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8" r:id="rId2"/>
  </p:sldMasterIdLst>
  <p:notesMasterIdLst>
    <p:notesMasterId r:id="rId16"/>
  </p:notesMasterIdLst>
  <p:sldIdLst>
    <p:sldId id="257" r:id="rId3"/>
    <p:sldId id="258" r:id="rId4"/>
    <p:sldId id="305" r:id="rId5"/>
    <p:sldId id="259" r:id="rId6"/>
    <p:sldId id="284" r:id="rId7"/>
    <p:sldId id="308" r:id="rId8"/>
    <p:sldId id="263" r:id="rId9"/>
    <p:sldId id="311" r:id="rId10"/>
    <p:sldId id="262" r:id="rId11"/>
    <p:sldId id="282" r:id="rId12"/>
    <p:sldId id="289" r:id="rId13"/>
    <p:sldId id="266" r:id="rId14"/>
    <p:sldId id="291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EFEFE"/>
    <a:srgbClr val="FCFCFC"/>
    <a:srgbClr val="FAFAF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C6893-B2FF-4FC9-828B-E51D12DD35FE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DCA2B-51A2-41A2-A7E4-0961F8DD1A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75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4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075851" y="1999365"/>
            <a:ext cx="2099721" cy="20991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359647" y="1999365"/>
            <a:ext cx="2099721" cy="20991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643442" y="1999365"/>
            <a:ext cx="2099721" cy="20991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7927238" y="1999365"/>
            <a:ext cx="2099721" cy="20991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7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760469" y="3762240"/>
            <a:ext cx="2286595" cy="214471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905405" y="3762240"/>
            <a:ext cx="2286595" cy="214471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510957" y="1497707"/>
            <a:ext cx="2286595" cy="214471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905405" y="1497707"/>
            <a:ext cx="2286595" cy="214471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128492" y="1497707"/>
            <a:ext cx="2286595" cy="214471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128492" y="3762240"/>
            <a:ext cx="2286595" cy="214471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8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770932" y="1938208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511028" y="1938208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770932" y="3666554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511028" y="3666554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106090" y="1938208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846185" y="1938208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106090" y="3666554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9846185" y="3666554"/>
            <a:ext cx="1582823" cy="15813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771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713560" y="2773684"/>
            <a:ext cx="4702295" cy="29624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04646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28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3" r:id="rId3"/>
    <p:sldLayoutId id="2147483664" r:id="rId4"/>
    <p:sldLayoutId id="2147483679" r:id="rId5"/>
    <p:sldLayoutId id="2147483681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083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0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685800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1142683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599883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2057083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25139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5_1"/>
          <p:cNvSpPr/>
          <p:nvPr/>
        </p:nvSpPr>
        <p:spPr>
          <a:xfrm>
            <a:off x="3449224" y="767937"/>
            <a:ext cx="5293552" cy="5293552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964920" y="1458005"/>
            <a:ext cx="2262159" cy="15635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2021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182117" y="2857327"/>
            <a:ext cx="7821373" cy="197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2020-2021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学年环境与建科学院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学科服务工作汇报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4204809" y="3532980"/>
            <a:ext cx="3782382" cy="44424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658678" y="3899308"/>
            <a:ext cx="874644" cy="0"/>
            <a:chOff x="5625548" y="3867892"/>
            <a:chExt cx="874644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625548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843428" y="3867892"/>
              <a:ext cx="21944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061306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280749" y="3867892"/>
              <a:ext cx="21944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964919" y="4928260"/>
            <a:ext cx="208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汇报人：邵敏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980509" y="1351284"/>
            <a:ext cx="2556407" cy="3749160"/>
          </a:xfrm>
          <a:prstGeom prst="upArrow">
            <a:avLst>
              <a:gd name="adj1" fmla="val 69872"/>
              <a:gd name="adj2" fmla="val 45564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211" name="Freeform 22"/>
          <p:cNvSpPr>
            <a:spLocks noChangeArrowheads="1"/>
          </p:cNvSpPr>
          <p:nvPr/>
        </p:nvSpPr>
        <p:spPr bwMode="auto">
          <a:xfrm>
            <a:off x="1919524" y="2176991"/>
            <a:ext cx="631809" cy="631807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>
              <a:defRPr/>
            </a:pPr>
            <a:endParaRPr lang="en-US" sz="900" dirty="0">
              <a:cs typeface="+mn-ea"/>
              <a:sym typeface="+mn-lt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1383500" y="2878789"/>
            <a:ext cx="17348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FFFF"/>
                </a:solidFill>
                <a:cs typeface="+mn-ea"/>
                <a:sym typeface="+mn-lt"/>
              </a:rPr>
              <a:t>2020</a:t>
            </a:r>
            <a:r>
              <a:rPr lang="zh-CN" altLang="en-US" b="1" dirty="0">
                <a:solidFill>
                  <a:srgbClr val="FFFFFF"/>
                </a:solidFill>
                <a:cs typeface="+mn-ea"/>
                <a:sym typeface="+mn-lt"/>
              </a:rPr>
              <a:t>年</a:t>
            </a:r>
            <a:r>
              <a:rPr lang="en-US" altLang="zh-CN" b="1" dirty="0">
                <a:solidFill>
                  <a:srgbClr val="FFFFFF"/>
                </a:solidFill>
                <a:cs typeface="+mn-ea"/>
                <a:sym typeface="+mn-lt"/>
              </a:rPr>
              <a:t>12</a:t>
            </a:r>
            <a:r>
              <a:rPr lang="zh-CN" altLang="en-US" b="1" dirty="0">
                <a:solidFill>
                  <a:srgbClr val="FFFFFF"/>
                </a:solidFill>
                <a:cs typeface="+mn-ea"/>
                <a:sym typeface="+mn-lt"/>
              </a:rPr>
              <a:t>月</a:t>
            </a:r>
            <a:r>
              <a:rPr lang="en-US" altLang="zh-CN" b="1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r>
              <a:rPr lang="zh-CN" altLang="en-US" b="1" dirty="0">
                <a:solidFill>
                  <a:srgbClr val="FFFFFF"/>
                </a:solidFill>
                <a:cs typeface="+mn-ea"/>
                <a:sym typeface="+mn-lt"/>
              </a:rPr>
              <a:t>日赴陕师大参加</a:t>
            </a:r>
            <a:r>
              <a:rPr lang="en-US" altLang="zh-CN" b="1" dirty="0">
                <a:solidFill>
                  <a:srgbClr val="FFFFFF"/>
                </a:solidFill>
                <a:cs typeface="+mn-ea"/>
                <a:sym typeface="+mn-lt"/>
              </a:rPr>
              <a:t>《</a:t>
            </a:r>
            <a:r>
              <a:rPr lang="zh-CN" altLang="en-US" b="1" dirty="0">
                <a:solidFill>
                  <a:srgbClr val="FFFFFF"/>
                </a:solidFill>
                <a:cs typeface="+mn-ea"/>
                <a:sym typeface="+mn-lt"/>
              </a:rPr>
              <a:t>深化教育评价背景下的图书馆服务学科建设创新研讨会</a:t>
            </a:r>
            <a:r>
              <a:rPr lang="en-US" altLang="zh-CN" b="1" dirty="0">
                <a:solidFill>
                  <a:srgbClr val="FFFFFF"/>
                </a:solidFill>
                <a:cs typeface="+mn-ea"/>
                <a:sym typeface="+mn-lt"/>
              </a:rPr>
              <a:t>》</a:t>
            </a:r>
            <a:r>
              <a:rPr lang="zh-CN" altLang="en-US" b="1" dirty="0" smtClean="0">
                <a:solidFill>
                  <a:srgbClr val="FFFFFF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22" name="TextBox 49"/>
          <p:cNvSpPr txBox="1"/>
          <p:nvPr/>
        </p:nvSpPr>
        <p:spPr>
          <a:xfrm>
            <a:off x="1065178" y="838036"/>
            <a:ext cx="701361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cs typeface="+mn-ea"/>
                <a:sym typeface="+mn-lt"/>
              </a:rPr>
              <a:t>交流与培训</a:t>
            </a:r>
            <a:endParaRPr lang="en-US" sz="24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COMMUNICATION AND  TRAINING</a:t>
            </a:r>
            <a:endParaRPr 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86785" y="3077924"/>
            <a:ext cx="1734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FF"/>
                </a:solidFill>
                <a:cs typeface="+mn-ea"/>
                <a:sym typeface="+mn-lt"/>
              </a:rPr>
              <a:t>TWO</a:t>
            </a:r>
            <a:endParaRPr lang="en-US" sz="2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Up Arrow 214"/>
          <p:cNvSpPr/>
          <p:nvPr/>
        </p:nvSpPr>
        <p:spPr>
          <a:xfrm>
            <a:off x="8503565" y="1351284"/>
            <a:ext cx="2556407" cy="3749160"/>
          </a:xfrm>
          <a:prstGeom prst="upArrow">
            <a:avLst>
              <a:gd name="adj1" fmla="val 69872"/>
              <a:gd name="adj2" fmla="val 45564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27" name="Freeform 29"/>
          <p:cNvSpPr>
            <a:spLocks noChangeArrowheads="1"/>
          </p:cNvSpPr>
          <p:nvPr/>
        </p:nvSpPr>
        <p:spPr bwMode="auto">
          <a:xfrm>
            <a:off x="9463732" y="1955736"/>
            <a:ext cx="636071" cy="656264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>
              <a:defRPr/>
            </a:pPr>
            <a:endParaRPr lang="en-US" sz="900" dirty="0">
              <a:cs typeface="+mn-ea"/>
              <a:sym typeface="+mn-lt"/>
            </a:endParaRPr>
          </a:p>
        </p:txBody>
      </p:sp>
      <p:sp>
        <p:nvSpPr>
          <p:cNvPr id="28" name="TextBox 221"/>
          <p:cNvSpPr txBox="1"/>
          <p:nvPr/>
        </p:nvSpPr>
        <p:spPr>
          <a:xfrm>
            <a:off x="8918447" y="2818787"/>
            <a:ext cx="1734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邀请环境、建科学院</a:t>
            </a:r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r>
              <a:rPr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位教师代表参加 “办实事、开新局”图书馆服务科研教学工作座谈会。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72" y="539571"/>
            <a:ext cx="4340804" cy="29799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94" y="3517478"/>
            <a:ext cx="4655956" cy="327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2925980"/>
            <a:ext cx="12192000" cy="3932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59878" y="4135514"/>
            <a:ext cx="4269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20-21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rPr>
              <a:t>学年工作展望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Oval 65_1"/>
          <p:cNvSpPr/>
          <p:nvPr/>
        </p:nvSpPr>
        <p:spPr>
          <a:xfrm>
            <a:off x="5091978" y="1907672"/>
            <a:ext cx="2008044" cy="2008044"/>
          </a:xfrm>
          <a:prstGeom prst="ellipse">
            <a:avLst/>
          </a:prstGeom>
          <a:solidFill>
            <a:schemeClr val="tx2">
              <a:alpha val="9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69629" y="2128228"/>
            <a:ext cx="652743" cy="7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4710545" y="2925981"/>
            <a:ext cx="2770910" cy="53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THE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658678" y="2925981"/>
            <a:ext cx="874644" cy="0"/>
            <a:chOff x="5625548" y="3867892"/>
            <a:chExt cx="874644" cy="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5625548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843428" y="3867892"/>
              <a:ext cx="21944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061306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280749" y="3867892"/>
              <a:ext cx="21944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5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56518" y="1316333"/>
            <a:ext cx="9010640" cy="4621329"/>
            <a:chOff x="3860800" y="3648356"/>
            <a:chExt cx="4445000" cy="7123553"/>
          </a:xfrm>
        </p:grpSpPr>
        <p:sp>
          <p:nvSpPr>
            <p:cNvPr id="2" name="Rectangle 1"/>
            <p:cNvSpPr/>
            <p:nvPr/>
          </p:nvSpPr>
          <p:spPr>
            <a:xfrm>
              <a:off x="3860800" y="3706091"/>
              <a:ext cx="4445000" cy="7065818"/>
            </a:xfrm>
            <a:prstGeom prst="rect">
              <a:avLst/>
            </a:prstGeom>
            <a:noFill/>
            <a:ln w="3175" cmpd="sng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83"/>
              <a:endParaRPr lang="en-US">
                <a:solidFill>
                  <a:srgbClr val="73757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60800" y="3648356"/>
              <a:ext cx="4445000" cy="2193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083">
                <a:lnSpc>
                  <a:spcPct val="110000"/>
                </a:lnSpc>
              </a:pPr>
              <a:r>
                <a:rPr lang="zh-CN" altLang="en-US" sz="2000" b="1" dirty="0">
                  <a:solidFill>
                    <a:srgbClr val="737572"/>
                  </a:solidFill>
                  <a:latin typeface="+mn-ea"/>
                  <a:cs typeface="+mn-ea"/>
                  <a:sym typeface="+mn-lt"/>
                </a:rPr>
                <a:t>随着部门整体的改革调整，根据部门的长远计划内容制定出</a:t>
              </a:r>
              <a:r>
                <a:rPr lang="en-US" altLang="zh-CN" sz="2000" b="1" dirty="0">
                  <a:solidFill>
                    <a:srgbClr val="737572"/>
                  </a:solidFill>
                  <a:latin typeface="+mn-ea"/>
                  <a:cs typeface="+mn-ea"/>
                  <a:sym typeface="+mn-lt"/>
                </a:rPr>
                <a:t>2021-2022</a:t>
              </a:r>
              <a:r>
                <a:rPr lang="zh-CN" altLang="en-US" sz="2000" b="1" dirty="0">
                  <a:solidFill>
                    <a:srgbClr val="737572"/>
                  </a:solidFill>
                  <a:latin typeface="+mn-ea"/>
                  <a:cs typeface="+mn-ea"/>
                  <a:sym typeface="+mn-lt"/>
                </a:rPr>
                <a:t>学年的工作计划，内容如下：</a:t>
              </a:r>
            </a:p>
            <a:p>
              <a:pPr defTabSz="914083">
                <a:lnSpc>
                  <a:spcPct val="110000"/>
                </a:lnSpc>
              </a:pPr>
              <a:r>
                <a:rPr lang="en-US" altLang="zh-CN" sz="2000" b="1" dirty="0">
                  <a:solidFill>
                    <a:srgbClr val="737572"/>
                  </a:solidFill>
                  <a:latin typeface="+mn-ea"/>
                  <a:cs typeface="+mn-ea"/>
                  <a:sym typeface="+mn-lt"/>
                </a:rPr>
                <a:t>1</a:t>
              </a:r>
              <a:r>
                <a:rPr lang="zh-CN" altLang="en-US" sz="2000" b="1" dirty="0" smtClean="0">
                  <a:solidFill>
                    <a:srgbClr val="737572"/>
                  </a:solidFill>
                  <a:latin typeface="+mn-ea"/>
                  <a:cs typeface="+mn-ea"/>
                  <a:sym typeface="+mn-lt"/>
                </a:rPr>
                <a:t>、配合</a:t>
              </a:r>
              <a:r>
                <a:rPr lang="zh-CN" altLang="en-US" sz="2000" b="1" dirty="0">
                  <a:solidFill>
                    <a:srgbClr val="737572"/>
                  </a:solidFill>
                  <a:latin typeface="+mn-ea"/>
                  <a:cs typeface="+mn-ea"/>
                  <a:sym typeface="+mn-lt"/>
                </a:rPr>
                <a:t>部门新制定的工作体制和运行机制，制定自己岗位的工作细化内容。</a:t>
              </a:r>
            </a:p>
            <a:p>
              <a:pPr defTabSz="914083">
                <a:lnSpc>
                  <a:spcPct val="110000"/>
                </a:lnSpc>
              </a:pPr>
              <a:r>
                <a:rPr lang="en-US" altLang="zh-CN" sz="2000" b="1" dirty="0">
                  <a:solidFill>
                    <a:srgbClr val="737572"/>
                  </a:solidFill>
                  <a:latin typeface="+mn-ea"/>
                  <a:cs typeface="+mn-ea"/>
                  <a:sym typeface="+mn-lt"/>
                </a:rPr>
                <a:t>2</a:t>
              </a:r>
              <a:r>
                <a:rPr lang="zh-CN" altLang="en-US" sz="2000" b="1" dirty="0" smtClean="0">
                  <a:solidFill>
                    <a:srgbClr val="737572"/>
                  </a:solidFill>
                  <a:latin typeface="+mn-ea"/>
                  <a:cs typeface="+mn-ea"/>
                  <a:sym typeface="+mn-lt"/>
                </a:rPr>
                <a:t>、不</a:t>
              </a:r>
              <a:r>
                <a:rPr lang="zh-CN" altLang="en-US" sz="2000" b="1" dirty="0">
                  <a:solidFill>
                    <a:srgbClr val="737572"/>
                  </a:solidFill>
                  <a:latin typeface="+mn-ea"/>
                  <a:cs typeface="+mn-ea"/>
                  <a:sym typeface="+mn-lt"/>
                </a:rPr>
                <a:t>放过任何的学习机会，努力精进自己的专业能力。</a:t>
              </a:r>
            </a:p>
          </p:txBody>
        </p:sp>
      </p:grpSp>
      <p:sp>
        <p:nvSpPr>
          <p:cNvPr id="34" name="TextBox 49"/>
          <p:cNvSpPr txBox="1"/>
          <p:nvPr/>
        </p:nvSpPr>
        <p:spPr>
          <a:xfrm>
            <a:off x="1065178" y="707411"/>
            <a:ext cx="70136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600" b="1" dirty="0" smtClean="0">
                <a:solidFill>
                  <a:schemeClr val="accent1"/>
                </a:solidFill>
                <a:cs typeface="+mn-ea"/>
                <a:sym typeface="+mn-lt"/>
              </a:rPr>
              <a:t>2020-2021</a:t>
            </a:r>
            <a:r>
              <a:rPr lang="zh-CN" altLang="en-US" sz="3200" b="1" dirty="0" smtClean="0">
                <a:solidFill>
                  <a:schemeClr val="tx2"/>
                </a:solidFill>
                <a:cs typeface="+mn-ea"/>
                <a:sym typeface="+mn-lt"/>
              </a:rPr>
              <a:t>学年工作展望</a:t>
            </a:r>
            <a:endParaRPr lang="en-US" sz="32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02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5_1"/>
          <p:cNvSpPr/>
          <p:nvPr/>
        </p:nvSpPr>
        <p:spPr>
          <a:xfrm>
            <a:off x="3147391" y="466104"/>
            <a:ext cx="5897218" cy="5897218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964920" y="1366524"/>
            <a:ext cx="2262159" cy="15635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2021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314152" y="2797952"/>
            <a:ext cx="1723549" cy="82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谢谢！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4204809" y="3532980"/>
            <a:ext cx="3782382" cy="44424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658678" y="3733058"/>
            <a:ext cx="874644" cy="0"/>
            <a:chOff x="5625548" y="3867892"/>
            <a:chExt cx="874644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625548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843428" y="3867892"/>
              <a:ext cx="21944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061306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280749" y="3867892"/>
              <a:ext cx="21944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964919" y="4334494"/>
            <a:ext cx="316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        汇报人：邵敏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          2021</a:t>
            </a:r>
            <a:r>
              <a:rPr lang="zh-CN" altLang="en-US" b="1" dirty="0" smtClean="0">
                <a:solidFill>
                  <a:schemeClr val="bg1"/>
                </a:solidFill>
              </a:rPr>
              <a:t>年</a:t>
            </a:r>
            <a:r>
              <a:rPr lang="en-US" altLang="zh-CN" b="1" dirty="0" smtClean="0">
                <a:solidFill>
                  <a:schemeClr val="bg1"/>
                </a:solidFill>
              </a:rPr>
              <a:t>6</a:t>
            </a:r>
            <a:r>
              <a:rPr lang="zh-CN" altLang="en-US" b="1" dirty="0" smtClean="0">
                <a:solidFill>
                  <a:schemeClr val="bg1"/>
                </a:solidFill>
              </a:rPr>
              <a:t>月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5_1"/>
          <p:cNvSpPr/>
          <p:nvPr/>
        </p:nvSpPr>
        <p:spPr>
          <a:xfrm>
            <a:off x="5091978" y="729673"/>
            <a:ext cx="2008044" cy="2008044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42002" y="950229"/>
            <a:ext cx="1107997" cy="751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序言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4710545" y="1747982"/>
            <a:ext cx="2770910" cy="53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CONTNETS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658678" y="1747982"/>
            <a:ext cx="874644" cy="0"/>
            <a:chOff x="5625548" y="3867892"/>
            <a:chExt cx="874644" cy="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5625548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843428" y="3867892"/>
              <a:ext cx="21944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061306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280749" y="3867892"/>
              <a:ext cx="21944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9387" y="3528818"/>
            <a:ext cx="11162805" cy="243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    </a:t>
            </a:r>
            <a:r>
              <a:rPr lang="en-US" altLang="zh-CN" sz="2000" b="1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2020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年春节前，新冠肺炎疫情暴发，短时间内迅速蔓延至全国，对我国国民经济、公众生活的影响远超</a:t>
            </a:r>
            <a:r>
              <a:rPr lang="en-US" altLang="zh-CN" sz="2000" b="1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2003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年的“非典”。图书馆作为高校信息资源中心，师生学习与工作对图书馆有较强依赖性。面对疫情在国内迅速蔓延的态势，各大高校遵照国家指示，在学校各级领导指挥部署下快速响应国家的各项部署。我校图书馆在疫情防控期间，按照学校要求做好了各项疫情防控工作，并为师生开展在线远程服务，确保了师生的文献资源的需求。我们咨询服务中心更是将日常工作网络化，随时为全校师生提供参考咨询服务。</a:t>
            </a:r>
          </a:p>
        </p:txBody>
      </p:sp>
    </p:spTree>
    <p:extLst>
      <p:ext uri="{BB962C8B-B14F-4D97-AF65-F5344CB8AC3E}">
        <p14:creationId xmlns:p14="http://schemas.microsoft.com/office/powerpoint/2010/main" val="6782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5_1"/>
          <p:cNvSpPr/>
          <p:nvPr/>
        </p:nvSpPr>
        <p:spPr>
          <a:xfrm>
            <a:off x="5091978" y="729673"/>
            <a:ext cx="2008044" cy="2008044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42002" y="950229"/>
            <a:ext cx="1107996" cy="751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目录</a:t>
            </a:r>
          </a:p>
        </p:txBody>
      </p:sp>
      <p:sp>
        <p:nvSpPr>
          <p:cNvPr id="4" name="矩形 3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4710545" y="1747982"/>
            <a:ext cx="2770910" cy="53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CONTNETS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658678" y="1747982"/>
            <a:ext cx="874644" cy="0"/>
            <a:chOff x="5625548" y="3867892"/>
            <a:chExt cx="874644" cy="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5625548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843428" y="3867892"/>
              <a:ext cx="21944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061306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280749" y="3867892"/>
              <a:ext cx="21944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67364" y="4126301"/>
            <a:ext cx="550606" cy="550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24447" y="4066926"/>
            <a:ext cx="4015843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rPr>
              <a:t>20-21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rPr>
              <a:t>学年工作情况总结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67364" y="5368905"/>
            <a:ext cx="550606" cy="550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24447" y="5297655"/>
            <a:ext cx="3297698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rPr>
              <a:t>21-22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rPr>
              <a:t>学年工作展望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2925980"/>
            <a:ext cx="12192000" cy="3932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557525" y="4135514"/>
            <a:ext cx="5073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20-21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rPr>
              <a:t>学年工作内容总结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Oval 65_1"/>
          <p:cNvSpPr/>
          <p:nvPr/>
        </p:nvSpPr>
        <p:spPr>
          <a:xfrm>
            <a:off x="5091978" y="1907672"/>
            <a:ext cx="2008044" cy="2008044"/>
          </a:xfrm>
          <a:prstGeom prst="ellipse">
            <a:avLst/>
          </a:prstGeom>
          <a:solidFill>
            <a:schemeClr val="tx2">
              <a:alpha val="9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69629" y="2128228"/>
            <a:ext cx="652743" cy="7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4710545" y="2925981"/>
            <a:ext cx="2770910" cy="53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THE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658678" y="2925981"/>
            <a:ext cx="874644" cy="0"/>
            <a:chOff x="5625548" y="3867892"/>
            <a:chExt cx="874644" cy="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5625548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843428" y="3867892"/>
              <a:ext cx="21944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061306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280749" y="3867892"/>
              <a:ext cx="21944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69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New Macbook Silv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23" y="2540001"/>
            <a:ext cx="6090661" cy="35677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0425" y="1406822"/>
            <a:ext cx="10478295" cy="56629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chemeClr val="accent1"/>
                </a:solidFill>
                <a:cs typeface="+mn-ea"/>
                <a:sym typeface="+mn-lt"/>
              </a:rPr>
              <a:t>2020-2021</a:t>
            </a:r>
            <a:r>
              <a:rPr lang="zh-CN" altLang="en-US" sz="2400" b="1" dirty="0" smtClean="0">
                <a:cs typeface="+mn-ea"/>
                <a:sym typeface="+mn-lt"/>
              </a:rPr>
              <a:t>学年我们的主要工作内容如下：</a:t>
            </a:r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9510605" y="2973564"/>
            <a:ext cx="1828115" cy="615553"/>
          </a:xfrm>
          <a:prstGeom prst="rect">
            <a:avLst/>
          </a:prstGeom>
        </p:spPr>
        <p:txBody>
          <a:bodyPr vert="horz" wrap="square" lIns="45720" tIns="0" rIns="4572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资源利用与宣传</a:t>
            </a:r>
            <a:endParaRPr 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910004" y="3018149"/>
            <a:ext cx="472624" cy="472748"/>
          </a:xfrm>
          <a:prstGeom prst="ellipse">
            <a:avLst/>
          </a:prstGeom>
          <a:solidFill>
            <a:schemeClr val="accent1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9510605" y="3837268"/>
            <a:ext cx="1828115" cy="615553"/>
          </a:xfrm>
          <a:prstGeom prst="rect">
            <a:avLst/>
          </a:prstGeom>
        </p:spPr>
        <p:txBody>
          <a:bodyPr vert="horz" wrap="square" lIns="45720" tIns="0" rIns="4572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文献成果的统计与整理</a:t>
            </a:r>
            <a:endParaRPr 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8910004" y="3846228"/>
            <a:ext cx="472624" cy="472748"/>
          </a:xfrm>
          <a:prstGeom prst="ellipse">
            <a:avLst/>
          </a:prstGeom>
          <a:solidFill>
            <a:schemeClr val="accent2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1" name="Title 20"/>
          <p:cNvSpPr txBox="1"/>
          <p:nvPr/>
        </p:nvSpPr>
        <p:spPr>
          <a:xfrm>
            <a:off x="9510605" y="4751630"/>
            <a:ext cx="1828115" cy="307777"/>
          </a:xfrm>
          <a:prstGeom prst="rect">
            <a:avLst/>
          </a:prstGeom>
        </p:spPr>
        <p:txBody>
          <a:bodyPr vert="horz" wrap="square" lIns="45720" tIns="0" rIns="4572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交流与培训</a:t>
            </a:r>
            <a:endParaRPr 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910004" y="4666076"/>
            <a:ext cx="472624" cy="472748"/>
          </a:xfrm>
          <a:prstGeom prst="ellipse">
            <a:avLst/>
          </a:prstGeom>
          <a:solidFill>
            <a:schemeClr val="accent3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8" name="Freeform 211"/>
          <p:cNvSpPr>
            <a:spLocks noEditPoints="1"/>
          </p:cNvSpPr>
          <p:nvPr/>
        </p:nvSpPr>
        <p:spPr bwMode="auto">
          <a:xfrm>
            <a:off x="9037200" y="3136903"/>
            <a:ext cx="214303" cy="212685"/>
          </a:xfrm>
          <a:custGeom>
            <a:avLst/>
            <a:gdLst/>
            <a:ahLst/>
            <a:cxnLst>
              <a:cxn ang="0">
                <a:pos x="58" y="50"/>
              </a:cxn>
              <a:cxn ang="0">
                <a:pos x="51" y="58"/>
              </a:cxn>
              <a:cxn ang="0">
                <a:pos x="7" y="58"/>
              </a:cxn>
              <a:cxn ang="0">
                <a:pos x="0" y="50"/>
              </a:cxn>
              <a:cxn ang="0">
                <a:pos x="0" y="7"/>
              </a:cxn>
              <a:cxn ang="0">
                <a:pos x="7" y="0"/>
              </a:cxn>
              <a:cxn ang="0">
                <a:pos x="51" y="0"/>
              </a:cxn>
              <a:cxn ang="0">
                <a:pos x="58" y="7"/>
              </a:cxn>
              <a:cxn ang="0">
                <a:pos x="58" y="50"/>
              </a:cxn>
              <a:cxn ang="0">
                <a:pos x="51" y="24"/>
              </a:cxn>
              <a:cxn ang="0">
                <a:pos x="46" y="24"/>
              </a:cxn>
              <a:cxn ang="0">
                <a:pos x="47" y="29"/>
              </a:cxn>
              <a:cxn ang="0">
                <a:pos x="29" y="47"/>
              </a:cxn>
              <a:cxn ang="0">
                <a:pos x="11" y="29"/>
              </a:cxn>
              <a:cxn ang="0">
                <a:pos x="12" y="24"/>
              </a:cxn>
              <a:cxn ang="0">
                <a:pos x="6" y="24"/>
              </a:cxn>
              <a:cxn ang="0">
                <a:pos x="6" y="49"/>
              </a:cxn>
              <a:cxn ang="0">
                <a:pos x="9" y="51"/>
              </a:cxn>
              <a:cxn ang="0">
                <a:pos x="49" y="51"/>
              </a:cxn>
              <a:cxn ang="0">
                <a:pos x="51" y="49"/>
              </a:cxn>
              <a:cxn ang="0">
                <a:pos x="51" y="24"/>
              </a:cxn>
              <a:cxn ang="0">
                <a:pos x="29" y="17"/>
              </a:cxn>
              <a:cxn ang="0">
                <a:pos x="17" y="29"/>
              </a:cxn>
              <a:cxn ang="0">
                <a:pos x="29" y="40"/>
              </a:cxn>
              <a:cxn ang="0">
                <a:pos x="41" y="29"/>
              </a:cxn>
              <a:cxn ang="0">
                <a:pos x="29" y="17"/>
              </a:cxn>
              <a:cxn ang="0">
                <a:pos x="51" y="9"/>
              </a:cxn>
              <a:cxn ang="0">
                <a:pos x="49" y="6"/>
              </a:cxn>
              <a:cxn ang="0">
                <a:pos x="42" y="6"/>
              </a:cxn>
              <a:cxn ang="0">
                <a:pos x="40" y="9"/>
              </a:cxn>
              <a:cxn ang="0">
                <a:pos x="40" y="15"/>
              </a:cxn>
              <a:cxn ang="0">
                <a:pos x="42" y="18"/>
              </a:cxn>
              <a:cxn ang="0">
                <a:pos x="49" y="18"/>
              </a:cxn>
              <a:cxn ang="0">
                <a:pos x="51" y="15"/>
              </a:cxn>
              <a:cxn ang="0">
                <a:pos x="51" y="9"/>
              </a:cxn>
            </a:cxnLst>
            <a:rect l="0" t="0" r="r" b="b"/>
            <a:pathLst>
              <a:path w="58" h="58">
                <a:moveTo>
                  <a:pt x="58" y="50"/>
                </a:moveTo>
                <a:cubicBezTo>
                  <a:pt x="58" y="54"/>
                  <a:pt x="55" y="58"/>
                  <a:pt x="51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4"/>
                  <a:pt x="0" y="5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5" y="0"/>
                  <a:pt x="58" y="3"/>
                  <a:pt x="58" y="7"/>
                </a:cubicBezTo>
                <a:lnTo>
                  <a:pt x="58" y="50"/>
                </a:lnTo>
                <a:close/>
                <a:moveTo>
                  <a:pt x="51" y="24"/>
                </a:moveTo>
                <a:cubicBezTo>
                  <a:pt x="46" y="24"/>
                  <a:pt x="46" y="24"/>
                  <a:pt x="46" y="24"/>
                </a:cubicBezTo>
                <a:cubicBezTo>
                  <a:pt x="47" y="26"/>
                  <a:pt x="47" y="27"/>
                  <a:pt x="47" y="29"/>
                </a:cubicBezTo>
                <a:cubicBezTo>
                  <a:pt x="47" y="39"/>
                  <a:pt x="39" y="47"/>
                  <a:pt x="29" y="47"/>
                </a:cubicBezTo>
                <a:cubicBezTo>
                  <a:pt x="19" y="47"/>
                  <a:pt x="11" y="39"/>
                  <a:pt x="11" y="29"/>
                </a:cubicBezTo>
                <a:cubicBezTo>
                  <a:pt x="11" y="27"/>
                  <a:pt x="11" y="26"/>
                  <a:pt x="12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50"/>
                  <a:pt x="7" y="51"/>
                  <a:pt x="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50" y="51"/>
                  <a:pt x="51" y="50"/>
                  <a:pt x="51" y="49"/>
                </a:cubicBezTo>
                <a:lnTo>
                  <a:pt x="51" y="24"/>
                </a:lnTo>
                <a:close/>
                <a:moveTo>
                  <a:pt x="29" y="17"/>
                </a:moveTo>
                <a:cubicBezTo>
                  <a:pt x="23" y="17"/>
                  <a:pt x="17" y="22"/>
                  <a:pt x="17" y="29"/>
                </a:cubicBezTo>
                <a:cubicBezTo>
                  <a:pt x="17" y="35"/>
                  <a:pt x="23" y="40"/>
                  <a:pt x="29" y="40"/>
                </a:cubicBezTo>
                <a:cubicBezTo>
                  <a:pt x="35" y="40"/>
                  <a:pt x="41" y="35"/>
                  <a:pt x="41" y="29"/>
                </a:cubicBezTo>
                <a:cubicBezTo>
                  <a:pt x="41" y="22"/>
                  <a:pt x="35" y="17"/>
                  <a:pt x="29" y="17"/>
                </a:cubicBezTo>
                <a:close/>
                <a:moveTo>
                  <a:pt x="51" y="9"/>
                </a:moveTo>
                <a:cubicBezTo>
                  <a:pt x="51" y="7"/>
                  <a:pt x="50" y="6"/>
                  <a:pt x="49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1" y="6"/>
                  <a:pt x="40" y="7"/>
                  <a:pt x="40" y="9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1" y="18"/>
                  <a:pt x="42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8"/>
                  <a:pt x="51" y="16"/>
                  <a:pt x="51" y="15"/>
                </a:cubicBezTo>
                <a:lnTo>
                  <a:pt x="51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99" name="Freeform 14"/>
          <p:cNvSpPr>
            <a:spLocks noEditPoints="1"/>
          </p:cNvSpPr>
          <p:nvPr/>
        </p:nvSpPr>
        <p:spPr bwMode="auto">
          <a:xfrm>
            <a:off x="9019702" y="3966211"/>
            <a:ext cx="261307" cy="201084"/>
          </a:xfrm>
          <a:custGeom>
            <a:avLst/>
            <a:gdLst/>
            <a:ahLst/>
            <a:cxnLst>
              <a:cxn ang="0">
                <a:pos x="78" y="47"/>
              </a:cxn>
              <a:cxn ang="0">
                <a:pos x="76" y="48"/>
              </a:cxn>
              <a:cxn ang="0">
                <a:pos x="73" y="48"/>
              </a:cxn>
              <a:cxn ang="0">
                <a:pos x="73" y="53"/>
              </a:cxn>
              <a:cxn ang="0">
                <a:pos x="65" y="60"/>
              </a:cxn>
              <a:cxn ang="0">
                <a:pos x="58" y="53"/>
              </a:cxn>
              <a:cxn ang="0">
                <a:pos x="58" y="48"/>
              </a:cxn>
              <a:cxn ang="0">
                <a:pos x="19" y="48"/>
              </a:cxn>
              <a:cxn ang="0">
                <a:pos x="19" y="53"/>
              </a:cxn>
              <a:cxn ang="0">
                <a:pos x="12" y="60"/>
              </a:cxn>
              <a:cxn ang="0">
                <a:pos x="5" y="53"/>
              </a:cxn>
              <a:cxn ang="0">
                <a:pos x="5" y="48"/>
              </a:cxn>
              <a:cxn ang="0">
                <a:pos x="1" y="48"/>
              </a:cxn>
              <a:cxn ang="0">
                <a:pos x="0" y="47"/>
              </a:cxn>
              <a:cxn ang="0">
                <a:pos x="0" y="32"/>
              </a:cxn>
              <a:cxn ang="0">
                <a:pos x="8" y="24"/>
              </a:cxn>
              <a:cxn ang="0">
                <a:pos x="9" y="24"/>
              </a:cxn>
              <a:cxn ang="0">
                <a:pos x="13" y="8"/>
              </a:cxn>
              <a:cxn ang="0">
                <a:pos x="24" y="0"/>
              </a:cxn>
              <a:cxn ang="0">
                <a:pos x="53" y="0"/>
              </a:cxn>
              <a:cxn ang="0">
                <a:pos x="64" y="8"/>
              </a:cxn>
              <a:cxn ang="0">
                <a:pos x="68" y="24"/>
              </a:cxn>
              <a:cxn ang="0">
                <a:pos x="69" y="24"/>
              </a:cxn>
              <a:cxn ang="0">
                <a:pos x="78" y="32"/>
              </a:cxn>
              <a:cxn ang="0">
                <a:pos x="78" y="47"/>
              </a:cxn>
              <a:cxn ang="0">
                <a:pos x="12" y="30"/>
              </a:cxn>
              <a:cxn ang="0">
                <a:pos x="6" y="36"/>
              </a:cxn>
              <a:cxn ang="0">
                <a:pos x="12" y="42"/>
              </a:cxn>
              <a:cxn ang="0">
                <a:pos x="18" y="36"/>
              </a:cxn>
              <a:cxn ang="0">
                <a:pos x="12" y="30"/>
              </a:cxn>
              <a:cxn ang="0">
                <a:pos x="58" y="24"/>
              </a:cxn>
              <a:cxn ang="0">
                <a:pos x="55" y="10"/>
              </a:cxn>
              <a:cxn ang="0">
                <a:pos x="53" y="9"/>
              </a:cxn>
              <a:cxn ang="0">
                <a:pos x="24" y="9"/>
              </a:cxn>
              <a:cxn ang="0">
                <a:pos x="23" y="10"/>
              </a:cxn>
              <a:cxn ang="0">
                <a:pos x="19" y="24"/>
              </a:cxn>
              <a:cxn ang="0">
                <a:pos x="58" y="24"/>
              </a:cxn>
              <a:cxn ang="0">
                <a:pos x="65" y="30"/>
              </a:cxn>
              <a:cxn ang="0">
                <a:pos x="59" y="36"/>
              </a:cxn>
              <a:cxn ang="0">
                <a:pos x="65" y="42"/>
              </a:cxn>
              <a:cxn ang="0">
                <a:pos x="71" y="36"/>
              </a:cxn>
              <a:cxn ang="0">
                <a:pos x="65" y="30"/>
              </a:cxn>
            </a:cxnLst>
            <a:rect l="0" t="0" r="r" b="b"/>
            <a:pathLst>
              <a:path w="78" h="60">
                <a:moveTo>
                  <a:pt x="78" y="47"/>
                </a:moveTo>
                <a:cubicBezTo>
                  <a:pt x="78" y="48"/>
                  <a:pt x="77" y="48"/>
                  <a:pt x="76" y="48"/>
                </a:cubicBezTo>
                <a:cubicBezTo>
                  <a:pt x="73" y="48"/>
                  <a:pt x="73" y="48"/>
                  <a:pt x="73" y="48"/>
                </a:cubicBezTo>
                <a:cubicBezTo>
                  <a:pt x="73" y="53"/>
                  <a:pt x="73" y="53"/>
                  <a:pt x="73" y="53"/>
                </a:cubicBezTo>
                <a:cubicBezTo>
                  <a:pt x="73" y="57"/>
                  <a:pt x="69" y="60"/>
                  <a:pt x="65" y="60"/>
                </a:cubicBezTo>
                <a:cubicBezTo>
                  <a:pt x="61" y="60"/>
                  <a:pt x="58" y="57"/>
                  <a:pt x="58" y="53"/>
                </a:cubicBezTo>
                <a:cubicBezTo>
                  <a:pt x="58" y="48"/>
                  <a:pt x="58" y="48"/>
                  <a:pt x="58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7"/>
                  <a:pt x="16" y="60"/>
                  <a:pt x="12" y="60"/>
                </a:cubicBezTo>
                <a:cubicBezTo>
                  <a:pt x="8" y="60"/>
                  <a:pt x="5" y="57"/>
                  <a:pt x="5" y="53"/>
                </a:cubicBezTo>
                <a:cubicBezTo>
                  <a:pt x="5" y="48"/>
                  <a:pt x="5" y="48"/>
                  <a:pt x="5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8"/>
                  <a:pt x="0" y="48"/>
                  <a:pt x="0" y="4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8"/>
                  <a:pt x="4" y="24"/>
                  <a:pt x="8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3"/>
                  <a:pt x="19" y="0"/>
                  <a:pt x="2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8" y="0"/>
                  <a:pt x="63" y="3"/>
                  <a:pt x="64" y="8"/>
                </a:cubicBezTo>
                <a:cubicBezTo>
                  <a:pt x="68" y="24"/>
                  <a:pt x="68" y="24"/>
                  <a:pt x="68" y="24"/>
                </a:cubicBezTo>
                <a:cubicBezTo>
                  <a:pt x="69" y="24"/>
                  <a:pt x="69" y="24"/>
                  <a:pt x="69" y="24"/>
                </a:cubicBezTo>
                <a:cubicBezTo>
                  <a:pt x="74" y="24"/>
                  <a:pt x="78" y="28"/>
                  <a:pt x="78" y="32"/>
                </a:cubicBezTo>
                <a:lnTo>
                  <a:pt x="78" y="47"/>
                </a:lnTo>
                <a:close/>
                <a:moveTo>
                  <a:pt x="12" y="30"/>
                </a:moveTo>
                <a:cubicBezTo>
                  <a:pt x="9" y="30"/>
                  <a:pt x="6" y="33"/>
                  <a:pt x="6" y="36"/>
                </a:cubicBezTo>
                <a:cubicBezTo>
                  <a:pt x="6" y="39"/>
                  <a:pt x="9" y="42"/>
                  <a:pt x="12" y="42"/>
                </a:cubicBezTo>
                <a:cubicBezTo>
                  <a:pt x="15" y="42"/>
                  <a:pt x="18" y="39"/>
                  <a:pt x="18" y="36"/>
                </a:cubicBezTo>
                <a:cubicBezTo>
                  <a:pt x="18" y="33"/>
                  <a:pt x="15" y="30"/>
                  <a:pt x="12" y="30"/>
                </a:cubicBezTo>
                <a:close/>
                <a:moveTo>
                  <a:pt x="58" y="24"/>
                </a:moveTo>
                <a:cubicBezTo>
                  <a:pt x="55" y="10"/>
                  <a:pt x="55" y="10"/>
                  <a:pt x="55" y="10"/>
                </a:cubicBezTo>
                <a:cubicBezTo>
                  <a:pt x="54" y="10"/>
                  <a:pt x="54" y="9"/>
                  <a:pt x="53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3" y="10"/>
                  <a:pt x="23" y="10"/>
                </a:cubicBezTo>
                <a:cubicBezTo>
                  <a:pt x="19" y="24"/>
                  <a:pt x="19" y="24"/>
                  <a:pt x="19" y="24"/>
                </a:cubicBezTo>
                <a:lnTo>
                  <a:pt x="58" y="24"/>
                </a:lnTo>
                <a:close/>
                <a:moveTo>
                  <a:pt x="65" y="30"/>
                </a:moveTo>
                <a:cubicBezTo>
                  <a:pt x="62" y="30"/>
                  <a:pt x="59" y="33"/>
                  <a:pt x="59" y="36"/>
                </a:cubicBezTo>
                <a:cubicBezTo>
                  <a:pt x="59" y="39"/>
                  <a:pt x="62" y="42"/>
                  <a:pt x="65" y="42"/>
                </a:cubicBezTo>
                <a:cubicBezTo>
                  <a:pt x="69" y="42"/>
                  <a:pt x="71" y="39"/>
                  <a:pt x="71" y="36"/>
                </a:cubicBezTo>
                <a:cubicBezTo>
                  <a:pt x="71" y="33"/>
                  <a:pt x="69" y="30"/>
                  <a:pt x="65" y="3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100" name="Freeform 77"/>
          <p:cNvSpPr>
            <a:spLocks noEditPoints="1"/>
          </p:cNvSpPr>
          <p:nvPr/>
        </p:nvSpPr>
        <p:spPr bwMode="auto">
          <a:xfrm>
            <a:off x="9006479" y="4759427"/>
            <a:ext cx="275022" cy="275130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103" name="Title 20"/>
          <p:cNvSpPr txBox="1"/>
          <p:nvPr/>
        </p:nvSpPr>
        <p:spPr>
          <a:xfrm>
            <a:off x="860425" y="2890347"/>
            <a:ext cx="1888955" cy="307777"/>
          </a:xfrm>
          <a:prstGeom prst="rect">
            <a:avLst/>
          </a:prstGeom>
        </p:spPr>
        <p:txBody>
          <a:bodyPr vert="horz" wrap="square" lIns="45720" tIns="0" rIns="4572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zh-CN" alt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科技查新</a:t>
            </a:r>
            <a:endParaRPr 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2846156" y="2816669"/>
            <a:ext cx="472624" cy="472748"/>
          </a:xfrm>
          <a:prstGeom prst="ellipse">
            <a:avLst/>
          </a:prstGeom>
          <a:solidFill>
            <a:schemeClr val="accent1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6" name="Freeform 161"/>
          <p:cNvSpPr>
            <a:spLocks noEditPoints="1"/>
          </p:cNvSpPr>
          <p:nvPr/>
        </p:nvSpPr>
        <p:spPr bwMode="auto">
          <a:xfrm>
            <a:off x="2962360" y="2931861"/>
            <a:ext cx="253709" cy="220075"/>
          </a:xfrm>
          <a:custGeom>
            <a:avLst/>
            <a:gdLst/>
            <a:ahLst/>
            <a:cxnLst>
              <a:cxn ang="0">
                <a:pos x="73" y="19"/>
              </a:cxn>
              <a:cxn ang="0">
                <a:pos x="73" y="53"/>
              </a:cxn>
              <a:cxn ang="0">
                <a:pos x="64" y="63"/>
              </a:cxn>
              <a:cxn ang="0">
                <a:pos x="10" y="63"/>
              </a:cxn>
              <a:cxn ang="0">
                <a:pos x="0" y="53"/>
              </a:cxn>
              <a:cxn ang="0">
                <a:pos x="0" y="19"/>
              </a:cxn>
              <a:cxn ang="0">
                <a:pos x="10" y="9"/>
              </a:cxn>
              <a:cxn ang="0">
                <a:pos x="19" y="9"/>
              </a:cxn>
              <a:cxn ang="0">
                <a:pos x="21" y="4"/>
              </a:cxn>
              <a:cxn ang="0">
                <a:pos x="27" y="0"/>
              </a:cxn>
              <a:cxn ang="0">
                <a:pos x="47" y="0"/>
              </a:cxn>
              <a:cxn ang="0">
                <a:pos x="53" y="4"/>
              </a:cxn>
              <a:cxn ang="0">
                <a:pos x="55" y="9"/>
              </a:cxn>
              <a:cxn ang="0">
                <a:pos x="64" y="9"/>
              </a:cxn>
              <a:cxn ang="0">
                <a:pos x="73" y="19"/>
              </a:cxn>
              <a:cxn ang="0">
                <a:pos x="54" y="36"/>
              </a:cxn>
              <a:cxn ang="0">
                <a:pos x="37" y="19"/>
              </a:cxn>
              <a:cxn ang="0">
                <a:pos x="20" y="36"/>
              </a:cxn>
              <a:cxn ang="0">
                <a:pos x="37" y="53"/>
              </a:cxn>
              <a:cxn ang="0">
                <a:pos x="54" y="36"/>
              </a:cxn>
              <a:cxn ang="0">
                <a:pos x="48" y="36"/>
              </a:cxn>
              <a:cxn ang="0">
                <a:pos x="37" y="47"/>
              </a:cxn>
              <a:cxn ang="0">
                <a:pos x="26" y="36"/>
              </a:cxn>
              <a:cxn ang="0">
                <a:pos x="37" y="25"/>
              </a:cxn>
              <a:cxn ang="0">
                <a:pos x="48" y="36"/>
              </a:cxn>
            </a:cxnLst>
            <a:rect l="0" t="0" r="r" b="b"/>
            <a:pathLst>
              <a:path w="73" h="63">
                <a:moveTo>
                  <a:pt x="73" y="19"/>
                </a:moveTo>
                <a:cubicBezTo>
                  <a:pt x="73" y="53"/>
                  <a:pt x="73" y="53"/>
                  <a:pt x="73" y="53"/>
                </a:cubicBezTo>
                <a:cubicBezTo>
                  <a:pt x="73" y="58"/>
                  <a:pt x="69" y="63"/>
                  <a:pt x="64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5" y="63"/>
                  <a:pt x="0" y="58"/>
                  <a:pt x="0" y="53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4"/>
                  <a:pt x="5" y="9"/>
                  <a:pt x="10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2"/>
                  <a:pt x="25" y="0"/>
                  <a:pt x="27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52" y="2"/>
                  <a:pt x="53" y="4"/>
                </a:cubicBezTo>
                <a:cubicBezTo>
                  <a:pt x="55" y="9"/>
                  <a:pt x="55" y="9"/>
                  <a:pt x="55" y="9"/>
                </a:cubicBezTo>
                <a:cubicBezTo>
                  <a:pt x="64" y="9"/>
                  <a:pt x="64" y="9"/>
                  <a:pt x="64" y="9"/>
                </a:cubicBezTo>
                <a:cubicBezTo>
                  <a:pt x="69" y="9"/>
                  <a:pt x="73" y="14"/>
                  <a:pt x="73" y="19"/>
                </a:cubicBezTo>
                <a:close/>
                <a:moveTo>
                  <a:pt x="54" y="36"/>
                </a:moveTo>
                <a:cubicBezTo>
                  <a:pt x="54" y="27"/>
                  <a:pt x="46" y="19"/>
                  <a:pt x="37" y="19"/>
                </a:cubicBezTo>
                <a:cubicBezTo>
                  <a:pt x="28" y="19"/>
                  <a:pt x="20" y="27"/>
                  <a:pt x="20" y="36"/>
                </a:cubicBezTo>
                <a:cubicBezTo>
                  <a:pt x="20" y="46"/>
                  <a:pt x="28" y="53"/>
                  <a:pt x="37" y="53"/>
                </a:cubicBezTo>
                <a:cubicBezTo>
                  <a:pt x="46" y="53"/>
                  <a:pt x="54" y="46"/>
                  <a:pt x="54" y="36"/>
                </a:cubicBezTo>
                <a:close/>
                <a:moveTo>
                  <a:pt x="48" y="36"/>
                </a:moveTo>
                <a:cubicBezTo>
                  <a:pt x="48" y="42"/>
                  <a:pt x="43" y="47"/>
                  <a:pt x="37" y="47"/>
                </a:cubicBezTo>
                <a:cubicBezTo>
                  <a:pt x="31" y="47"/>
                  <a:pt x="26" y="42"/>
                  <a:pt x="26" y="36"/>
                </a:cubicBezTo>
                <a:cubicBezTo>
                  <a:pt x="26" y="30"/>
                  <a:pt x="31" y="25"/>
                  <a:pt x="37" y="25"/>
                </a:cubicBezTo>
                <a:cubicBezTo>
                  <a:pt x="43" y="25"/>
                  <a:pt x="48" y="30"/>
                  <a:pt x="48" y="3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108" name="Title 20"/>
          <p:cNvSpPr txBox="1"/>
          <p:nvPr/>
        </p:nvSpPr>
        <p:spPr>
          <a:xfrm>
            <a:off x="860425" y="3599677"/>
            <a:ext cx="1888955" cy="307777"/>
          </a:xfrm>
          <a:prstGeom prst="rect">
            <a:avLst/>
          </a:prstGeom>
        </p:spPr>
        <p:txBody>
          <a:bodyPr vert="horz" wrap="square" lIns="45720" tIns="0" rIns="4572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zh-CN" alt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查收查引</a:t>
            </a:r>
            <a:endParaRPr 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846156" y="3525998"/>
            <a:ext cx="472624" cy="472748"/>
          </a:xfrm>
          <a:prstGeom prst="ellipse">
            <a:avLst/>
          </a:prstGeom>
          <a:solidFill>
            <a:schemeClr val="accent2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2" name="Title 20"/>
          <p:cNvSpPr txBox="1"/>
          <p:nvPr/>
        </p:nvSpPr>
        <p:spPr>
          <a:xfrm>
            <a:off x="860425" y="4395775"/>
            <a:ext cx="1888955" cy="307777"/>
          </a:xfrm>
          <a:prstGeom prst="rect">
            <a:avLst/>
          </a:prstGeom>
        </p:spPr>
        <p:txBody>
          <a:bodyPr vert="horz" wrap="square" lIns="45720" tIns="0" rIns="4572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zh-CN" alt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文献传递</a:t>
            </a:r>
            <a:endParaRPr 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846156" y="4298346"/>
            <a:ext cx="472624" cy="472748"/>
          </a:xfrm>
          <a:prstGeom prst="ellipse">
            <a:avLst/>
          </a:prstGeom>
          <a:solidFill>
            <a:schemeClr val="accent3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6" name="Title 20"/>
          <p:cNvSpPr txBox="1"/>
          <p:nvPr/>
        </p:nvSpPr>
        <p:spPr>
          <a:xfrm>
            <a:off x="860425" y="5105104"/>
            <a:ext cx="1888955" cy="307777"/>
          </a:xfrm>
          <a:prstGeom prst="rect">
            <a:avLst/>
          </a:prstGeom>
        </p:spPr>
        <p:txBody>
          <a:bodyPr vert="horz" wrap="square" lIns="45720" tIns="0" rIns="4572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zh-CN" alt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参考咨询</a:t>
            </a:r>
            <a:endParaRPr lang="en-US" sz="2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2846156" y="5007676"/>
            <a:ext cx="472624" cy="472748"/>
          </a:xfrm>
          <a:prstGeom prst="ellipse">
            <a:avLst/>
          </a:prstGeom>
          <a:solidFill>
            <a:schemeClr val="accent4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9" name="Freeform 61"/>
          <p:cNvSpPr>
            <a:spLocks noEditPoints="1"/>
          </p:cNvSpPr>
          <p:nvPr/>
        </p:nvSpPr>
        <p:spPr bwMode="auto">
          <a:xfrm>
            <a:off x="2941085" y="3692712"/>
            <a:ext cx="268729" cy="142924"/>
          </a:xfrm>
          <a:custGeom>
            <a:avLst/>
            <a:gdLst/>
            <a:ahLst/>
            <a:cxnLst>
              <a:cxn ang="0">
                <a:pos x="53" y="39"/>
              </a:cxn>
              <a:cxn ang="0">
                <a:pos x="40" y="34"/>
              </a:cxn>
              <a:cxn ang="0">
                <a:pos x="32" y="34"/>
              </a:cxn>
              <a:cxn ang="0">
                <a:pos x="19" y="39"/>
              </a:cxn>
              <a:cxn ang="0">
                <a:pos x="0" y="20"/>
              </a:cxn>
              <a:cxn ang="0">
                <a:pos x="19" y="0"/>
              </a:cxn>
              <a:cxn ang="0">
                <a:pos x="53" y="0"/>
              </a:cxn>
              <a:cxn ang="0">
                <a:pos x="73" y="20"/>
              </a:cxn>
              <a:cxn ang="0">
                <a:pos x="53" y="39"/>
              </a:cxn>
              <a:cxn ang="0">
                <a:pos x="31" y="17"/>
              </a:cxn>
              <a:cxn ang="0">
                <a:pos x="30" y="16"/>
              </a:cxn>
              <a:cxn ang="0">
                <a:pos x="23" y="16"/>
              </a:cxn>
              <a:cxn ang="0">
                <a:pos x="23" y="9"/>
              </a:cxn>
              <a:cxn ang="0">
                <a:pos x="22" y="7"/>
              </a:cxn>
              <a:cxn ang="0">
                <a:pos x="17" y="7"/>
              </a:cxn>
              <a:cxn ang="0">
                <a:pos x="16" y="9"/>
              </a:cxn>
              <a:cxn ang="0">
                <a:pos x="16" y="16"/>
              </a:cxn>
              <a:cxn ang="0">
                <a:pos x="8" y="16"/>
              </a:cxn>
              <a:cxn ang="0">
                <a:pos x="7" y="17"/>
              </a:cxn>
              <a:cxn ang="0">
                <a:pos x="7" y="22"/>
              </a:cxn>
              <a:cxn ang="0">
                <a:pos x="8" y="23"/>
              </a:cxn>
              <a:cxn ang="0">
                <a:pos x="16" y="23"/>
              </a:cxn>
              <a:cxn ang="0">
                <a:pos x="16" y="30"/>
              </a:cxn>
              <a:cxn ang="0">
                <a:pos x="17" y="32"/>
              </a:cxn>
              <a:cxn ang="0">
                <a:pos x="22" y="32"/>
              </a:cxn>
              <a:cxn ang="0">
                <a:pos x="23" y="30"/>
              </a:cxn>
              <a:cxn ang="0">
                <a:pos x="23" y="23"/>
              </a:cxn>
              <a:cxn ang="0">
                <a:pos x="30" y="23"/>
              </a:cxn>
              <a:cxn ang="0">
                <a:pos x="31" y="22"/>
              </a:cxn>
              <a:cxn ang="0">
                <a:pos x="31" y="17"/>
              </a:cxn>
              <a:cxn ang="0">
                <a:pos x="48" y="20"/>
              </a:cxn>
              <a:cxn ang="0">
                <a:pos x="43" y="24"/>
              </a:cxn>
              <a:cxn ang="0">
                <a:pos x="48" y="29"/>
              </a:cxn>
              <a:cxn ang="0">
                <a:pos x="53" y="24"/>
              </a:cxn>
              <a:cxn ang="0">
                <a:pos x="48" y="20"/>
              </a:cxn>
              <a:cxn ang="0">
                <a:pos x="58" y="10"/>
              </a:cxn>
              <a:cxn ang="0">
                <a:pos x="53" y="15"/>
              </a:cxn>
              <a:cxn ang="0">
                <a:pos x="58" y="20"/>
              </a:cxn>
              <a:cxn ang="0">
                <a:pos x="63" y="15"/>
              </a:cxn>
              <a:cxn ang="0">
                <a:pos x="58" y="10"/>
              </a:cxn>
            </a:cxnLst>
            <a:rect l="0" t="0" r="r" b="b"/>
            <a:pathLst>
              <a:path w="73" h="39">
                <a:moveTo>
                  <a:pt x="53" y="39"/>
                </a:moveTo>
                <a:cubicBezTo>
                  <a:pt x="48" y="39"/>
                  <a:pt x="44" y="37"/>
                  <a:pt x="40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29" y="37"/>
                  <a:pt x="24" y="39"/>
                  <a:pt x="19" y="39"/>
                </a:cubicBezTo>
                <a:cubicBezTo>
                  <a:pt x="8" y="39"/>
                  <a:pt x="0" y="30"/>
                  <a:pt x="0" y="20"/>
                </a:cubicBezTo>
                <a:cubicBezTo>
                  <a:pt x="0" y="9"/>
                  <a:pt x="8" y="0"/>
                  <a:pt x="1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4" y="0"/>
                  <a:pt x="73" y="9"/>
                  <a:pt x="73" y="20"/>
                </a:cubicBezTo>
                <a:cubicBezTo>
                  <a:pt x="73" y="30"/>
                  <a:pt x="64" y="39"/>
                  <a:pt x="53" y="39"/>
                </a:cubicBezTo>
                <a:close/>
                <a:moveTo>
                  <a:pt x="31" y="17"/>
                </a:moveTo>
                <a:cubicBezTo>
                  <a:pt x="31" y="16"/>
                  <a:pt x="31" y="16"/>
                  <a:pt x="30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2" y="7"/>
                  <a:pt x="22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8"/>
                  <a:pt x="16" y="9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7" y="16"/>
                  <a:pt x="7" y="17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3"/>
                  <a:pt x="8" y="23"/>
                  <a:pt x="8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1"/>
                  <a:pt x="16" y="32"/>
                  <a:pt x="17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32"/>
                  <a:pt x="23" y="31"/>
                  <a:pt x="23" y="30"/>
                </a:cubicBezTo>
                <a:cubicBezTo>
                  <a:pt x="23" y="23"/>
                  <a:pt x="23" y="23"/>
                  <a:pt x="23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1" y="23"/>
                  <a:pt x="31" y="23"/>
                  <a:pt x="31" y="22"/>
                </a:cubicBezTo>
                <a:lnTo>
                  <a:pt x="31" y="17"/>
                </a:lnTo>
                <a:close/>
                <a:moveTo>
                  <a:pt x="48" y="20"/>
                </a:moveTo>
                <a:cubicBezTo>
                  <a:pt x="46" y="20"/>
                  <a:pt x="43" y="22"/>
                  <a:pt x="43" y="24"/>
                </a:cubicBezTo>
                <a:cubicBezTo>
                  <a:pt x="43" y="27"/>
                  <a:pt x="46" y="29"/>
                  <a:pt x="48" y="29"/>
                </a:cubicBezTo>
                <a:cubicBezTo>
                  <a:pt x="51" y="29"/>
                  <a:pt x="53" y="27"/>
                  <a:pt x="53" y="24"/>
                </a:cubicBezTo>
                <a:cubicBezTo>
                  <a:pt x="53" y="22"/>
                  <a:pt x="51" y="20"/>
                  <a:pt x="48" y="20"/>
                </a:cubicBezTo>
                <a:close/>
                <a:moveTo>
                  <a:pt x="58" y="10"/>
                </a:moveTo>
                <a:cubicBezTo>
                  <a:pt x="55" y="10"/>
                  <a:pt x="53" y="12"/>
                  <a:pt x="53" y="15"/>
                </a:cubicBezTo>
                <a:cubicBezTo>
                  <a:pt x="53" y="17"/>
                  <a:pt x="55" y="20"/>
                  <a:pt x="58" y="20"/>
                </a:cubicBezTo>
                <a:cubicBezTo>
                  <a:pt x="61" y="20"/>
                  <a:pt x="63" y="17"/>
                  <a:pt x="63" y="15"/>
                </a:cubicBezTo>
                <a:cubicBezTo>
                  <a:pt x="63" y="12"/>
                  <a:pt x="61" y="10"/>
                  <a:pt x="58" y="1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120" name="Freeform 80"/>
          <p:cNvSpPr/>
          <p:nvPr/>
        </p:nvSpPr>
        <p:spPr bwMode="auto">
          <a:xfrm>
            <a:off x="2959379" y="4402612"/>
            <a:ext cx="236668" cy="240879"/>
          </a:xfrm>
          <a:custGeom>
            <a:avLst/>
            <a:gdLst/>
            <a:ahLst/>
            <a:cxnLst>
              <a:cxn ang="0">
                <a:pos x="29" y="53"/>
              </a:cxn>
              <a:cxn ang="0">
                <a:pos x="26" y="54"/>
              </a:cxn>
              <a:cxn ang="0">
                <a:pos x="26" y="54"/>
              </a:cxn>
              <a:cxn ang="0">
                <a:pos x="24" y="51"/>
              </a:cxn>
              <a:cxn ang="0">
                <a:pos x="24" y="30"/>
              </a:cxn>
              <a:cxn ang="0">
                <a:pos x="2" y="30"/>
              </a:cxn>
              <a:cxn ang="0">
                <a:pos x="0" y="28"/>
              </a:cxn>
              <a:cxn ang="0">
                <a:pos x="1" y="25"/>
              </a:cxn>
              <a:cxn ang="0">
                <a:pos x="50" y="1"/>
              </a:cxn>
              <a:cxn ang="0">
                <a:pos x="51" y="0"/>
              </a:cxn>
              <a:cxn ang="0">
                <a:pos x="52" y="1"/>
              </a:cxn>
              <a:cxn ang="0">
                <a:pos x="53" y="4"/>
              </a:cxn>
              <a:cxn ang="0">
                <a:pos x="29" y="53"/>
              </a:cxn>
            </a:cxnLst>
            <a:rect l="0" t="0" r="r" b="b"/>
            <a:pathLst>
              <a:path w="53" h="54">
                <a:moveTo>
                  <a:pt x="29" y="53"/>
                </a:moveTo>
                <a:cubicBezTo>
                  <a:pt x="28" y="53"/>
                  <a:pt x="27" y="54"/>
                  <a:pt x="26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5" y="54"/>
                  <a:pt x="24" y="53"/>
                  <a:pt x="24" y="51"/>
                </a:cubicBezTo>
                <a:cubicBezTo>
                  <a:pt x="24" y="30"/>
                  <a:pt x="24" y="30"/>
                  <a:pt x="24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29"/>
                  <a:pt x="0" y="28"/>
                </a:cubicBezTo>
                <a:cubicBezTo>
                  <a:pt x="0" y="27"/>
                  <a:pt x="0" y="25"/>
                  <a:pt x="1" y="25"/>
                </a:cubicBezTo>
                <a:cubicBezTo>
                  <a:pt x="50" y="1"/>
                  <a:pt x="50" y="1"/>
                  <a:pt x="50" y="1"/>
                </a:cubicBezTo>
                <a:cubicBezTo>
                  <a:pt x="50" y="0"/>
                  <a:pt x="50" y="0"/>
                  <a:pt x="51" y="0"/>
                </a:cubicBezTo>
                <a:cubicBezTo>
                  <a:pt x="51" y="0"/>
                  <a:pt x="52" y="1"/>
                  <a:pt x="52" y="1"/>
                </a:cubicBezTo>
                <a:cubicBezTo>
                  <a:pt x="53" y="2"/>
                  <a:pt x="53" y="3"/>
                  <a:pt x="53" y="4"/>
                </a:cubicBezTo>
                <a:lnTo>
                  <a:pt x="29" y="5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121" name="Freeform 116"/>
          <p:cNvSpPr/>
          <p:nvPr/>
        </p:nvSpPr>
        <p:spPr bwMode="auto">
          <a:xfrm>
            <a:off x="2960867" y="5102013"/>
            <a:ext cx="258184" cy="243311"/>
          </a:xfrm>
          <a:custGeom>
            <a:avLst/>
            <a:gdLst/>
            <a:ahLst/>
            <a:cxnLst>
              <a:cxn ang="0">
                <a:pos x="63" y="25"/>
              </a:cxn>
              <a:cxn ang="0">
                <a:pos x="49" y="39"/>
              </a:cxn>
              <a:cxn ang="0">
                <a:pos x="52" y="57"/>
              </a:cxn>
              <a:cxn ang="0">
                <a:pos x="52" y="58"/>
              </a:cxn>
              <a:cxn ang="0">
                <a:pos x="51" y="60"/>
              </a:cxn>
              <a:cxn ang="0">
                <a:pos x="49" y="60"/>
              </a:cxn>
              <a:cxn ang="0">
                <a:pos x="32" y="51"/>
              </a:cxn>
              <a:cxn ang="0">
                <a:pos x="15" y="60"/>
              </a:cxn>
              <a:cxn ang="0">
                <a:pos x="13" y="60"/>
              </a:cxn>
              <a:cxn ang="0">
                <a:pos x="12" y="58"/>
              </a:cxn>
              <a:cxn ang="0">
                <a:pos x="12" y="57"/>
              </a:cxn>
              <a:cxn ang="0">
                <a:pos x="15" y="39"/>
              </a:cxn>
              <a:cxn ang="0">
                <a:pos x="1" y="25"/>
              </a:cxn>
              <a:cxn ang="0">
                <a:pos x="0" y="23"/>
              </a:cxn>
              <a:cxn ang="0">
                <a:pos x="3" y="22"/>
              </a:cxn>
              <a:cxn ang="0">
                <a:pos x="22" y="19"/>
              </a:cxn>
              <a:cxn ang="0">
                <a:pos x="30" y="1"/>
              </a:cxn>
              <a:cxn ang="0">
                <a:pos x="32" y="0"/>
              </a:cxn>
              <a:cxn ang="0">
                <a:pos x="34" y="1"/>
              </a:cxn>
              <a:cxn ang="0">
                <a:pos x="42" y="19"/>
              </a:cxn>
              <a:cxn ang="0">
                <a:pos x="61" y="22"/>
              </a:cxn>
              <a:cxn ang="0">
                <a:pos x="64" y="23"/>
              </a:cxn>
              <a:cxn ang="0">
                <a:pos x="63" y="25"/>
              </a:cxn>
            </a:cxnLst>
            <a:rect l="0" t="0" r="r" b="b"/>
            <a:pathLst>
              <a:path w="64" h="60">
                <a:moveTo>
                  <a:pt x="63" y="25"/>
                </a:moveTo>
                <a:cubicBezTo>
                  <a:pt x="49" y="39"/>
                  <a:pt x="49" y="39"/>
                  <a:pt x="49" y="39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9"/>
                  <a:pt x="52" y="60"/>
                  <a:pt x="51" y="60"/>
                </a:cubicBezTo>
                <a:cubicBezTo>
                  <a:pt x="50" y="60"/>
                  <a:pt x="50" y="60"/>
                  <a:pt x="49" y="60"/>
                </a:cubicBezTo>
                <a:cubicBezTo>
                  <a:pt x="32" y="51"/>
                  <a:pt x="32" y="51"/>
                  <a:pt x="32" y="51"/>
                </a:cubicBezTo>
                <a:cubicBezTo>
                  <a:pt x="15" y="60"/>
                  <a:pt x="15" y="60"/>
                  <a:pt x="15" y="60"/>
                </a:cubicBezTo>
                <a:cubicBezTo>
                  <a:pt x="14" y="60"/>
                  <a:pt x="14" y="60"/>
                  <a:pt x="13" y="60"/>
                </a:cubicBezTo>
                <a:cubicBezTo>
                  <a:pt x="12" y="60"/>
                  <a:pt x="12" y="59"/>
                  <a:pt x="12" y="58"/>
                </a:cubicBezTo>
                <a:cubicBezTo>
                  <a:pt x="12" y="58"/>
                  <a:pt x="12" y="58"/>
                  <a:pt x="12" y="57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3"/>
                </a:cubicBezTo>
                <a:cubicBezTo>
                  <a:pt x="0" y="22"/>
                  <a:pt x="2" y="22"/>
                  <a:pt x="3" y="22"/>
                </a:cubicBezTo>
                <a:cubicBezTo>
                  <a:pt x="22" y="19"/>
                  <a:pt x="22" y="19"/>
                  <a:pt x="22" y="19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3" y="0"/>
                  <a:pt x="34" y="1"/>
                  <a:pt x="34" y="1"/>
                </a:cubicBezTo>
                <a:cubicBezTo>
                  <a:pt x="42" y="19"/>
                  <a:pt x="42" y="19"/>
                  <a:pt x="42" y="19"/>
                </a:cubicBezTo>
                <a:cubicBezTo>
                  <a:pt x="61" y="22"/>
                  <a:pt x="61" y="22"/>
                  <a:pt x="61" y="22"/>
                </a:cubicBezTo>
                <a:cubicBezTo>
                  <a:pt x="62" y="22"/>
                  <a:pt x="64" y="22"/>
                  <a:pt x="64" y="23"/>
                </a:cubicBezTo>
                <a:cubicBezTo>
                  <a:pt x="64" y="24"/>
                  <a:pt x="63" y="25"/>
                  <a:pt x="63" y="2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" b="4588"/>
          <a:stretch>
            <a:fillRect/>
          </a:stretch>
        </p:blipFill>
        <p:spPr/>
      </p:pic>
      <p:sp>
        <p:nvSpPr>
          <p:cNvPr id="48" name="TextBox 49"/>
          <p:cNvSpPr txBox="1"/>
          <p:nvPr/>
        </p:nvSpPr>
        <p:spPr>
          <a:xfrm>
            <a:off x="1065178" y="838036"/>
            <a:ext cx="701361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800" b="1" dirty="0" smtClean="0">
                <a:solidFill>
                  <a:schemeClr val="tx2"/>
                </a:solidFill>
                <a:cs typeface="+mn-ea"/>
                <a:sym typeface="+mn-lt"/>
              </a:rPr>
              <a:t>工作内容</a:t>
            </a:r>
            <a:endParaRPr lang="en-US" sz="28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9" name="TextBox 50"/>
          <p:cNvSpPr txBox="1"/>
          <p:nvPr/>
        </p:nvSpPr>
        <p:spPr>
          <a:xfrm>
            <a:off x="1065178" y="537556"/>
            <a:ext cx="187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  <a:p>
            <a:endParaRPr 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1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94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76"/>
          <p:cNvSpPr/>
          <p:nvPr/>
        </p:nvSpPr>
        <p:spPr bwMode="auto">
          <a:xfrm>
            <a:off x="6094413" y="2032650"/>
            <a:ext cx="2205363" cy="2203315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rgbClr val="FFFFFF"/>
            </a:solidFill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pPr defTabSz="457200">
              <a:defRPr/>
            </a:pPr>
            <a:endParaRPr lang="en-US" sz="9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6" name="Freeform 78"/>
          <p:cNvSpPr/>
          <p:nvPr/>
        </p:nvSpPr>
        <p:spPr bwMode="auto">
          <a:xfrm>
            <a:off x="3889049" y="3073844"/>
            <a:ext cx="2205363" cy="2203315"/>
          </a:xfrm>
          <a:custGeom>
            <a:avLst/>
            <a:gdLst/>
            <a:ahLst/>
            <a:cxnLst>
              <a:cxn ang="0">
                <a:pos x="399" y="216"/>
              </a:cxn>
              <a:cxn ang="0">
                <a:pos x="472" y="181"/>
              </a:cxn>
              <a:cxn ang="0">
                <a:pos x="433" y="88"/>
              </a:cxn>
              <a:cxn ang="0">
                <a:pos x="601" y="88"/>
              </a:cxn>
              <a:cxn ang="0">
                <a:pos x="563" y="181"/>
              </a:cxn>
              <a:cxn ang="0">
                <a:pos x="636" y="216"/>
              </a:cxn>
              <a:cxn ang="0">
                <a:pos x="819" y="216"/>
              </a:cxn>
              <a:cxn ang="0">
                <a:pos x="819" y="399"/>
              </a:cxn>
              <a:cxn ang="0">
                <a:pos x="784" y="472"/>
              </a:cxn>
              <a:cxn ang="0">
                <a:pos x="691" y="434"/>
              </a:cxn>
              <a:cxn ang="0">
                <a:pos x="691" y="602"/>
              </a:cxn>
              <a:cxn ang="0">
                <a:pos x="784" y="563"/>
              </a:cxn>
              <a:cxn ang="0">
                <a:pos x="819" y="636"/>
              </a:cxn>
              <a:cxn ang="0">
                <a:pos x="819" y="819"/>
              </a:cxn>
              <a:cxn ang="0">
                <a:pos x="636" y="819"/>
              </a:cxn>
              <a:cxn ang="0">
                <a:pos x="563" y="784"/>
              </a:cxn>
              <a:cxn ang="0">
                <a:pos x="601" y="691"/>
              </a:cxn>
              <a:cxn ang="0">
                <a:pos x="433" y="691"/>
              </a:cxn>
              <a:cxn ang="0">
                <a:pos x="472" y="784"/>
              </a:cxn>
              <a:cxn ang="0">
                <a:pos x="399" y="819"/>
              </a:cxn>
              <a:cxn ang="0">
                <a:pos x="216" y="819"/>
              </a:cxn>
              <a:cxn ang="0">
                <a:pos x="216" y="636"/>
              </a:cxn>
              <a:cxn ang="0">
                <a:pos x="180" y="563"/>
              </a:cxn>
              <a:cxn ang="0">
                <a:pos x="88" y="602"/>
              </a:cxn>
              <a:cxn ang="0">
                <a:pos x="88" y="434"/>
              </a:cxn>
              <a:cxn ang="0">
                <a:pos x="180" y="472"/>
              </a:cxn>
              <a:cxn ang="0">
                <a:pos x="216" y="399"/>
              </a:cxn>
              <a:cxn ang="0">
                <a:pos x="216" y="216"/>
              </a:cxn>
              <a:cxn ang="0">
                <a:pos x="399" y="216"/>
              </a:cxn>
            </a:cxnLst>
            <a:rect l="0" t="0" r="r" b="b"/>
            <a:pathLst>
              <a:path w="819" h="819">
                <a:moveTo>
                  <a:pt x="399" y="216"/>
                </a:moveTo>
                <a:cubicBezTo>
                  <a:pt x="465" y="216"/>
                  <a:pt x="480" y="200"/>
                  <a:pt x="472" y="181"/>
                </a:cubicBezTo>
                <a:cubicBezTo>
                  <a:pt x="455" y="144"/>
                  <a:pt x="425" y="139"/>
                  <a:pt x="433" y="88"/>
                </a:cubicBezTo>
                <a:cubicBezTo>
                  <a:pt x="447" y="0"/>
                  <a:pt x="588" y="0"/>
                  <a:pt x="601" y="88"/>
                </a:cubicBezTo>
                <a:cubicBezTo>
                  <a:pt x="609" y="139"/>
                  <a:pt x="580" y="144"/>
                  <a:pt x="563" y="181"/>
                </a:cubicBezTo>
                <a:cubicBezTo>
                  <a:pt x="554" y="200"/>
                  <a:pt x="570" y="216"/>
                  <a:pt x="636" y="216"/>
                </a:cubicBezTo>
                <a:cubicBezTo>
                  <a:pt x="819" y="216"/>
                  <a:pt x="819" y="216"/>
                  <a:pt x="819" y="216"/>
                </a:cubicBezTo>
                <a:cubicBezTo>
                  <a:pt x="819" y="399"/>
                  <a:pt x="819" y="399"/>
                  <a:pt x="819" y="399"/>
                </a:cubicBezTo>
                <a:cubicBezTo>
                  <a:pt x="819" y="465"/>
                  <a:pt x="803" y="481"/>
                  <a:pt x="784" y="472"/>
                </a:cubicBezTo>
                <a:cubicBezTo>
                  <a:pt x="747" y="455"/>
                  <a:pt x="742" y="426"/>
                  <a:pt x="691" y="434"/>
                </a:cubicBezTo>
                <a:cubicBezTo>
                  <a:pt x="603" y="447"/>
                  <a:pt x="603" y="588"/>
                  <a:pt x="691" y="602"/>
                </a:cubicBezTo>
                <a:cubicBezTo>
                  <a:pt x="742" y="610"/>
                  <a:pt x="747" y="580"/>
                  <a:pt x="784" y="563"/>
                </a:cubicBezTo>
                <a:cubicBezTo>
                  <a:pt x="803" y="555"/>
                  <a:pt x="819" y="570"/>
                  <a:pt x="819" y="636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636" y="819"/>
                  <a:pt x="636" y="819"/>
                  <a:pt x="636" y="819"/>
                </a:cubicBezTo>
                <a:cubicBezTo>
                  <a:pt x="570" y="819"/>
                  <a:pt x="554" y="803"/>
                  <a:pt x="563" y="784"/>
                </a:cubicBezTo>
                <a:cubicBezTo>
                  <a:pt x="580" y="747"/>
                  <a:pt x="609" y="743"/>
                  <a:pt x="601" y="691"/>
                </a:cubicBezTo>
                <a:cubicBezTo>
                  <a:pt x="588" y="603"/>
                  <a:pt x="447" y="603"/>
                  <a:pt x="433" y="691"/>
                </a:cubicBezTo>
                <a:cubicBezTo>
                  <a:pt x="425" y="743"/>
                  <a:pt x="455" y="747"/>
                  <a:pt x="472" y="784"/>
                </a:cubicBezTo>
                <a:cubicBezTo>
                  <a:pt x="480" y="803"/>
                  <a:pt x="465" y="819"/>
                  <a:pt x="399" y="819"/>
                </a:cubicBezTo>
                <a:cubicBezTo>
                  <a:pt x="216" y="819"/>
                  <a:pt x="216" y="819"/>
                  <a:pt x="216" y="819"/>
                </a:cubicBezTo>
                <a:cubicBezTo>
                  <a:pt x="216" y="636"/>
                  <a:pt x="216" y="636"/>
                  <a:pt x="216" y="636"/>
                </a:cubicBezTo>
                <a:cubicBezTo>
                  <a:pt x="216" y="570"/>
                  <a:pt x="200" y="555"/>
                  <a:pt x="180" y="563"/>
                </a:cubicBezTo>
                <a:cubicBezTo>
                  <a:pt x="144" y="580"/>
                  <a:pt x="139" y="610"/>
                  <a:pt x="88" y="602"/>
                </a:cubicBezTo>
                <a:cubicBezTo>
                  <a:pt x="0" y="588"/>
                  <a:pt x="0" y="447"/>
                  <a:pt x="88" y="434"/>
                </a:cubicBezTo>
                <a:cubicBezTo>
                  <a:pt x="139" y="426"/>
                  <a:pt x="144" y="455"/>
                  <a:pt x="180" y="472"/>
                </a:cubicBezTo>
                <a:cubicBezTo>
                  <a:pt x="200" y="481"/>
                  <a:pt x="216" y="465"/>
                  <a:pt x="216" y="399"/>
                </a:cubicBezTo>
                <a:cubicBezTo>
                  <a:pt x="216" y="216"/>
                  <a:pt x="216" y="216"/>
                  <a:pt x="216" y="216"/>
                </a:cubicBezTo>
                <a:lnTo>
                  <a:pt x="399" y="216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rgbClr val="FFFFFF"/>
            </a:solidFill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pPr defTabSz="457200">
              <a:defRPr/>
            </a:pPr>
            <a:endParaRPr lang="en-US" sz="9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9" name="Freeform 77"/>
          <p:cNvSpPr/>
          <p:nvPr/>
        </p:nvSpPr>
        <p:spPr bwMode="auto">
          <a:xfrm>
            <a:off x="4471134" y="1450565"/>
            <a:ext cx="2205363" cy="2203315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FFFFFF"/>
            </a:solidFill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pPr defTabSz="457200">
              <a:defRPr/>
            </a:pPr>
            <a:endParaRPr lang="en-US" sz="9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2" name="Freeform 79"/>
          <p:cNvSpPr/>
          <p:nvPr/>
        </p:nvSpPr>
        <p:spPr bwMode="auto">
          <a:xfrm>
            <a:off x="5512328" y="3653879"/>
            <a:ext cx="2205363" cy="2205364"/>
          </a:xfrm>
          <a:custGeom>
            <a:avLst/>
            <a:gdLst/>
            <a:ahLst/>
            <a:cxnLst>
              <a:cxn ang="0">
                <a:pos x="216" y="420"/>
              </a:cxn>
              <a:cxn ang="0">
                <a:pos x="181" y="347"/>
              </a:cxn>
              <a:cxn ang="0">
                <a:pos x="88" y="386"/>
              </a:cxn>
              <a:cxn ang="0">
                <a:pos x="88" y="218"/>
              </a:cxn>
              <a:cxn ang="0">
                <a:pos x="181" y="256"/>
              </a:cxn>
              <a:cxn ang="0">
                <a:pos x="216" y="183"/>
              </a:cxn>
              <a:cxn ang="0">
                <a:pos x="216" y="0"/>
              </a:cxn>
              <a:cxn ang="0">
                <a:pos x="399" y="0"/>
              </a:cxn>
              <a:cxn ang="0">
                <a:pos x="472" y="35"/>
              </a:cxn>
              <a:cxn ang="0">
                <a:pos x="434" y="128"/>
              </a:cxn>
              <a:cxn ang="0">
                <a:pos x="602" y="128"/>
              </a:cxn>
              <a:cxn ang="0">
                <a:pos x="563" y="35"/>
              </a:cxn>
              <a:cxn ang="0">
                <a:pos x="636" y="0"/>
              </a:cxn>
              <a:cxn ang="0">
                <a:pos x="819" y="0"/>
              </a:cxn>
              <a:cxn ang="0">
                <a:pos x="819" y="183"/>
              </a:cxn>
              <a:cxn ang="0">
                <a:pos x="784" y="256"/>
              </a:cxn>
              <a:cxn ang="0">
                <a:pos x="691" y="218"/>
              </a:cxn>
              <a:cxn ang="0">
                <a:pos x="691" y="386"/>
              </a:cxn>
              <a:cxn ang="0">
                <a:pos x="784" y="347"/>
              </a:cxn>
              <a:cxn ang="0">
                <a:pos x="819" y="420"/>
              </a:cxn>
              <a:cxn ang="0">
                <a:pos x="819" y="603"/>
              </a:cxn>
              <a:cxn ang="0">
                <a:pos x="636" y="603"/>
              </a:cxn>
              <a:cxn ang="0">
                <a:pos x="563" y="639"/>
              </a:cxn>
              <a:cxn ang="0">
                <a:pos x="602" y="731"/>
              </a:cxn>
              <a:cxn ang="0">
                <a:pos x="434" y="731"/>
              </a:cxn>
              <a:cxn ang="0">
                <a:pos x="472" y="639"/>
              </a:cxn>
              <a:cxn ang="0">
                <a:pos x="399" y="603"/>
              </a:cxn>
              <a:cxn ang="0">
                <a:pos x="216" y="603"/>
              </a:cxn>
              <a:cxn ang="0">
                <a:pos x="216" y="420"/>
              </a:cxn>
            </a:cxnLst>
            <a:rect l="0" t="0" r="r" b="b"/>
            <a:pathLst>
              <a:path w="819" h="819">
                <a:moveTo>
                  <a:pt x="216" y="420"/>
                </a:moveTo>
                <a:cubicBezTo>
                  <a:pt x="216" y="354"/>
                  <a:pt x="200" y="339"/>
                  <a:pt x="181" y="347"/>
                </a:cubicBezTo>
                <a:cubicBezTo>
                  <a:pt x="144" y="364"/>
                  <a:pt x="139" y="394"/>
                  <a:pt x="88" y="386"/>
                </a:cubicBezTo>
                <a:cubicBezTo>
                  <a:pt x="0" y="372"/>
                  <a:pt x="0" y="231"/>
                  <a:pt x="88" y="218"/>
                </a:cubicBezTo>
                <a:cubicBezTo>
                  <a:pt x="139" y="210"/>
                  <a:pt x="144" y="239"/>
                  <a:pt x="181" y="256"/>
                </a:cubicBezTo>
                <a:cubicBezTo>
                  <a:pt x="200" y="265"/>
                  <a:pt x="216" y="249"/>
                  <a:pt x="216" y="183"/>
                </a:cubicBezTo>
                <a:cubicBezTo>
                  <a:pt x="216" y="0"/>
                  <a:pt x="216" y="0"/>
                  <a:pt x="216" y="0"/>
                </a:cubicBezTo>
                <a:cubicBezTo>
                  <a:pt x="399" y="0"/>
                  <a:pt x="399" y="0"/>
                  <a:pt x="399" y="0"/>
                </a:cubicBezTo>
                <a:cubicBezTo>
                  <a:pt x="465" y="0"/>
                  <a:pt x="481" y="16"/>
                  <a:pt x="472" y="35"/>
                </a:cubicBezTo>
                <a:cubicBezTo>
                  <a:pt x="455" y="72"/>
                  <a:pt x="426" y="77"/>
                  <a:pt x="434" y="128"/>
                </a:cubicBezTo>
                <a:cubicBezTo>
                  <a:pt x="447" y="216"/>
                  <a:pt x="588" y="216"/>
                  <a:pt x="602" y="128"/>
                </a:cubicBezTo>
                <a:cubicBezTo>
                  <a:pt x="610" y="77"/>
                  <a:pt x="580" y="72"/>
                  <a:pt x="563" y="35"/>
                </a:cubicBezTo>
                <a:cubicBezTo>
                  <a:pt x="555" y="16"/>
                  <a:pt x="570" y="0"/>
                  <a:pt x="636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83"/>
                  <a:pt x="819" y="183"/>
                  <a:pt x="819" y="183"/>
                </a:cubicBezTo>
                <a:cubicBezTo>
                  <a:pt x="819" y="249"/>
                  <a:pt x="803" y="265"/>
                  <a:pt x="784" y="256"/>
                </a:cubicBezTo>
                <a:cubicBezTo>
                  <a:pt x="747" y="239"/>
                  <a:pt x="743" y="210"/>
                  <a:pt x="691" y="218"/>
                </a:cubicBezTo>
                <a:cubicBezTo>
                  <a:pt x="603" y="231"/>
                  <a:pt x="603" y="372"/>
                  <a:pt x="691" y="386"/>
                </a:cubicBezTo>
                <a:cubicBezTo>
                  <a:pt x="743" y="394"/>
                  <a:pt x="747" y="364"/>
                  <a:pt x="784" y="347"/>
                </a:cubicBezTo>
                <a:cubicBezTo>
                  <a:pt x="803" y="339"/>
                  <a:pt x="819" y="354"/>
                  <a:pt x="819" y="420"/>
                </a:cubicBezTo>
                <a:cubicBezTo>
                  <a:pt x="819" y="603"/>
                  <a:pt x="819" y="603"/>
                  <a:pt x="819" y="603"/>
                </a:cubicBezTo>
                <a:cubicBezTo>
                  <a:pt x="636" y="603"/>
                  <a:pt x="636" y="603"/>
                  <a:pt x="636" y="603"/>
                </a:cubicBezTo>
                <a:cubicBezTo>
                  <a:pt x="570" y="603"/>
                  <a:pt x="555" y="619"/>
                  <a:pt x="563" y="639"/>
                </a:cubicBezTo>
                <a:cubicBezTo>
                  <a:pt x="580" y="675"/>
                  <a:pt x="610" y="680"/>
                  <a:pt x="602" y="731"/>
                </a:cubicBezTo>
                <a:cubicBezTo>
                  <a:pt x="588" y="819"/>
                  <a:pt x="447" y="819"/>
                  <a:pt x="434" y="731"/>
                </a:cubicBezTo>
                <a:cubicBezTo>
                  <a:pt x="426" y="680"/>
                  <a:pt x="455" y="675"/>
                  <a:pt x="472" y="639"/>
                </a:cubicBezTo>
                <a:cubicBezTo>
                  <a:pt x="481" y="619"/>
                  <a:pt x="465" y="603"/>
                  <a:pt x="399" y="603"/>
                </a:cubicBezTo>
                <a:cubicBezTo>
                  <a:pt x="216" y="603"/>
                  <a:pt x="216" y="603"/>
                  <a:pt x="216" y="603"/>
                </a:cubicBezTo>
                <a:lnTo>
                  <a:pt x="216" y="420"/>
                </a:lnTo>
                <a:close/>
              </a:path>
            </a:pathLst>
          </a:custGeom>
          <a:solidFill>
            <a:schemeClr val="accent5"/>
          </a:solidFill>
          <a:ln w="19050">
            <a:solidFill>
              <a:srgbClr val="FFFFFF"/>
            </a:solidFill>
            <a:round/>
          </a:ln>
        </p:spPr>
        <p:txBody>
          <a:bodyPr vert="horz" wrap="square" lIns="45720" tIns="22860" rIns="45720" bIns="22860" numCol="1" anchor="t" anchorCtr="0" compatLnSpc="1"/>
          <a:lstStyle/>
          <a:p>
            <a:pPr defTabSz="457200">
              <a:defRPr/>
            </a:pPr>
            <a:endParaRPr lang="en-US" sz="9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2280" y="2457075"/>
            <a:ext cx="3169672" cy="461671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chemeClr val="accent2"/>
                </a:solidFill>
                <a:cs typeface="+mn-ea"/>
                <a:sym typeface="+mn-lt"/>
              </a:rPr>
              <a:t>科技查新</a:t>
            </a:r>
            <a:endParaRPr lang="id-ID" sz="2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00052" y="2857382"/>
            <a:ext cx="2341899" cy="1077224"/>
          </a:xfrm>
          <a:prstGeom prst="rect">
            <a:avLst/>
          </a:prstGeom>
        </p:spPr>
        <p:txBody>
          <a:bodyPr wrap="square" lIns="91445" tIns="45723" rIns="91445" bIns="45723">
            <a:spAutoFit/>
          </a:bodyPr>
          <a:lstStyle/>
          <a:p>
            <a:pPr algn="r"/>
            <a:r>
              <a:rPr lang="zh-CN" altLang="en-US" sz="1600" b="1" dirty="0" smtClean="0">
                <a:cs typeface="+mn-ea"/>
                <a:sym typeface="+mn-lt"/>
              </a:rPr>
              <a:t>学年完成查新报告</a:t>
            </a:r>
            <a:r>
              <a:rPr lang="en-US" altLang="zh-CN" sz="1600" b="1" dirty="0" smtClean="0">
                <a:cs typeface="+mn-ea"/>
                <a:sym typeface="+mn-lt"/>
              </a:rPr>
              <a:t>11</a:t>
            </a:r>
            <a:r>
              <a:rPr lang="zh-CN" altLang="en-US" sz="1600" b="1" dirty="0" smtClean="0">
                <a:cs typeface="+mn-ea"/>
                <a:sym typeface="+mn-lt"/>
              </a:rPr>
              <a:t>份</a:t>
            </a:r>
            <a:r>
              <a:rPr lang="en-US" altLang="zh-CN" sz="1600" b="1" dirty="0" smtClean="0">
                <a:cs typeface="+mn-ea"/>
                <a:sym typeface="+mn-lt"/>
              </a:rPr>
              <a:t>,</a:t>
            </a:r>
            <a:r>
              <a:rPr lang="zh-CN" altLang="en-US" sz="1600" b="1" dirty="0">
                <a:cs typeface="+mn-ea"/>
                <a:sym typeface="+mn-lt"/>
              </a:rPr>
              <a:t>覆盖环境、建科、机电、建筑等学院。</a:t>
            </a:r>
          </a:p>
          <a:p>
            <a:pPr algn="r"/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2707" y="4176589"/>
            <a:ext cx="2925045" cy="461671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chemeClr val="accent3"/>
                </a:solidFill>
                <a:cs typeface="+mn-ea"/>
                <a:sym typeface="+mn-lt"/>
              </a:rPr>
              <a:t>查收查引</a:t>
            </a:r>
            <a:endParaRPr lang="id-ID" sz="24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01708" y="4565021"/>
            <a:ext cx="2239169" cy="831003"/>
          </a:xfrm>
          <a:prstGeom prst="rect">
            <a:avLst/>
          </a:prstGeom>
        </p:spPr>
        <p:txBody>
          <a:bodyPr wrap="square" lIns="91445" tIns="45723" rIns="91445" bIns="45723">
            <a:spAutoFit/>
          </a:bodyPr>
          <a:lstStyle/>
          <a:p>
            <a:pPr algn="r"/>
            <a:r>
              <a:rPr lang="zh-CN" altLang="en-US" sz="1600" b="1" dirty="0">
                <a:cs typeface="+mn-ea"/>
                <a:sym typeface="+mn-lt"/>
              </a:rPr>
              <a:t>开具收录证明（</a:t>
            </a:r>
            <a:r>
              <a:rPr lang="en-US" altLang="zh-CN" sz="1600" b="1" dirty="0">
                <a:cs typeface="+mn-ea"/>
                <a:sym typeface="+mn-lt"/>
              </a:rPr>
              <a:t>SCI</a:t>
            </a:r>
            <a:r>
              <a:rPr lang="zh-CN" altLang="en-US" sz="1600" b="1" dirty="0">
                <a:cs typeface="+mn-ea"/>
                <a:sym typeface="+mn-lt"/>
              </a:rPr>
              <a:t>、</a:t>
            </a:r>
            <a:r>
              <a:rPr lang="en-US" altLang="zh-CN" sz="1600" b="1" dirty="0">
                <a:cs typeface="+mn-ea"/>
                <a:sym typeface="+mn-lt"/>
              </a:rPr>
              <a:t>EI</a:t>
            </a:r>
            <a:r>
              <a:rPr lang="zh-CN" altLang="en-US" sz="1600" b="1" dirty="0">
                <a:cs typeface="+mn-ea"/>
                <a:sym typeface="+mn-lt"/>
              </a:rPr>
              <a:t>、</a:t>
            </a:r>
            <a:r>
              <a:rPr lang="en-US" altLang="zh-CN" sz="1600" b="1" dirty="0">
                <a:cs typeface="+mn-ea"/>
                <a:sym typeface="+mn-lt"/>
              </a:rPr>
              <a:t>CSCD</a:t>
            </a:r>
            <a:r>
              <a:rPr lang="zh-CN" altLang="en-US" sz="1600" b="1" dirty="0">
                <a:cs typeface="+mn-ea"/>
                <a:sym typeface="+mn-lt"/>
              </a:rPr>
              <a:t>、</a:t>
            </a:r>
            <a:r>
              <a:rPr lang="en-US" altLang="zh-CN" sz="1600" b="1" dirty="0">
                <a:cs typeface="+mn-ea"/>
                <a:sym typeface="+mn-lt"/>
              </a:rPr>
              <a:t>SCI&amp;CNKI</a:t>
            </a:r>
            <a:r>
              <a:rPr lang="zh-CN" altLang="en-US" sz="1600" b="1" dirty="0">
                <a:cs typeface="+mn-ea"/>
                <a:sym typeface="+mn-lt"/>
              </a:rPr>
              <a:t>引用证明）共</a:t>
            </a:r>
            <a:r>
              <a:rPr lang="en-US" altLang="zh-CN" sz="1600" b="1" dirty="0">
                <a:cs typeface="+mn-ea"/>
                <a:sym typeface="+mn-lt"/>
              </a:rPr>
              <a:t>432</a:t>
            </a:r>
            <a:r>
              <a:rPr lang="zh-CN" altLang="en-US" sz="1600" b="1" dirty="0">
                <a:cs typeface="+mn-ea"/>
                <a:sym typeface="+mn-lt"/>
              </a:rPr>
              <a:t>份。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55805" y="2457075"/>
            <a:ext cx="3169672" cy="461671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4"/>
                </a:solidFill>
                <a:cs typeface="+mn-ea"/>
                <a:sym typeface="+mn-lt"/>
              </a:rPr>
              <a:t>文献传递</a:t>
            </a:r>
            <a:endParaRPr lang="id-ID" sz="24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455805" y="2857382"/>
            <a:ext cx="2340783" cy="584782"/>
          </a:xfrm>
          <a:prstGeom prst="rect">
            <a:avLst/>
          </a:prstGeom>
        </p:spPr>
        <p:txBody>
          <a:bodyPr wrap="square" lIns="91445" tIns="45723" rIns="91445" bIns="45723">
            <a:sp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完成文献传递</a:t>
            </a:r>
            <a:r>
              <a:rPr lang="en-US" altLang="zh-CN" sz="1600" b="1" dirty="0">
                <a:cs typeface="+mn-ea"/>
                <a:sym typeface="+mn-lt"/>
              </a:rPr>
              <a:t>7</a:t>
            </a:r>
            <a:r>
              <a:rPr lang="zh-CN" altLang="en-US" sz="1600" b="1" dirty="0">
                <a:cs typeface="+mn-ea"/>
                <a:sym typeface="+mn-lt"/>
              </a:rPr>
              <a:t>篇，帮助学生在线查找资源若干。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35862" y="4043229"/>
            <a:ext cx="3169672" cy="461671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/>
                </a:solidFill>
                <a:cs typeface="+mn-ea"/>
                <a:sym typeface="+mn-lt"/>
              </a:rPr>
              <a:t>参考咨询</a:t>
            </a:r>
            <a:endParaRPr lang="id-ID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035862" y="4443536"/>
            <a:ext cx="2341626" cy="1077224"/>
          </a:xfrm>
          <a:prstGeom prst="rect">
            <a:avLst/>
          </a:prstGeom>
        </p:spPr>
        <p:txBody>
          <a:bodyPr wrap="square" lIns="91445" tIns="45723" rIns="91445" bIns="45723">
            <a:spAutoFit/>
          </a:bodyPr>
          <a:lstStyle/>
          <a:p>
            <a:r>
              <a:rPr lang="zh-CN" altLang="en-US" sz="1600" b="1" dirty="0" smtClean="0">
                <a:cs typeface="+mn-ea"/>
                <a:sym typeface="+mn-lt"/>
              </a:rPr>
              <a:t>完成读者日常咨询工作，及时解答师生疑问，通过邮件、电话、</a:t>
            </a:r>
            <a:r>
              <a:rPr lang="en-US" altLang="zh-CN" sz="1600" b="1" dirty="0" smtClean="0">
                <a:cs typeface="+mn-ea"/>
                <a:sym typeface="+mn-lt"/>
              </a:rPr>
              <a:t>QQ</a:t>
            </a:r>
            <a:r>
              <a:rPr lang="zh-CN" altLang="en-US" sz="1600" b="1" dirty="0" smtClean="0">
                <a:cs typeface="+mn-ea"/>
                <a:sym typeface="+mn-lt"/>
              </a:rPr>
              <a:t>、微信等多种方式。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17" name="TextBox 49"/>
          <p:cNvSpPr txBox="1"/>
          <p:nvPr/>
        </p:nvSpPr>
        <p:spPr>
          <a:xfrm>
            <a:off x="1065178" y="838036"/>
            <a:ext cx="701361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cs typeface="+mn-ea"/>
                <a:sym typeface="+mn-lt"/>
              </a:rPr>
              <a:t>具体工作内容</a:t>
            </a:r>
            <a:endParaRPr lang="en-US" sz="24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8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9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05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29"/>
          <p:cNvSpPr>
            <a:spLocks noChangeArrowheads="1"/>
          </p:cNvSpPr>
          <p:nvPr/>
        </p:nvSpPr>
        <p:spPr bwMode="auto">
          <a:xfrm>
            <a:off x="3432990" y="1906149"/>
            <a:ext cx="484395" cy="481092"/>
          </a:xfrm>
          <a:custGeom>
            <a:avLst/>
            <a:gdLst>
              <a:gd name="T0" fmla="*/ 833592 w 1230"/>
              <a:gd name="T1" fmla="*/ 274797 h 1221"/>
              <a:gd name="T2" fmla="*/ 797723 w 1230"/>
              <a:gd name="T3" fmla="*/ 310672 h 1221"/>
              <a:gd name="T4" fmla="*/ 569598 w 1230"/>
              <a:gd name="T5" fmla="*/ 83228 h 1221"/>
              <a:gd name="T6" fmla="*/ 605466 w 1230"/>
              <a:gd name="T7" fmla="*/ 40897 h 1221"/>
              <a:gd name="T8" fmla="*/ 761137 w 1230"/>
              <a:gd name="T9" fmla="*/ 40897 h 1221"/>
              <a:gd name="T10" fmla="*/ 833592 w 1230"/>
              <a:gd name="T11" fmla="*/ 119103 h 1221"/>
              <a:gd name="T12" fmla="*/ 833592 w 1230"/>
              <a:gd name="T13" fmla="*/ 274797 h 1221"/>
              <a:gd name="T14" fmla="*/ 299864 w 1230"/>
              <a:gd name="T15" fmla="*/ 731119 h 1221"/>
              <a:gd name="T16" fmla="*/ 299864 w 1230"/>
              <a:gd name="T17" fmla="*/ 772733 h 1221"/>
              <a:gd name="T18" fmla="*/ 335733 w 1230"/>
              <a:gd name="T19" fmla="*/ 772733 h 1221"/>
              <a:gd name="T20" fmla="*/ 761137 w 1230"/>
              <a:gd name="T21" fmla="*/ 347263 h 1221"/>
              <a:gd name="T22" fmla="*/ 719529 w 1230"/>
              <a:gd name="T23" fmla="*/ 310672 h 1221"/>
              <a:gd name="T24" fmla="*/ 299864 w 1230"/>
              <a:gd name="T25" fmla="*/ 731119 h 1221"/>
              <a:gd name="T26" fmla="*/ 107607 w 1230"/>
              <a:gd name="T27" fmla="*/ 538832 h 1221"/>
              <a:gd name="T28" fmla="*/ 107607 w 1230"/>
              <a:gd name="T29" fmla="*/ 581164 h 1221"/>
              <a:gd name="T30" fmla="*/ 149932 w 1230"/>
              <a:gd name="T31" fmla="*/ 581164 h 1221"/>
              <a:gd name="T32" fmla="*/ 569598 w 1230"/>
              <a:gd name="T33" fmla="*/ 154977 h 1221"/>
              <a:gd name="T34" fmla="*/ 527272 w 1230"/>
              <a:gd name="T35" fmla="*/ 119103 h 1221"/>
              <a:gd name="T36" fmla="*/ 107607 w 1230"/>
              <a:gd name="T37" fmla="*/ 538832 h 1221"/>
              <a:gd name="T38" fmla="*/ 605466 w 1230"/>
              <a:gd name="T39" fmla="*/ 197309 h 1221"/>
              <a:gd name="T40" fmla="*/ 185801 w 1230"/>
              <a:gd name="T41" fmla="*/ 617038 h 1221"/>
              <a:gd name="T42" fmla="*/ 185801 w 1230"/>
              <a:gd name="T43" fmla="*/ 695244 h 1221"/>
              <a:gd name="T44" fmla="*/ 263277 w 1230"/>
              <a:gd name="T45" fmla="*/ 695244 h 1221"/>
              <a:gd name="T46" fmla="*/ 683661 w 1230"/>
              <a:gd name="T47" fmla="*/ 274797 h 1221"/>
              <a:gd name="T48" fmla="*/ 605466 w 1230"/>
              <a:gd name="T49" fmla="*/ 197309 h 1221"/>
              <a:gd name="T50" fmla="*/ 263277 w 1230"/>
              <a:gd name="T51" fmla="*/ 808607 h 1221"/>
              <a:gd name="T52" fmla="*/ 239604 w 1230"/>
              <a:gd name="T53" fmla="*/ 761253 h 1221"/>
              <a:gd name="T54" fmla="*/ 221670 w 1230"/>
              <a:gd name="T55" fmla="*/ 761253 h 1221"/>
              <a:gd name="T56" fmla="*/ 149932 w 1230"/>
              <a:gd name="T57" fmla="*/ 731119 h 1221"/>
              <a:gd name="T58" fmla="*/ 113346 w 1230"/>
              <a:gd name="T59" fmla="*/ 652913 h 1221"/>
              <a:gd name="T60" fmla="*/ 119802 w 1230"/>
              <a:gd name="T61" fmla="*/ 640715 h 1221"/>
              <a:gd name="T62" fmla="*/ 71738 w 1230"/>
              <a:gd name="T63" fmla="*/ 617038 h 1221"/>
              <a:gd name="T64" fmla="*/ 65999 w 1230"/>
              <a:gd name="T65" fmla="*/ 611298 h 1221"/>
              <a:gd name="T66" fmla="*/ 0 w 1230"/>
              <a:gd name="T67" fmla="*/ 875334 h 1221"/>
              <a:gd name="T68" fmla="*/ 263277 w 1230"/>
              <a:gd name="T69" fmla="*/ 808607 h 1221"/>
              <a:gd name="T70" fmla="*/ 263277 w 1230"/>
              <a:gd name="T71" fmla="*/ 808607 h 1221"/>
              <a:gd name="T72" fmla="*/ 263277 w 1230"/>
              <a:gd name="T73" fmla="*/ 808607 h 122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30" h="1221">
                <a:moveTo>
                  <a:pt x="1162" y="383"/>
                </a:moveTo>
                <a:cubicBezTo>
                  <a:pt x="1112" y="433"/>
                  <a:pt x="1112" y="433"/>
                  <a:pt x="1112" y="433"/>
                </a:cubicBezTo>
                <a:cubicBezTo>
                  <a:pt x="794" y="116"/>
                  <a:pt x="794" y="116"/>
                  <a:pt x="794" y="116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903" y="0"/>
                  <a:pt x="1003" y="0"/>
                  <a:pt x="1061" y="57"/>
                </a:cubicBezTo>
                <a:cubicBezTo>
                  <a:pt x="1162" y="166"/>
                  <a:pt x="1162" y="166"/>
                  <a:pt x="1162" y="166"/>
                </a:cubicBezTo>
                <a:cubicBezTo>
                  <a:pt x="1229" y="225"/>
                  <a:pt x="1229" y="325"/>
                  <a:pt x="1162" y="383"/>
                </a:cubicBezTo>
                <a:close/>
                <a:moveTo>
                  <a:pt x="418" y="1019"/>
                </a:moveTo>
                <a:cubicBezTo>
                  <a:pt x="401" y="1035"/>
                  <a:pt x="401" y="1061"/>
                  <a:pt x="418" y="1077"/>
                </a:cubicBezTo>
                <a:cubicBezTo>
                  <a:pt x="434" y="1086"/>
                  <a:pt x="459" y="1086"/>
                  <a:pt x="468" y="1077"/>
                </a:cubicBezTo>
                <a:cubicBezTo>
                  <a:pt x="1061" y="484"/>
                  <a:pt x="1061" y="484"/>
                  <a:pt x="1061" y="484"/>
                </a:cubicBezTo>
                <a:cubicBezTo>
                  <a:pt x="1003" y="433"/>
                  <a:pt x="1003" y="433"/>
                  <a:pt x="1003" y="433"/>
                </a:cubicBezTo>
                <a:lnTo>
                  <a:pt x="418" y="1019"/>
                </a:lnTo>
                <a:close/>
                <a:moveTo>
                  <a:pt x="150" y="751"/>
                </a:moveTo>
                <a:cubicBezTo>
                  <a:pt x="133" y="768"/>
                  <a:pt x="133" y="793"/>
                  <a:pt x="150" y="810"/>
                </a:cubicBezTo>
                <a:cubicBezTo>
                  <a:pt x="167" y="818"/>
                  <a:pt x="192" y="818"/>
                  <a:pt x="209" y="810"/>
                </a:cubicBezTo>
                <a:cubicBezTo>
                  <a:pt x="794" y="216"/>
                  <a:pt x="794" y="216"/>
                  <a:pt x="794" y="216"/>
                </a:cubicBezTo>
                <a:cubicBezTo>
                  <a:pt x="735" y="166"/>
                  <a:pt x="735" y="166"/>
                  <a:pt x="735" y="166"/>
                </a:cubicBezTo>
                <a:lnTo>
                  <a:pt x="150" y="751"/>
                </a:lnTo>
                <a:close/>
                <a:moveTo>
                  <a:pt x="844" y="275"/>
                </a:moveTo>
                <a:cubicBezTo>
                  <a:pt x="259" y="860"/>
                  <a:pt x="259" y="860"/>
                  <a:pt x="259" y="860"/>
                </a:cubicBezTo>
                <a:cubicBezTo>
                  <a:pt x="225" y="893"/>
                  <a:pt x="225" y="935"/>
                  <a:pt x="259" y="969"/>
                </a:cubicBezTo>
                <a:cubicBezTo>
                  <a:pt x="284" y="994"/>
                  <a:pt x="334" y="994"/>
                  <a:pt x="367" y="969"/>
                </a:cubicBezTo>
                <a:cubicBezTo>
                  <a:pt x="953" y="383"/>
                  <a:pt x="953" y="383"/>
                  <a:pt x="953" y="383"/>
                </a:cubicBezTo>
                <a:lnTo>
                  <a:pt x="844" y="275"/>
                </a:lnTo>
                <a:close/>
                <a:moveTo>
                  <a:pt x="367" y="1127"/>
                </a:moveTo>
                <a:cubicBezTo>
                  <a:pt x="351" y="1111"/>
                  <a:pt x="343" y="1086"/>
                  <a:pt x="334" y="1061"/>
                </a:cubicBezTo>
                <a:cubicBezTo>
                  <a:pt x="326" y="1061"/>
                  <a:pt x="317" y="1061"/>
                  <a:pt x="309" y="1061"/>
                </a:cubicBezTo>
                <a:cubicBezTo>
                  <a:pt x="276" y="1061"/>
                  <a:pt x="234" y="1052"/>
                  <a:pt x="209" y="1019"/>
                </a:cubicBezTo>
                <a:cubicBezTo>
                  <a:pt x="175" y="994"/>
                  <a:pt x="158" y="952"/>
                  <a:pt x="158" y="910"/>
                </a:cubicBezTo>
                <a:cubicBezTo>
                  <a:pt x="158" y="910"/>
                  <a:pt x="158" y="902"/>
                  <a:pt x="167" y="893"/>
                </a:cubicBezTo>
                <a:cubicBezTo>
                  <a:pt x="142" y="885"/>
                  <a:pt x="117" y="877"/>
                  <a:pt x="100" y="860"/>
                </a:cubicBezTo>
                <a:lnTo>
                  <a:pt x="92" y="852"/>
                </a:lnTo>
                <a:cubicBezTo>
                  <a:pt x="0" y="1220"/>
                  <a:pt x="0" y="1220"/>
                  <a:pt x="0" y="1220"/>
                </a:cubicBezTo>
                <a:cubicBezTo>
                  <a:pt x="367" y="1127"/>
                  <a:pt x="367" y="1127"/>
                  <a:pt x="367" y="1127"/>
                </a:cubicBezTo>
                <a:close/>
                <a:moveTo>
                  <a:pt x="367" y="1127"/>
                </a:moveTo>
                <a:lnTo>
                  <a:pt x="367" y="1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60959" tIns="30479" rIns="60959" bIns="30479" anchor="ctr"/>
          <a:lstStyle/>
          <a:p>
            <a:pPr defTabSz="914083"/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74792" y="2490428"/>
            <a:ext cx="2346044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defTabSz="914083"/>
            <a:r>
              <a:rPr lang="zh-CN" altLang="en-US" sz="1600" b="1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完成申请博士硕士专业学位授权点资料审核</a:t>
            </a:r>
            <a:r>
              <a:rPr lang="en-US" altLang="zh-CN" sz="1600" b="1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b="1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本（土木水利）</a:t>
            </a:r>
            <a:endParaRPr lang="en-US" sz="1600" b="1" dirty="0">
              <a:solidFill>
                <a:srgbClr val="7375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40830" y="2490428"/>
            <a:ext cx="2346044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defTabSz="914083"/>
            <a:r>
              <a:rPr lang="zh-CN" altLang="en-US" sz="1600" b="1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完成申请硕士学位授权一级学科点资料审核</a:t>
            </a:r>
            <a:r>
              <a:rPr lang="en-US" altLang="zh-CN" sz="1600" b="1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b="1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本（生态学）。</a:t>
            </a:r>
            <a:endParaRPr lang="en-US" sz="1600" b="1" dirty="0">
              <a:solidFill>
                <a:srgbClr val="7375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AutoShape 131"/>
          <p:cNvSpPr/>
          <p:nvPr/>
        </p:nvSpPr>
        <p:spPr bwMode="auto">
          <a:xfrm>
            <a:off x="5822356" y="1961633"/>
            <a:ext cx="407590" cy="360601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133">
              <a:defRPr/>
            </a:pPr>
            <a:endParaRPr lang="es-ES" sz="105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155255" y="2490428"/>
            <a:ext cx="2346916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defTabSz="914083"/>
            <a:r>
              <a:rPr lang="zh-CN" altLang="en-US" sz="1600" b="1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完成全校各</a:t>
            </a:r>
            <a:r>
              <a:rPr lang="en-US" altLang="zh-CN" sz="1600" b="1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ESI</a:t>
            </a:r>
            <a:r>
              <a:rPr lang="zh-CN" altLang="en-US" sz="1600" b="1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学科论文数据清洗</a:t>
            </a:r>
            <a:r>
              <a:rPr lang="en-US" altLang="zh-CN" sz="1600" b="1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379</a:t>
            </a:r>
            <a:r>
              <a:rPr lang="zh-CN" altLang="en-US" sz="1600" b="1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条</a:t>
            </a:r>
            <a:endParaRPr lang="en-US" sz="1600" b="1" dirty="0">
              <a:solidFill>
                <a:srgbClr val="7375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AutoShape 63"/>
          <p:cNvSpPr/>
          <p:nvPr/>
        </p:nvSpPr>
        <p:spPr bwMode="auto">
          <a:xfrm>
            <a:off x="8133170" y="2011043"/>
            <a:ext cx="400608" cy="3213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133">
              <a:defRPr/>
            </a:pPr>
            <a:endParaRPr lang="es-ES" sz="105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chemeClr val="tx2"/>
                </a:solidFill>
                <a:cs typeface="+mn-ea"/>
                <a:sym typeface="+mn-lt"/>
              </a:rPr>
              <a:t>文献成果的统计与整理</a:t>
            </a:r>
            <a:endParaRPr lang="en-US" altLang="zh-CN" sz="24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5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accent1"/>
                </a:solidFill>
                <a:cs typeface="+mn-ea"/>
                <a:sym typeface="+mn-lt"/>
              </a:rPr>
              <a:t>LITERATURE RESULTS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8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147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chemeClr val="tx2"/>
                </a:solidFill>
                <a:cs typeface="+mn-ea"/>
                <a:sym typeface="+mn-lt"/>
              </a:rPr>
              <a:t>文献成果的统计与整理</a:t>
            </a:r>
            <a:endParaRPr lang="en-US" altLang="zh-CN" sz="24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5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accent1"/>
                </a:solidFill>
                <a:cs typeface="+mn-ea"/>
                <a:sym typeface="+mn-lt"/>
              </a:rPr>
              <a:t>LITERATURE RESULTS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8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01" y="1231477"/>
            <a:ext cx="4032985" cy="57535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46" y="127030"/>
            <a:ext cx="4159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00118" y="1283957"/>
            <a:ext cx="5045750" cy="21447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215181" y="4285469"/>
            <a:ext cx="4446860" cy="22459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70804" y="1785202"/>
            <a:ext cx="3806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83"/>
            <a:r>
              <a:rPr lang="en-US" altLang="zh-CN" sz="2000" b="1" dirty="0" smtClean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2021</a:t>
            </a:r>
            <a:r>
              <a:rPr lang="zh-CN" altLang="en-US" sz="2000" b="1" dirty="0" smtClean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年</a:t>
            </a:r>
            <a:r>
              <a:rPr lang="en-US" altLang="zh-CN" sz="2000" b="1" dirty="0" smtClean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5</a:t>
            </a:r>
            <a:r>
              <a:rPr lang="zh-CN" altLang="en-US" sz="2000" b="1" dirty="0" smtClean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月</a:t>
            </a:r>
            <a:r>
              <a:rPr lang="en-US" altLang="zh-CN" sz="2000" b="1" dirty="0" smtClean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13</a:t>
            </a:r>
            <a:r>
              <a:rPr lang="zh-CN" altLang="en-US" sz="2000" b="1" dirty="0" smtClean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日协助完成</a:t>
            </a:r>
            <a:r>
              <a:rPr lang="en-US" altLang="zh-CN" sz="2000" b="1" dirty="0" smtClean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ACS</a:t>
            </a:r>
            <a:r>
              <a:rPr lang="zh-CN" altLang="en-US" sz="2000" b="1" dirty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数据库“</a:t>
            </a:r>
            <a:r>
              <a:rPr lang="en-US" altLang="zh-CN" sz="2000" b="1" dirty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ACS</a:t>
            </a:r>
            <a:r>
              <a:rPr lang="zh-CN" altLang="en-US" sz="2000" b="1" dirty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资源使用与期刊投稿写作”讲座</a:t>
            </a:r>
            <a:r>
              <a:rPr lang="zh-CN" altLang="en-US" sz="2000" b="1" dirty="0" smtClean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及现场组织工作。</a:t>
            </a:r>
            <a:endParaRPr lang="en-US" sz="2000" b="1" dirty="0">
              <a:solidFill>
                <a:prstClr val="white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17662" y="4633345"/>
            <a:ext cx="37494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altLang="zh-CN" sz="2000" b="1" dirty="0" smtClean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2021</a:t>
            </a:r>
            <a:r>
              <a:rPr lang="zh-CN" altLang="en-US" sz="2000" b="1" dirty="0" smtClean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年</a:t>
            </a:r>
            <a:r>
              <a:rPr lang="en-US" altLang="zh-CN" sz="2000" b="1" dirty="0" smtClean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5</a:t>
            </a:r>
            <a:r>
              <a:rPr lang="zh-CN" altLang="en-US" sz="2000" b="1" dirty="0" smtClean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月</a:t>
            </a:r>
            <a:r>
              <a:rPr lang="en-US" altLang="zh-CN" sz="2000" b="1" dirty="0" smtClean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12</a:t>
            </a:r>
            <a:r>
              <a:rPr lang="zh-CN" altLang="en-US" sz="2000" b="1" dirty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日协助科睿唯安的“工欲善其事，必先利其器”</a:t>
            </a:r>
            <a:r>
              <a:rPr lang="en-US" altLang="zh-CN" sz="2000" b="1" dirty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-</a:t>
            </a:r>
            <a:r>
              <a:rPr lang="zh-CN" altLang="en-US" sz="2000" b="1" dirty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利用</a:t>
            </a:r>
            <a:r>
              <a:rPr lang="en-US" altLang="zh-CN" sz="2000" b="1" dirty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Web of Science</a:t>
            </a:r>
            <a:r>
              <a:rPr lang="zh-CN" altLang="en-US" sz="2000" b="1" dirty="0">
                <a:solidFill>
                  <a:prstClr val="white"/>
                </a:solidFill>
                <a:latin typeface="+mn-ea"/>
                <a:cs typeface="+mn-ea"/>
                <a:sym typeface="+mn-lt"/>
              </a:rPr>
              <a:t>助力科学研究的讲座及现场组织工作。</a:t>
            </a:r>
          </a:p>
        </p:txBody>
      </p:sp>
      <p:sp>
        <p:nvSpPr>
          <p:cNvPr id="18" name="TextBox 49"/>
          <p:cNvSpPr txBox="1"/>
          <p:nvPr/>
        </p:nvSpPr>
        <p:spPr>
          <a:xfrm>
            <a:off x="1065178" y="838036"/>
            <a:ext cx="701361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cs typeface="+mn-ea"/>
                <a:sym typeface="+mn-lt"/>
              </a:rPr>
              <a:t>资源利用与宣传</a:t>
            </a:r>
            <a:endParaRPr lang="en-US" sz="24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9" name="TextBox 50"/>
          <p:cNvSpPr txBox="1"/>
          <p:nvPr/>
        </p:nvSpPr>
        <p:spPr>
          <a:xfrm>
            <a:off x="1065177" y="537556"/>
            <a:ext cx="6095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UTILIZATION AND PROMOTION OF RESOURCES       </a:t>
            </a:r>
            <a:endParaRPr 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sp>
        <p:nvSpPr>
          <p:cNvPr id="28" name="Freeform 116"/>
          <p:cNvSpPr>
            <a:spLocks noChangeArrowheads="1"/>
          </p:cNvSpPr>
          <p:nvPr/>
        </p:nvSpPr>
        <p:spPr bwMode="auto">
          <a:xfrm>
            <a:off x="10274244" y="2000938"/>
            <a:ext cx="840349" cy="873623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914083"/>
            <a:endParaRPr lang="en-US">
              <a:solidFill>
                <a:srgbClr val="737572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19" y="3428673"/>
            <a:ext cx="4914650" cy="38994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34" y="47248"/>
            <a:ext cx="4274569" cy="423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642">
      <a:dk1>
        <a:srgbClr val="242424"/>
      </a:dk1>
      <a:lt1>
        <a:srgbClr val="FFFFFF"/>
      </a:lt1>
      <a:dk2>
        <a:srgbClr val="242424"/>
      </a:dk2>
      <a:lt2>
        <a:srgbClr val="FFFFFF"/>
      </a:lt2>
      <a:accent1>
        <a:srgbClr val="19B49B"/>
      </a:accent1>
      <a:accent2>
        <a:srgbClr val="339FD5"/>
      </a:accent2>
      <a:accent3>
        <a:srgbClr val="19B49B"/>
      </a:accent3>
      <a:accent4>
        <a:srgbClr val="339FD5"/>
      </a:accent4>
      <a:accent5>
        <a:srgbClr val="19B49B"/>
      </a:accent5>
      <a:accent6>
        <a:srgbClr val="339FD5"/>
      </a:accent6>
      <a:hlink>
        <a:srgbClr val="F33B48"/>
      </a:hlink>
      <a:folHlink>
        <a:srgbClr val="FFC000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自定义 1019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FB4D52"/>
      </a:accent1>
      <a:accent2>
        <a:srgbClr val="445469"/>
      </a:accent2>
      <a:accent3>
        <a:srgbClr val="FB4D52"/>
      </a:accent3>
      <a:accent4>
        <a:srgbClr val="445469"/>
      </a:accent4>
      <a:accent5>
        <a:srgbClr val="FB4D52"/>
      </a:accent5>
      <a:accent6>
        <a:srgbClr val="445469"/>
      </a:accent6>
      <a:hlink>
        <a:srgbClr val="1E9272"/>
      </a:hlink>
      <a:folHlink>
        <a:srgbClr val="32FFBF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4851</TotalTime>
  <Words>557</Words>
  <Application>Microsoft Office PowerPoint</Application>
  <PresentationFormat>宽屏</PresentationFormat>
  <Paragraphs>63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Lato</vt:lpstr>
      <vt:lpstr>等线</vt:lpstr>
      <vt:lpstr>仿宋</vt:lpstr>
      <vt:lpstr>微软雅黑</vt:lpstr>
      <vt:lpstr>Arial</vt:lpstr>
      <vt:lpstr>Calibri</vt:lpstr>
      <vt:lpstr>Office Theme</vt:lpstr>
      <vt:lpstr>Default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HP</cp:lastModifiedBy>
  <cp:revision>91</cp:revision>
  <dcterms:created xsi:type="dcterms:W3CDTF">2016-12-13T08:41:51Z</dcterms:created>
  <dcterms:modified xsi:type="dcterms:W3CDTF">2021-06-28T01:37:23Z</dcterms:modified>
</cp:coreProperties>
</file>