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Lst>
  <p:notesMasterIdLst>
    <p:notesMasterId r:id="rId18"/>
  </p:notesMasterIdLst>
  <p:handoutMasterIdLst>
    <p:handoutMasterId r:id="rId19"/>
  </p:handoutMasterIdLst>
  <p:sldIdLst>
    <p:sldId id="457" r:id="rId3"/>
    <p:sldId id="432" r:id="rId4"/>
    <p:sldId id="363" r:id="rId5"/>
    <p:sldId id="435" r:id="rId6"/>
    <p:sldId id="456" r:id="rId7"/>
    <p:sldId id="459" r:id="rId8"/>
    <p:sldId id="437" r:id="rId9"/>
    <p:sldId id="293" r:id="rId10"/>
    <p:sldId id="460" r:id="rId11"/>
    <p:sldId id="446" r:id="rId12"/>
    <p:sldId id="445" r:id="rId13"/>
    <p:sldId id="461" r:id="rId14"/>
    <p:sldId id="449" r:id="rId15"/>
    <p:sldId id="466" r:id="rId16"/>
    <p:sldId id="452" r:id="rId17"/>
  </p:sldIdLst>
  <p:sldSz cx="9144000" cy="5143500" type="screen16x9"/>
  <p:notesSz cx="6858000" cy="9144000"/>
  <p:custDataLst>
    <p:tags r:id="rId20"/>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4">
          <p15:clr>
            <a:srgbClr val="A4A3A4"/>
          </p15:clr>
        </p15:guide>
        <p15:guide id="2" pos="317">
          <p15:clr>
            <a:srgbClr val="A4A3A4"/>
          </p15:clr>
        </p15:guide>
        <p15:guide id="3" orient="horz" pos="146">
          <p15:clr>
            <a:srgbClr val="A4A3A4"/>
          </p15:clr>
        </p15:guide>
        <p15:guide id="4" pos="2880">
          <p15:clr>
            <a:srgbClr val="A4A3A4"/>
          </p15:clr>
        </p15:guide>
        <p15:guide id="5" orient="horz" pos="1620">
          <p15:clr>
            <a:srgbClr val="A4A3A4"/>
          </p15:clr>
        </p15:guide>
        <p15:guide id="6" pos="544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000000"/>
    <a:srgbClr val="2E4864"/>
    <a:srgbClr val="E0E0E0"/>
    <a:srgbClr val="EFEFEF"/>
    <a:srgbClr val="10327B"/>
    <a:srgbClr val="FAFAFA"/>
    <a:srgbClr val="FDFDFD"/>
    <a:srgbClr val="838E63"/>
    <a:srgbClr val="2750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8" autoAdjust="0"/>
    <p:restoredTop sz="94303" autoAdjust="0"/>
  </p:normalViewPr>
  <p:slideViewPr>
    <p:cSldViewPr snapToGrid="0" showGuides="1">
      <p:cViewPr varScale="1">
        <p:scale>
          <a:sx n="145" d="100"/>
          <a:sy n="145" d="100"/>
        </p:scale>
        <p:origin x="936" y="108"/>
      </p:cViewPr>
      <p:guideLst>
        <p:guide orient="horz" pos="3094"/>
        <p:guide pos="317"/>
        <p:guide orient="horz" pos="146"/>
        <p:guide pos="2880"/>
        <p:guide orient="horz" pos="1620"/>
        <p:guide pos="5443"/>
      </p:guideLst>
    </p:cSldViewPr>
  </p:slideViewPr>
  <p:notesTextViewPr>
    <p:cViewPr>
      <p:scale>
        <a:sx n="1" d="1"/>
        <a:sy n="1" d="1"/>
      </p:scale>
      <p:origin x="0" y="0"/>
    </p:cViewPr>
  </p:notesTextViewPr>
  <p:notesViewPr>
    <p:cSldViewPr snapToGrid="0">
      <p:cViewPr varScale="1">
        <p:scale>
          <a:sx n="65" d="100"/>
          <a:sy n="65" d="100"/>
        </p:scale>
        <p:origin x="222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DC7E0A-FE25-4298-B2A5-F81E4409DC3D}" type="datetimeFigureOut">
              <a:rPr lang="zh-CN" altLang="en-US" smtClean="0"/>
              <a:t>2021/6/29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404E8C-F5F4-4E78-B894-8ABE74AB9ABE}" type="slidenum">
              <a:rPr lang="zh-CN" altLang="en-US" smtClean="0"/>
              <a:t>‹#›</a:t>
            </a:fld>
            <a:endParaRPr lang="zh-CN" altLang="en-US"/>
          </a:p>
        </p:txBody>
      </p:sp>
    </p:spTree>
    <p:extLst>
      <p:ext uri="{BB962C8B-B14F-4D97-AF65-F5344CB8AC3E}">
        <p14:creationId xmlns:p14="http://schemas.microsoft.com/office/powerpoint/2010/main" val="1537767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B2BC2-E36F-4014-826D-67C3AA5D550C}" type="datetimeFigureOut">
              <a:rPr lang="zh-CN" altLang="en-US" smtClean="0"/>
              <a:t>2021/6/29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64EC1F-4C1A-4575-A29E-535B091AA911}" type="slidenum">
              <a:rPr lang="zh-CN" altLang="en-US" smtClean="0"/>
              <a:t>‹#›</a:t>
            </a:fld>
            <a:endParaRPr lang="zh-CN" altLang="en-US"/>
          </a:p>
        </p:txBody>
      </p:sp>
    </p:spTree>
    <p:extLst>
      <p:ext uri="{BB962C8B-B14F-4D97-AF65-F5344CB8AC3E}">
        <p14:creationId xmlns:p14="http://schemas.microsoft.com/office/powerpoint/2010/main" val="1169283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1</a:t>
            </a:fld>
            <a:endParaRPr lang="zh-CN" altLang="en-US"/>
          </a:p>
        </p:txBody>
      </p:sp>
    </p:spTree>
    <p:extLst>
      <p:ext uri="{BB962C8B-B14F-4D97-AF65-F5344CB8AC3E}">
        <p14:creationId xmlns:p14="http://schemas.microsoft.com/office/powerpoint/2010/main" val="1204957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10</a:t>
            </a:fld>
            <a:endParaRPr lang="zh-CN" altLang="en-US"/>
          </a:p>
        </p:txBody>
      </p:sp>
    </p:spTree>
    <p:extLst>
      <p:ext uri="{BB962C8B-B14F-4D97-AF65-F5344CB8AC3E}">
        <p14:creationId xmlns:p14="http://schemas.microsoft.com/office/powerpoint/2010/main" val="270526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solidFill>
                  <a:prstClr val="black"/>
                </a:solidFill>
              </a:rPr>
              <a:t>11</a:t>
            </a:fld>
            <a:endParaRPr lang="zh-CN" altLang="en-US">
              <a:solidFill>
                <a:prstClr val="black"/>
              </a:solidFill>
            </a:endParaRPr>
          </a:p>
        </p:txBody>
      </p:sp>
    </p:spTree>
    <p:extLst>
      <p:ext uri="{BB962C8B-B14F-4D97-AF65-F5344CB8AC3E}">
        <p14:creationId xmlns:p14="http://schemas.microsoft.com/office/powerpoint/2010/main" val="3522328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12</a:t>
            </a:fld>
            <a:endParaRPr lang="zh-CN" altLang="en-US"/>
          </a:p>
        </p:txBody>
      </p:sp>
    </p:spTree>
    <p:extLst>
      <p:ext uri="{BB962C8B-B14F-4D97-AF65-F5344CB8AC3E}">
        <p14:creationId xmlns:p14="http://schemas.microsoft.com/office/powerpoint/2010/main" val="3926525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solidFill>
                  <a:prstClr val="black"/>
                </a:solidFill>
              </a:rPr>
              <a:t>13</a:t>
            </a:fld>
            <a:endParaRPr lang="zh-CN" altLang="en-US">
              <a:solidFill>
                <a:prstClr val="black"/>
              </a:solidFill>
            </a:endParaRPr>
          </a:p>
        </p:txBody>
      </p:sp>
    </p:spTree>
    <p:extLst>
      <p:ext uri="{BB962C8B-B14F-4D97-AF65-F5344CB8AC3E}">
        <p14:creationId xmlns:p14="http://schemas.microsoft.com/office/powerpoint/2010/main" val="2037965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14</a:t>
            </a:fld>
            <a:endParaRPr lang="zh-CN" altLang="en-US"/>
          </a:p>
        </p:txBody>
      </p:sp>
    </p:spTree>
    <p:extLst>
      <p:ext uri="{BB962C8B-B14F-4D97-AF65-F5344CB8AC3E}">
        <p14:creationId xmlns:p14="http://schemas.microsoft.com/office/powerpoint/2010/main" val="999521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15</a:t>
            </a:fld>
            <a:endParaRPr lang="zh-CN" altLang="en-US"/>
          </a:p>
        </p:txBody>
      </p:sp>
    </p:spTree>
    <p:extLst>
      <p:ext uri="{BB962C8B-B14F-4D97-AF65-F5344CB8AC3E}">
        <p14:creationId xmlns:p14="http://schemas.microsoft.com/office/powerpoint/2010/main" val="1960436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2</a:t>
            </a:fld>
            <a:endParaRPr lang="zh-CN" altLang="en-US"/>
          </a:p>
        </p:txBody>
      </p:sp>
    </p:spTree>
    <p:extLst>
      <p:ext uri="{BB962C8B-B14F-4D97-AF65-F5344CB8AC3E}">
        <p14:creationId xmlns:p14="http://schemas.microsoft.com/office/powerpoint/2010/main" val="227857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3</a:t>
            </a:fld>
            <a:endParaRPr lang="zh-CN" altLang="en-US"/>
          </a:p>
        </p:txBody>
      </p:sp>
    </p:spTree>
    <p:extLst>
      <p:ext uri="{BB962C8B-B14F-4D97-AF65-F5344CB8AC3E}">
        <p14:creationId xmlns:p14="http://schemas.microsoft.com/office/powerpoint/2010/main" val="567929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4</a:t>
            </a:fld>
            <a:endParaRPr lang="zh-CN" altLang="en-US"/>
          </a:p>
        </p:txBody>
      </p:sp>
    </p:spTree>
    <p:extLst>
      <p:ext uri="{BB962C8B-B14F-4D97-AF65-F5344CB8AC3E}">
        <p14:creationId xmlns:p14="http://schemas.microsoft.com/office/powerpoint/2010/main" val="2662406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5</a:t>
            </a:fld>
            <a:endParaRPr lang="zh-CN" altLang="en-US"/>
          </a:p>
        </p:txBody>
      </p:sp>
    </p:spTree>
    <p:extLst>
      <p:ext uri="{BB962C8B-B14F-4D97-AF65-F5344CB8AC3E}">
        <p14:creationId xmlns:p14="http://schemas.microsoft.com/office/powerpoint/2010/main" val="161562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6</a:t>
            </a:fld>
            <a:endParaRPr lang="zh-CN" altLang="en-US"/>
          </a:p>
        </p:txBody>
      </p:sp>
    </p:spTree>
    <p:extLst>
      <p:ext uri="{BB962C8B-B14F-4D97-AF65-F5344CB8AC3E}">
        <p14:creationId xmlns:p14="http://schemas.microsoft.com/office/powerpoint/2010/main" val="416707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solidFill>
                  <a:prstClr val="black"/>
                </a:solidFill>
              </a:rPr>
              <a:t>7</a:t>
            </a:fld>
            <a:endParaRPr lang="zh-CN" altLang="en-US">
              <a:solidFill>
                <a:prstClr val="black"/>
              </a:solidFill>
            </a:endParaRPr>
          </a:p>
        </p:txBody>
      </p:sp>
    </p:spTree>
    <p:extLst>
      <p:ext uri="{BB962C8B-B14F-4D97-AF65-F5344CB8AC3E}">
        <p14:creationId xmlns:p14="http://schemas.microsoft.com/office/powerpoint/2010/main" val="423540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8</a:t>
            </a:fld>
            <a:endParaRPr lang="zh-CN" altLang="en-US"/>
          </a:p>
        </p:txBody>
      </p:sp>
    </p:spTree>
    <p:extLst>
      <p:ext uri="{BB962C8B-B14F-4D97-AF65-F5344CB8AC3E}">
        <p14:creationId xmlns:p14="http://schemas.microsoft.com/office/powerpoint/2010/main" val="309974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64EC1F-4C1A-4575-A29E-535B091AA911}" type="slidenum">
              <a:rPr lang="zh-CN" altLang="en-US" smtClean="0"/>
              <a:t>9</a:t>
            </a:fld>
            <a:endParaRPr lang="zh-CN" altLang="en-US"/>
          </a:p>
        </p:txBody>
      </p:sp>
    </p:spTree>
    <p:extLst>
      <p:ext uri="{BB962C8B-B14F-4D97-AF65-F5344CB8AC3E}">
        <p14:creationId xmlns:p14="http://schemas.microsoft.com/office/powerpoint/2010/main" val="3664980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337511" y="183664"/>
            <a:ext cx="528375" cy="484787"/>
            <a:chOff x="1417110" y="1933669"/>
            <a:chExt cx="1827515" cy="1676757"/>
          </a:xfrm>
        </p:grpSpPr>
        <p:sp>
          <p:nvSpPr>
            <p:cNvPr id="8" name="椭圆 7"/>
            <p:cNvSpPr/>
            <p:nvPr/>
          </p:nvSpPr>
          <p:spPr>
            <a:xfrm>
              <a:off x="1491775" y="1933669"/>
              <a:ext cx="1676757" cy="167675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686851" y="2118291"/>
              <a:ext cx="1307513" cy="1307513"/>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772931" y="1944597"/>
              <a:ext cx="390517" cy="390517"/>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417110" y="2261397"/>
              <a:ext cx="286781" cy="286781"/>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686851" y="3308201"/>
              <a:ext cx="220530" cy="220530"/>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016329" y="2979248"/>
              <a:ext cx="228296" cy="228296"/>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userDrawn="1"/>
        </p:nvGrpSpPr>
        <p:grpSpPr>
          <a:xfrm>
            <a:off x="4327620" y="4992118"/>
            <a:ext cx="519193" cy="94600"/>
            <a:chOff x="3510366" y="-2733"/>
            <a:chExt cx="1300959" cy="237042"/>
          </a:xfrm>
        </p:grpSpPr>
        <p:sp>
          <p:nvSpPr>
            <p:cNvPr id="20" name="椭圆 19"/>
            <p:cNvSpPr/>
            <p:nvPr userDrawn="1"/>
          </p:nvSpPr>
          <p:spPr>
            <a:xfrm>
              <a:off x="3510366" y="-2733"/>
              <a:ext cx="237042" cy="23704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userDrawn="1"/>
          </p:nvSpPr>
          <p:spPr>
            <a:xfrm>
              <a:off x="3865005" y="-2733"/>
              <a:ext cx="237042" cy="2370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userDrawn="1"/>
          </p:nvSpPr>
          <p:spPr>
            <a:xfrm>
              <a:off x="4219644" y="-2733"/>
              <a:ext cx="237042" cy="23704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userDrawn="1"/>
          </p:nvSpPr>
          <p:spPr>
            <a:xfrm>
              <a:off x="4574283" y="-2733"/>
              <a:ext cx="237042" cy="2370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1879600"/>
            <a:ext cx="3868737"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10F7005-9383-42C0-A374-E507AD6B23EE}" type="datetimeFigureOut">
              <a:rPr lang="zh-CN" altLang="en-US" smtClean="0"/>
              <a:t>2021/6/29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495EA4E-3D33-45DE-B4D9-3F7D650B89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10F7005-9383-42C0-A374-E507AD6B23EE}" type="datetimeFigureOut">
              <a:rPr lang="zh-CN" altLang="en-US" smtClean="0"/>
              <a:t>2021/6/29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495EA4E-3D33-45DE-B4D9-3F7D650B89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10F7005-9383-42C0-A374-E507AD6B23EE}" type="datetimeFigureOut">
              <a:rPr lang="zh-CN" altLang="en-US" smtClean="0"/>
              <a:t>2021/6/29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495EA4E-3D33-45DE-B4D9-3F7D650B89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10F7005-9383-42C0-A374-E507AD6B23EE}" type="datetimeFigureOut">
              <a:rPr lang="zh-CN" altLang="en-US" smtClean="0"/>
              <a:t>2021/6/29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495EA4E-3D33-45DE-B4D9-3F7D650B89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10F7005-9383-42C0-A374-E507AD6B23EE}" type="datetimeFigureOut">
              <a:rPr lang="zh-CN" altLang="en-US" smtClean="0"/>
              <a:t>2021/6/29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495EA4E-3D33-45DE-B4D9-3F7D650B89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10F7005-9383-42C0-A374-E507AD6B23EE}" type="datetimeFigureOut">
              <a:rPr lang="zh-CN" altLang="en-US" smtClean="0"/>
              <a:t>2021/6/29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95EA4E-3D33-45DE-B4D9-3F7D650B89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4638"/>
            <a:ext cx="5762625" cy="43576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10F7005-9383-42C0-A374-E507AD6B23EE}" type="datetimeFigureOut">
              <a:rPr lang="zh-CN" altLang="en-US" smtClean="0"/>
              <a:t>2021/6/29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95EA4E-3D33-45DE-B4D9-3F7D650B89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grpSp>
        <p:nvGrpSpPr>
          <p:cNvPr id="7" name="组合 6"/>
          <p:cNvGrpSpPr/>
          <p:nvPr userDrawn="1"/>
        </p:nvGrpSpPr>
        <p:grpSpPr>
          <a:xfrm>
            <a:off x="337511" y="183664"/>
            <a:ext cx="528375" cy="484787"/>
            <a:chOff x="1417110" y="1933669"/>
            <a:chExt cx="1827515" cy="1676757"/>
          </a:xfrm>
        </p:grpSpPr>
        <p:sp>
          <p:nvSpPr>
            <p:cNvPr id="8" name="椭圆 7"/>
            <p:cNvSpPr/>
            <p:nvPr/>
          </p:nvSpPr>
          <p:spPr>
            <a:xfrm>
              <a:off x="1491775" y="1933669"/>
              <a:ext cx="1676757" cy="167675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686851" y="2118291"/>
              <a:ext cx="1307513" cy="1307513"/>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772931" y="1944597"/>
              <a:ext cx="390517" cy="390517"/>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417110" y="2261397"/>
              <a:ext cx="286781" cy="286781"/>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686851" y="3308201"/>
              <a:ext cx="220530" cy="220530"/>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016329" y="2979248"/>
              <a:ext cx="228296" cy="228296"/>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userDrawn="1"/>
        </p:nvGrpSpPr>
        <p:grpSpPr>
          <a:xfrm>
            <a:off x="4327620" y="4992118"/>
            <a:ext cx="519193" cy="94600"/>
            <a:chOff x="3510366" y="-2733"/>
            <a:chExt cx="1300959" cy="237042"/>
          </a:xfrm>
        </p:grpSpPr>
        <p:sp>
          <p:nvSpPr>
            <p:cNvPr id="14" name="椭圆 13"/>
            <p:cNvSpPr/>
            <p:nvPr userDrawn="1"/>
          </p:nvSpPr>
          <p:spPr>
            <a:xfrm>
              <a:off x="3510366" y="-2733"/>
              <a:ext cx="237042" cy="23704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nvSpPr>
          <p:spPr>
            <a:xfrm>
              <a:off x="3865005" y="-2733"/>
              <a:ext cx="237042" cy="2370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nvSpPr>
          <p:spPr>
            <a:xfrm>
              <a:off x="4219644" y="-2733"/>
              <a:ext cx="237042" cy="23704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a:off x="4574283" y="-2733"/>
              <a:ext cx="237042" cy="2370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Picture Placeholder 7"/>
          <p:cNvSpPr>
            <a:spLocks noGrp="1"/>
          </p:cNvSpPr>
          <p:nvPr>
            <p:ph type="pic" sz="quarter" idx="12"/>
          </p:nvPr>
        </p:nvSpPr>
        <p:spPr>
          <a:xfrm>
            <a:off x="337511" y="1088314"/>
            <a:ext cx="8499413" cy="27348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grpSp>
        <p:nvGrpSpPr>
          <p:cNvPr id="7" name="组合 6"/>
          <p:cNvGrpSpPr/>
          <p:nvPr userDrawn="1"/>
        </p:nvGrpSpPr>
        <p:grpSpPr>
          <a:xfrm>
            <a:off x="337511" y="183664"/>
            <a:ext cx="528375" cy="484787"/>
            <a:chOff x="1417110" y="1933669"/>
            <a:chExt cx="1827515" cy="1676757"/>
          </a:xfrm>
        </p:grpSpPr>
        <p:sp>
          <p:nvSpPr>
            <p:cNvPr id="8" name="椭圆 7"/>
            <p:cNvSpPr/>
            <p:nvPr/>
          </p:nvSpPr>
          <p:spPr>
            <a:xfrm>
              <a:off x="1491775" y="1933669"/>
              <a:ext cx="1676757" cy="167675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686851" y="2118291"/>
              <a:ext cx="1307513" cy="1307513"/>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772931" y="1944597"/>
              <a:ext cx="390517" cy="390517"/>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417110" y="2261397"/>
              <a:ext cx="286781" cy="286781"/>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686851" y="3308201"/>
              <a:ext cx="220530" cy="220530"/>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016329" y="2979248"/>
              <a:ext cx="228296" cy="228296"/>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userDrawn="1"/>
        </p:nvGrpSpPr>
        <p:grpSpPr>
          <a:xfrm>
            <a:off x="4327620" y="4992118"/>
            <a:ext cx="519193" cy="94600"/>
            <a:chOff x="3510366" y="-2733"/>
            <a:chExt cx="1300959" cy="237042"/>
          </a:xfrm>
        </p:grpSpPr>
        <p:sp>
          <p:nvSpPr>
            <p:cNvPr id="14" name="椭圆 13"/>
            <p:cNvSpPr/>
            <p:nvPr userDrawn="1"/>
          </p:nvSpPr>
          <p:spPr>
            <a:xfrm>
              <a:off x="3510366" y="-2733"/>
              <a:ext cx="237042" cy="23704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nvSpPr>
          <p:spPr>
            <a:xfrm>
              <a:off x="3865005" y="-2733"/>
              <a:ext cx="237042" cy="2370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nvSpPr>
          <p:spPr>
            <a:xfrm>
              <a:off x="4219644" y="-2733"/>
              <a:ext cx="237042" cy="23704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a:off x="4574283" y="-2733"/>
              <a:ext cx="237042" cy="2370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Picture Placeholder 7"/>
          <p:cNvSpPr>
            <a:spLocks noGrp="1"/>
          </p:cNvSpPr>
          <p:nvPr>
            <p:ph type="pic" sz="quarter" idx="12"/>
          </p:nvPr>
        </p:nvSpPr>
        <p:spPr>
          <a:xfrm>
            <a:off x="4921458" y="781003"/>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2" name="Picture Placeholder 7"/>
          <p:cNvSpPr>
            <a:spLocks noGrp="1"/>
          </p:cNvSpPr>
          <p:nvPr>
            <p:ph type="pic" sz="quarter" idx="13"/>
          </p:nvPr>
        </p:nvSpPr>
        <p:spPr>
          <a:xfrm>
            <a:off x="6824904" y="2328028"/>
            <a:ext cx="1836773" cy="25190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3" name="Picture Placeholder 7"/>
          <p:cNvSpPr>
            <a:spLocks noGrp="1"/>
          </p:cNvSpPr>
          <p:nvPr>
            <p:ph type="pic" sz="quarter" idx="14"/>
          </p:nvPr>
        </p:nvSpPr>
        <p:spPr>
          <a:xfrm>
            <a:off x="6824904" y="777552"/>
            <a:ext cx="1836773" cy="14733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4" name="Picture Placeholder 7"/>
          <p:cNvSpPr>
            <a:spLocks noGrp="1"/>
          </p:cNvSpPr>
          <p:nvPr>
            <p:ph type="pic" sz="quarter" idx="15"/>
          </p:nvPr>
        </p:nvSpPr>
        <p:spPr>
          <a:xfrm>
            <a:off x="4921458" y="2911151"/>
            <a:ext cx="1836773" cy="1935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7" name="组合 6"/>
          <p:cNvGrpSpPr/>
          <p:nvPr userDrawn="1"/>
        </p:nvGrpSpPr>
        <p:grpSpPr>
          <a:xfrm>
            <a:off x="337511" y="183664"/>
            <a:ext cx="528375" cy="484787"/>
            <a:chOff x="1417110" y="1933669"/>
            <a:chExt cx="1827515" cy="1676757"/>
          </a:xfrm>
        </p:grpSpPr>
        <p:sp>
          <p:nvSpPr>
            <p:cNvPr id="8" name="椭圆 7"/>
            <p:cNvSpPr/>
            <p:nvPr/>
          </p:nvSpPr>
          <p:spPr>
            <a:xfrm>
              <a:off x="1491775" y="1933669"/>
              <a:ext cx="1676757" cy="167675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686851" y="2118291"/>
              <a:ext cx="1307513" cy="1307513"/>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772931" y="1944597"/>
              <a:ext cx="390517" cy="390517"/>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417110" y="2261397"/>
              <a:ext cx="286781" cy="286781"/>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686851" y="3308201"/>
              <a:ext cx="220530" cy="220530"/>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016329" y="2979248"/>
              <a:ext cx="228296" cy="228296"/>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userDrawn="1"/>
        </p:nvGrpSpPr>
        <p:grpSpPr>
          <a:xfrm>
            <a:off x="4327620" y="4992118"/>
            <a:ext cx="519193" cy="94600"/>
            <a:chOff x="3510366" y="-2733"/>
            <a:chExt cx="1300959" cy="237042"/>
          </a:xfrm>
        </p:grpSpPr>
        <p:sp>
          <p:nvSpPr>
            <p:cNvPr id="14" name="椭圆 13"/>
            <p:cNvSpPr/>
            <p:nvPr userDrawn="1"/>
          </p:nvSpPr>
          <p:spPr>
            <a:xfrm>
              <a:off x="3510366" y="-2733"/>
              <a:ext cx="237042" cy="23704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nvSpPr>
          <p:spPr>
            <a:xfrm>
              <a:off x="3865005" y="-2733"/>
              <a:ext cx="237042" cy="2370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nvSpPr>
          <p:spPr>
            <a:xfrm>
              <a:off x="4219644" y="-2733"/>
              <a:ext cx="237042" cy="23704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nvSpPr>
          <p:spPr>
            <a:xfrm>
              <a:off x="4574283" y="-2733"/>
              <a:ext cx="237042" cy="2370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Picture Placeholder 7"/>
          <p:cNvSpPr>
            <a:spLocks noGrp="1"/>
          </p:cNvSpPr>
          <p:nvPr>
            <p:ph type="pic" sz="quarter" idx="12"/>
          </p:nvPr>
        </p:nvSpPr>
        <p:spPr>
          <a:xfrm>
            <a:off x="842416" y="1443476"/>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0" name="Picture Placeholder 7"/>
          <p:cNvSpPr>
            <a:spLocks noGrp="1"/>
          </p:cNvSpPr>
          <p:nvPr>
            <p:ph type="pic" sz="quarter" idx="13"/>
          </p:nvPr>
        </p:nvSpPr>
        <p:spPr>
          <a:xfrm>
            <a:off x="2773829" y="1443476"/>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5" name="Picture Placeholder 7"/>
          <p:cNvSpPr>
            <a:spLocks noGrp="1"/>
          </p:cNvSpPr>
          <p:nvPr>
            <p:ph type="pic" sz="quarter" idx="14"/>
          </p:nvPr>
        </p:nvSpPr>
        <p:spPr>
          <a:xfrm>
            <a:off x="4705242" y="1443476"/>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6" name="Picture Placeholder 7"/>
          <p:cNvSpPr>
            <a:spLocks noGrp="1"/>
          </p:cNvSpPr>
          <p:nvPr>
            <p:ph type="pic" sz="quarter" idx="15"/>
          </p:nvPr>
        </p:nvSpPr>
        <p:spPr>
          <a:xfrm>
            <a:off x="6636655" y="1443475"/>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10F7005-9383-42C0-A374-E507AD6B23EE}" type="datetimeFigureOut">
              <a:rPr lang="zh-CN" altLang="en-US" smtClean="0"/>
              <a:t>2021/6/29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95EA4E-3D33-45DE-B4D9-3F7D650B89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10F7005-9383-42C0-A374-E507AD6B23EE}" type="datetimeFigureOut">
              <a:rPr lang="zh-CN" altLang="en-US" smtClean="0"/>
              <a:t>2021/6/29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95EA4E-3D33-45DE-B4D9-3F7D650B89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10F7005-9383-42C0-A374-E507AD6B23EE}" type="datetimeFigureOut">
              <a:rPr lang="zh-CN" altLang="en-US" smtClean="0"/>
              <a:t>2021/6/29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95EA4E-3D33-45DE-B4D9-3F7D650B89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10F7005-9383-42C0-A374-E507AD6B23EE}" type="datetimeFigureOut">
              <a:rPr lang="zh-CN" altLang="en-US" smtClean="0"/>
              <a:t>2021/6/29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495EA4E-3D33-45DE-B4D9-3F7D650B895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3500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10F7005-9383-42C0-A374-E507AD6B23EE}" type="datetimeFigureOut">
              <a:rPr lang="zh-CN" altLang="en-US" smtClean="0"/>
              <a:t>2021/6/29</a:t>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495EA4E-3D33-45DE-B4D9-3F7D650B895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4312403" y="4794930"/>
            <a:ext cx="519193" cy="94600"/>
            <a:chOff x="3510366" y="-2733"/>
            <a:chExt cx="1300959" cy="237042"/>
          </a:xfrm>
        </p:grpSpPr>
        <p:sp>
          <p:nvSpPr>
            <p:cNvPr id="46" name="椭圆 45"/>
            <p:cNvSpPr/>
            <p:nvPr userDrawn="1"/>
          </p:nvSpPr>
          <p:spPr>
            <a:xfrm>
              <a:off x="3510366" y="-2733"/>
              <a:ext cx="237042" cy="23704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userDrawn="1"/>
          </p:nvSpPr>
          <p:spPr>
            <a:xfrm>
              <a:off x="3865005" y="-2733"/>
              <a:ext cx="237042" cy="2370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userDrawn="1"/>
          </p:nvSpPr>
          <p:spPr>
            <a:xfrm>
              <a:off x="4219644" y="-2733"/>
              <a:ext cx="237042" cy="23704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userDrawn="1"/>
          </p:nvSpPr>
          <p:spPr>
            <a:xfrm>
              <a:off x="4574283" y="-2733"/>
              <a:ext cx="237042" cy="23704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矩形 25"/>
          <p:cNvSpPr/>
          <p:nvPr/>
        </p:nvSpPr>
        <p:spPr>
          <a:xfrm>
            <a:off x="23465" y="4201854"/>
            <a:ext cx="9144000" cy="803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7" name="文本框 26"/>
          <p:cNvSpPr txBox="1">
            <a:spLocks noChangeArrowheads="1"/>
          </p:cNvSpPr>
          <p:nvPr/>
        </p:nvSpPr>
        <p:spPr bwMode="auto">
          <a:xfrm>
            <a:off x="1173313" y="4066975"/>
            <a:ext cx="64386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ctr" defTabSz="685165">
              <a:defRPr/>
            </a:pPr>
            <a:r>
              <a:rPr lang="en-US" altLang="zh-CN" sz="4800" dirty="0">
                <a:solidFill>
                  <a:schemeClr val="bg1"/>
                </a:solidFill>
                <a:latin typeface="方正兰亭黑简体" panose="02000000000000000000" pitchFamily="2" charset="-122"/>
                <a:ea typeface="方正兰亭黑简体" panose="02000000000000000000" pitchFamily="2" charset="-122"/>
              </a:rPr>
              <a:t> </a:t>
            </a:r>
            <a:r>
              <a:rPr lang="en-US" altLang="zh-CN" sz="3200" dirty="0">
                <a:solidFill>
                  <a:schemeClr val="bg1"/>
                </a:solidFill>
                <a:latin typeface="方正兰亭黑简体" panose="02000000000000000000" pitchFamily="2" charset="-122"/>
                <a:ea typeface="方正兰亭黑简体" panose="02000000000000000000" pitchFamily="2" charset="-122"/>
              </a:rPr>
              <a:t>2020</a:t>
            </a:r>
            <a:r>
              <a:rPr lang="en-US" altLang="zh-CN" sz="4800" dirty="0" smtClean="0">
                <a:solidFill>
                  <a:schemeClr val="bg1"/>
                </a:solidFill>
                <a:latin typeface="方正兰亭黑简体" panose="02000000000000000000" pitchFamily="2" charset="-122"/>
                <a:ea typeface="方正兰亭黑简体" panose="02000000000000000000" pitchFamily="2" charset="-122"/>
              </a:rPr>
              <a:t>-</a:t>
            </a:r>
            <a:r>
              <a:rPr lang="en-US" altLang="zh-CN" sz="3200" dirty="0" smtClean="0">
                <a:solidFill>
                  <a:schemeClr val="bg1"/>
                </a:solidFill>
                <a:latin typeface="方正兰亭黑简体" panose="02000000000000000000" pitchFamily="2" charset="-122"/>
                <a:ea typeface="方正兰亭黑简体" panose="02000000000000000000" pitchFamily="2" charset="-122"/>
              </a:rPr>
              <a:t>2021</a:t>
            </a:r>
            <a:r>
              <a:rPr lang="zh-CN" altLang="en-US" sz="3200" dirty="0" smtClean="0">
                <a:solidFill>
                  <a:schemeClr val="bg1"/>
                </a:solidFill>
                <a:latin typeface="方正兰亭黑简体" panose="02000000000000000000" pitchFamily="2" charset="-122"/>
                <a:ea typeface="方正兰亭黑简体" panose="02000000000000000000" pitchFamily="2" charset="-122"/>
              </a:rPr>
              <a:t>学年工作报告</a:t>
            </a:r>
            <a:endParaRPr lang="zh-CN" altLang="en-US" sz="3200" dirty="0">
              <a:solidFill>
                <a:schemeClr val="bg1"/>
              </a:solidFill>
              <a:latin typeface="方正兰亭黑简体" panose="02000000000000000000" pitchFamily="2" charset="-122"/>
              <a:ea typeface="方正兰亭黑简体" panose="02000000000000000000" pitchFamily="2" charset="-122"/>
            </a:endParaRPr>
          </a:p>
        </p:txBody>
      </p:sp>
      <p:grpSp>
        <p:nvGrpSpPr>
          <p:cNvPr id="29" name="组合 28"/>
          <p:cNvGrpSpPr/>
          <p:nvPr/>
        </p:nvGrpSpPr>
        <p:grpSpPr>
          <a:xfrm>
            <a:off x="451143" y="3951732"/>
            <a:ext cx="1565916" cy="1281006"/>
            <a:chOff x="2039623" y="2036885"/>
            <a:chExt cx="2459737" cy="2459737"/>
          </a:xfrm>
        </p:grpSpPr>
        <p:grpSp>
          <p:nvGrpSpPr>
            <p:cNvPr id="30" name="组合 29"/>
            <p:cNvGrpSpPr/>
            <p:nvPr/>
          </p:nvGrpSpPr>
          <p:grpSpPr>
            <a:xfrm>
              <a:off x="2039623" y="2036885"/>
              <a:ext cx="2459737" cy="2459737"/>
              <a:chOff x="2039623" y="2036885"/>
              <a:chExt cx="2459737" cy="2459737"/>
            </a:xfrm>
          </p:grpSpPr>
          <p:grpSp>
            <p:nvGrpSpPr>
              <p:cNvPr id="32" name="组合 31"/>
              <p:cNvGrpSpPr/>
              <p:nvPr/>
            </p:nvGrpSpPr>
            <p:grpSpPr>
              <a:xfrm>
                <a:off x="2039623" y="2036885"/>
                <a:ext cx="2459737" cy="2459737"/>
                <a:chOff x="2340863" y="2371359"/>
                <a:chExt cx="1937115" cy="1937115"/>
              </a:xfrm>
            </p:grpSpPr>
            <p:sp>
              <p:nvSpPr>
                <p:cNvPr id="34" name="椭圆 33"/>
                <p:cNvSpPr/>
                <p:nvPr/>
              </p:nvSpPr>
              <p:spPr>
                <a:xfrm>
                  <a:off x="2340863" y="2371359"/>
                  <a:ext cx="1937115" cy="193711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5" name="椭圆 34"/>
                <p:cNvSpPr/>
                <p:nvPr/>
              </p:nvSpPr>
              <p:spPr>
                <a:xfrm>
                  <a:off x="2340863" y="2371359"/>
                  <a:ext cx="1937115" cy="1937115"/>
                </a:xfrm>
                <a:prstGeom prst="ellipse">
                  <a:avLst/>
                </a:prstGeom>
                <a:solidFill>
                  <a:schemeClr val="accent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33" name="文本框 32"/>
              <p:cNvSpPr txBox="1"/>
              <p:nvPr/>
            </p:nvSpPr>
            <p:spPr>
              <a:xfrm>
                <a:off x="2088316" y="2847744"/>
                <a:ext cx="2362200" cy="886471"/>
              </a:xfrm>
              <a:prstGeom prst="rect">
                <a:avLst/>
              </a:prstGeom>
              <a:noFill/>
            </p:spPr>
            <p:txBody>
              <a:bodyPr wrap="square" rtlCol="0">
                <a:spAutoFit/>
              </a:bodyPr>
              <a:lstStyle/>
              <a:p>
                <a:pPr algn="ctr"/>
                <a:r>
                  <a:rPr lang="zh-CN" altLang="en-US" sz="2400" i="1" dirty="0" smtClean="0">
                    <a:solidFill>
                      <a:schemeClr val="bg1"/>
                    </a:solidFill>
                    <a:latin typeface="Times New Roman" panose="02020603050405020304" pitchFamily="18" charset="0"/>
                    <a:cs typeface="Times New Roman" panose="02020603050405020304" pitchFamily="18" charset="0"/>
                  </a:rPr>
                  <a:t>学科馆员</a:t>
                </a:r>
                <a:endParaRPr lang="zh-CN" altLang="en-US" sz="2400" i="1" dirty="0">
                  <a:solidFill>
                    <a:schemeClr val="bg1"/>
                  </a:solidFill>
                  <a:latin typeface="Times New Roman" panose="02020603050405020304" pitchFamily="18" charset="0"/>
                  <a:cs typeface="Times New Roman" panose="02020603050405020304" pitchFamily="18" charset="0"/>
                </a:endParaRPr>
              </a:p>
            </p:txBody>
          </p:sp>
        </p:grpSp>
        <p:sp>
          <p:nvSpPr>
            <p:cNvPr id="31" name="椭圆 30"/>
            <p:cNvSpPr>
              <a:spLocks noChangeAspect="1"/>
            </p:cNvSpPr>
            <p:nvPr/>
          </p:nvSpPr>
          <p:spPr>
            <a:xfrm>
              <a:off x="2135491" y="2132753"/>
              <a:ext cx="2268000" cy="2268000"/>
            </a:xfrm>
            <a:prstGeom prst="ellipse">
              <a:avLst/>
            </a:prstGeom>
            <a:noFill/>
            <a:ln>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pic>
        <p:nvPicPr>
          <p:cNvPr id="36" name="Alan Walker - Fade-纯音乐、带感">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3354" y="-634899"/>
            <a:ext cx="457200" cy="457200"/>
          </a:xfrm>
          <a:prstGeom prst="rect">
            <a:avLst/>
          </a:prstGeom>
        </p:spPr>
      </p:pic>
      <p:sp>
        <p:nvSpPr>
          <p:cNvPr id="18" name="TextBox 3">
            <a:extLst>
              <a:ext uri="{FF2B5EF4-FFF2-40B4-BE49-F238E27FC236}">
                <a16:creationId xmlns:a16="http://schemas.microsoft.com/office/drawing/2014/main" xmlns="" id="{1F5C031C-3F51-48A6-B340-6E06077F852A}"/>
              </a:ext>
            </a:extLst>
          </p:cNvPr>
          <p:cNvSpPr txBox="1"/>
          <p:nvPr/>
        </p:nvSpPr>
        <p:spPr>
          <a:xfrm>
            <a:off x="3771901" y="1245833"/>
            <a:ext cx="4901452" cy="2308324"/>
          </a:xfrm>
          <a:prstGeom prst="rect">
            <a:avLst/>
          </a:prstGeom>
          <a:noFill/>
        </p:spPr>
        <p:txBody>
          <a:bodyPr wrap="square" rtlCol="0">
            <a:spAutoFit/>
          </a:bodyPr>
          <a:lstStyle/>
          <a:p>
            <a:pPr fontAlgn="auto">
              <a:lnSpc>
                <a:spcPct val="150000"/>
              </a:lnSpc>
              <a:spcBef>
                <a:spcPts val="0"/>
              </a:spcBef>
              <a:spcAft>
                <a:spcPts val="0"/>
              </a:spcAft>
              <a:buFont typeface="Arial" pitchFamily="34" charset="0"/>
              <a:buNone/>
              <a:defRPr/>
            </a:pPr>
            <a:r>
              <a:rPr lang="zh-CN" altLang="en-US" sz="1600" noProof="1" smtClean="0">
                <a:solidFill>
                  <a:schemeClr val="accent1"/>
                </a:solidFill>
                <a:latin typeface="Arial"/>
                <a:ea typeface="微软雅黑"/>
                <a:sym typeface="Arial"/>
              </a:rPr>
              <a:t>姓       名：于帆</a:t>
            </a:r>
            <a:endParaRPr lang="en-US" altLang="zh-CN" sz="1600" noProof="1" smtClean="0">
              <a:solidFill>
                <a:schemeClr val="accent1"/>
              </a:solidFill>
              <a:latin typeface="Arial"/>
              <a:ea typeface="微软雅黑"/>
              <a:sym typeface="Arial"/>
            </a:endParaRPr>
          </a:p>
          <a:p>
            <a:pPr fontAlgn="auto">
              <a:lnSpc>
                <a:spcPct val="150000"/>
              </a:lnSpc>
              <a:spcBef>
                <a:spcPts val="0"/>
              </a:spcBef>
              <a:spcAft>
                <a:spcPts val="0"/>
              </a:spcAft>
              <a:buFont typeface="Arial" pitchFamily="34" charset="0"/>
              <a:buNone/>
              <a:defRPr/>
            </a:pPr>
            <a:r>
              <a:rPr lang="zh-CN" altLang="en-US" sz="1600" noProof="1">
                <a:solidFill>
                  <a:schemeClr val="accent1"/>
                </a:solidFill>
                <a:latin typeface="Arial"/>
                <a:ea typeface="微软雅黑"/>
                <a:sym typeface="Arial"/>
              </a:rPr>
              <a:t>服务</a:t>
            </a:r>
            <a:r>
              <a:rPr lang="zh-CN" altLang="en-US" sz="1600" noProof="1" smtClean="0">
                <a:solidFill>
                  <a:schemeClr val="accent1"/>
                </a:solidFill>
                <a:latin typeface="Arial"/>
                <a:ea typeface="微软雅黑"/>
                <a:sym typeface="Arial"/>
              </a:rPr>
              <a:t>学科：文学院、管理学院、理学院</a:t>
            </a:r>
            <a:endParaRPr lang="en-US" altLang="zh-CN" sz="1600" noProof="1" smtClean="0">
              <a:solidFill>
                <a:schemeClr val="accent1"/>
              </a:solidFill>
              <a:latin typeface="Arial"/>
              <a:ea typeface="微软雅黑"/>
              <a:sym typeface="Arial"/>
            </a:endParaRPr>
          </a:p>
          <a:p>
            <a:pPr fontAlgn="auto">
              <a:lnSpc>
                <a:spcPct val="150000"/>
              </a:lnSpc>
              <a:spcBef>
                <a:spcPts val="0"/>
              </a:spcBef>
              <a:spcAft>
                <a:spcPts val="0"/>
              </a:spcAft>
              <a:buFont typeface="Arial" pitchFamily="34" charset="0"/>
              <a:buNone/>
              <a:defRPr/>
            </a:pPr>
            <a:r>
              <a:rPr lang="en-US" altLang="zh-CN" sz="1600" noProof="1">
                <a:solidFill>
                  <a:schemeClr val="accent1"/>
                </a:solidFill>
                <a:latin typeface="Arial"/>
                <a:ea typeface="微软雅黑"/>
                <a:sym typeface="Arial"/>
              </a:rPr>
              <a:t> </a:t>
            </a:r>
            <a:r>
              <a:rPr lang="en-US" altLang="zh-CN" sz="1600" noProof="1" smtClean="0">
                <a:solidFill>
                  <a:schemeClr val="accent1"/>
                </a:solidFill>
                <a:latin typeface="Arial"/>
                <a:ea typeface="微软雅黑"/>
                <a:sym typeface="Arial"/>
              </a:rPr>
              <a:t>                 </a:t>
            </a:r>
            <a:r>
              <a:rPr lang="zh-CN" altLang="en-US" sz="1600" noProof="1" smtClean="0">
                <a:solidFill>
                  <a:schemeClr val="accent1"/>
                </a:solidFill>
                <a:latin typeface="Arial"/>
                <a:ea typeface="微软雅黑"/>
                <a:sym typeface="Arial"/>
              </a:rPr>
              <a:t>马院、公共管理学院</a:t>
            </a:r>
            <a:endParaRPr lang="en-US" altLang="zh-CN" sz="1600" noProof="1" smtClean="0">
              <a:solidFill>
                <a:schemeClr val="accent1"/>
              </a:solidFill>
              <a:latin typeface="Arial"/>
              <a:ea typeface="微软雅黑"/>
              <a:sym typeface="Arial"/>
            </a:endParaRPr>
          </a:p>
          <a:p>
            <a:pPr fontAlgn="auto">
              <a:lnSpc>
                <a:spcPct val="150000"/>
              </a:lnSpc>
              <a:spcBef>
                <a:spcPts val="0"/>
              </a:spcBef>
              <a:spcAft>
                <a:spcPts val="0"/>
              </a:spcAft>
              <a:buFont typeface="Arial" pitchFamily="34" charset="0"/>
              <a:buNone/>
              <a:defRPr/>
            </a:pPr>
            <a:r>
              <a:rPr lang="zh-CN" altLang="en-US" sz="1600" noProof="1" smtClean="0">
                <a:solidFill>
                  <a:schemeClr val="accent1"/>
                </a:solidFill>
                <a:latin typeface="Arial"/>
                <a:ea typeface="微软雅黑"/>
                <a:sym typeface="Arial"/>
              </a:rPr>
              <a:t>联系电话：</a:t>
            </a:r>
            <a:r>
              <a:rPr lang="en-US" altLang="zh-CN" sz="1600" noProof="1" smtClean="0">
                <a:solidFill>
                  <a:schemeClr val="accent1"/>
                </a:solidFill>
                <a:latin typeface="Arial"/>
                <a:ea typeface="微软雅黑"/>
                <a:sym typeface="Arial"/>
              </a:rPr>
              <a:t>18192349580</a:t>
            </a:r>
          </a:p>
          <a:p>
            <a:pPr fontAlgn="auto">
              <a:lnSpc>
                <a:spcPct val="150000"/>
              </a:lnSpc>
              <a:spcBef>
                <a:spcPts val="0"/>
              </a:spcBef>
              <a:spcAft>
                <a:spcPts val="0"/>
              </a:spcAft>
              <a:buFont typeface="Arial" pitchFamily="34" charset="0"/>
              <a:buNone/>
              <a:defRPr/>
            </a:pPr>
            <a:r>
              <a:rPr lang="zh-CN" altLang="en-US" sz="1600" noProof="1">
                <a:solidFill>
                  <a:schemeClr val="accent1"/>
                </a:solidFill>
                <a:latin typeface="Arial"/>
                <a:ea typeface="微软雅黑"/>
                <a:sym typeface="Arial"/>
              </a:rPr>
              <a:t>电子</a:t>
            </a:r>
            <a:r>
              <a:rPr lang="zh-CN" altLang="en-US" sz="1600" noProof="1" smtClean="0">
                <a:solidFill>
                  <a:schemeClr val="accent1"/>
                </a:solidFill>
                <a:latin typeface="Arial"/>
                <a:ea typeface="微软雅黑"/>
                <a:sym typeface="Arial"/>
              </a:rPr>
              <a:t>邮箱：</a:t>
            </a:r>
            <a:r>
              <a:rPr lang="en-US" altLang="zh-CN" sz="1600" noProof="1" smtClean="0">
                <a:solidFill>
                  <a:schemeClr val="accent1"/>
                </a:solidFill>
                <a:latin typeface="Arial"/>
                <a:ea typeface="微软雅黑"/>
                <a:sym typeface="Arial"/>
              </a:rPr>
              <a:t>yufan@xauat.edu.cn</a:t>
            </a:r>
          </a:p>
          <a:p>
            <a:pPr fontAlgn="auto">
              <a:lnSpc>
                <a:spcPct val="150000"/>
              </a:lnSpc>
              <a:spcBef>
                <a:spcPts val="0"/>
              </a:spcBef>
              <a:spcAft>
                <a:spcPts val="0"/>
              </a:spcAft>
              <a:buFont typeface="Arial" pitchFamily="34" charset="0"/>
              <a:buNone/>
              <a:defRPr/>
            </a:pPr>
            <a:r>
              <a:rPr lang="zh-CN" altLang="en-US" sz="1600" noProof="1">
                <a:solidFill>
                  <a:schemeClr val="accent1"/>
                </a:solidFill>
                <a:latin typeface="Arial"/>
                <a:ea typeface="微软雅黑"/>
                <a:sym typeface="Arial"/>
              </a:rPr>
              <a:t>办公</a:t>
            </a:r>
            <a:r>
              <a:rPr lang="zh-CN" altLang="en-US" sz="1600" noProof="1" smtClean="0">
                <a:solidFill>
                  <a:schemeClr val="accent1"/>
                </a:solidFill>
                <a:latin typeface="Arial"/>
                <a:ea typeface="微软雅黑"/>
                <a:sym typeface="Arial"/>
              </a:rPr>
              <a:t>地点：雁塔校区图书馆</a:t>
            </a:r>
            <a:r>
              <a:rPr lang="en-US" altLang="zh-CN" sz="1600" noProof="1" smtClean="0">
                <a:solidFill>
                  <a:schemeClr val="accent1"/>
                </a:solidFill>
                <a:latin typeface="Arial"/>
                <a:ea typeface="微软雅黑"/>
                <a:sym typeface="Arial"/>
              </a:rPr>
              <a:t>4</a:t>
            </a:r>
            <a:r>
              <a:rPr lang="zh-CN" altLang="en-US" sz="1600" noProof="1" smtClean="0">
                <a:solidFill>
                  <a:schemeClr val="accent1"/>
                </a:solidFill>
                <a:latin typeface="Arial"/>
                <a:ea typeface="微软雅黑"/>
                <a:sym typeface="Arial"/>
              </a:rPr>
              <a:t>楼</a:t>
            </a:r>
            <a:r>
              <a:rPr lang="zh-CN" altLang="en-US" sz="1600" noProof="1">
                <a:solidFill>
                  <a:schemeClr val="accent1"/>
                </a:solidFill>
                <a:latin typeface="Arial"/>
                <a:ea typeface="微软雅黑"/>
                <a:sym typeface="Arial"/>
              </a:rPr>
              <a:t>咨询</a:t>
            </a:r>
            <a:r>
              <a:rPr lang="zh-CN" altLang="en-US" sz="1600" noProof="1" smtClean="0">
                <a:solidFill>
                  <a:schemeClr val="accent1"/>
                </a:solidFill>
                <a:latin typeface="Arial"/>
                <a:ea typeface="微软雅黑"/>
                <a:sym typeface="Arial"/>
              </a:rPr>
              <a:t>服务中心</a:t>
            </a:r>
            <a:r>
              <a:rPr lang="en-US" altLang="zh-CN" sz="1600" noProof="1" smtClean="0">
                <a:solidFill>
                  <a:schemeClr val="accent1"/>
                </a:solidFill>
                <a:latin typeface="Arial"/>
                <a:ea typeface="微软雅黑"/>
                <a:sym typeface="Arial"/>
              </a:rPr>
              <a:t>404</a:t>
            </a:r>
            <a:r>
              <a:rPr lang="zh-CN" altLang="en-US" sz="1600" noProof="1" smtClean="0">
                <a:solidFill>
                  <a:schemeClr val="accent1"/>
                </a:solidFill>
                <a:latin typeface="Arial"/>
                <a:ea typeface="微软雅黑"/>
                <a:sym typeface="Arial"/>
              </a:rPr>
              <a:t>室</a:t>
            </a:r>
            <a:endParaRPr lang="zh-CN" altLang="en-US" sz="1600" noProof="1">
              <a:solidFill>
                <a:schemeClr val="accent1"/>
              </a:solidFill>
              <a:latin typeface="Arial"/>
              <a:ea typeface="微软雅黑"/>
              <a:sym typeface="Arial"/>
            </a:endParaRPr>
          </a:p>
        </p:txBody>
      </p:sp>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8267" y="265262"/>
            <a:ext cx="1145309" cy="1636156"/>
          </a:xfrm>
          <a:prstGeom prst="rect">
            <a:avLst/>
          </a:prstGeom>
        </p:spPr>
      </p:pic>
      <p:pic>
        <p:nvPicPr>
          <p:cNvPr id="20" name="图片 19"/>
          <p:cNvPicPr/>
          <p:nvPr/>
        </p:nvPicPr>
        <p:blipFill>
          <a:blip r:embed="rId7">
            <a:extLst>
              <a:ext uri="{28A0092B-C50C-407E-A947-70E740481C1C}">
                <a14:useLocalDpi xmlns:a14="http://schemas.microsoft.com/office/drawing/2010/main" val="0"/>
              </a:ext>
            </a:extLst>
          </a:blip>
          <a:srcRect/>
          <a:stretch>
            <a:fillRect/>
          </a:stretch>
        </p:blipFill>
        <p:spPr bwMode="auto">
          <a:xfrm>
            <a:off x="86186" y="2001119"/>
            <a:ext cx="1664950" cy="1781517"/>
          </a:xfrm>
          <a:prstGeom prst="rect">
            <a:avLst/>
          </a:prstGeom>
          <a:noFill/>
          <a:ln>
            <a:noFill/>
          </a:ln>
        </p:spPr>
      </p:pic>
      <p:pic>
        <p:nvPicPr>
          <p:cNvPr id="21" name="图片 20"/>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56640" y="2015495"/>
            <a:ext cx="1319886" cy="1767142"/>
          </a:xfrm>
          <a:prstGeom prst="rect">
            <a:avLst/>
          </a:prstGeom>
          <a:noFill/>
          <a:ln>
            <a:noFill/>
          </a:ln>
        </p:spPr>
      </p:pic>
      <p:sp>
        <p:nvSpPr>
          <p:cNvPr id="22" name="任意多边形 166">
            <a:extLst>
              <a:ext uri="{FF2B5EF4-FFF2-40B4-BE49-F238E27FC236}">
                <a16:creationId xmlns:a16="http://schemas.microsoft.com/office/drawing/2014/main" xmlns="" id="{733973B6-8202-4DDB-BC62-B0DE889049C1}"/>
              </a:ext>
            </a:extLst>
          </p:cNvPr>
          <p:cNvSpPr/>
          <p:nvPr/>
        </p:nvSpPr>
        <p:spPr bwMode="auto">
          <a:xfrm>
            <a:off x="3299258" y="277315"/>
            <a:ext cx="4474521" cy="823137"/>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dirty="0">
              <a:latin typeface="Arial"/>
              <a:ea typeface="微软雅黑"/>
              <a:cs typeface="+mn-ea"/>
              <a:sym typeface="Arial"/>
            </a:endParaRPr>
          </a:p>
        </p:txBody>
      </p:sp>
      <p:sp>
        <p:nvSpPr>
          <p:cNvPr id="23" name="圆角矩形 165">
            <a:extLst>
              <a:ext uri="{FF2B5EF4-FFF2-40B4-BE49-F238E27FC236}">
                <a16:creationId xmlns:a16="http://schemas.microsoft.com/office/drawing/2014/main" xmlns="" id="{7466C484-A933-4AC1-A588-82F34066E0F1}"/>
              </a:ext>
            </a:extLst>
          </p:cNvPr>
          <p:cNvSpPr/>
          <p:nvPr/>
        </p:nvSpPr>
        <p:spPr bwMode="auto">
          <a:xfrm>
            <a:off x="3628416" y="410625"/>
            <a:ext cx="3816203" cy="546826"/>
          </a:xfrm>
          <a:prstGeom prst="roundRect">
            <a:avLst>
              <a:gd name="adj" fmla="val 50000"/>
            </a:avLst>
          </a:prstGeom>
          <a:solidFill>
            <a:schemeClr val="bg1"/>
          </a:solidFill>
          <a:ln>
            <a:gradFill flip="none" rotWithShape="1">
              <a:gsLst>
                <a:gs pos="100000">
                  <a:schemeClr val="bg1"/>
                </a:gs>
                <a:gs pos="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r>
              <a:rPr lang="zh-CN" altLang="en-US" sz="2400" b="1" dirty="0">
                <a:solidFill>
                  <a:schemeClr val="accent1"/>
                </a:solidFill>
                <a:latin typeface="Arial"/>
                <a:ea typeface="微软雅黑"/>
                <a:sym typeface="Arial"/>
              </a:rPr>
              <a:t>个人简介</a:t>
            </a:r>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0" repeatCount="indefinite" fill="hold" display="0">
                  <p:stCondLst>
                    <p:cond delay="indefinite"/>
                  </p:stCondLst>
                  <p:endCondLst>
                    <p:cond evt="onStopAudio" delay="0">
                      <p:tgtEl>
                        <p:sldTgt/>
                      </p:tgtEl>
                    </p:cond>
                  </p:endCondLst>
                </p:cTn>
                <p:tgtEl>
                  <p:spTgt spid="36"/>
                </p:tgtEl>
              </p:cMediaNode>
            </p:audio>
          </p:childTnLst>
        </p:cTn>
      </p:par>
    </p:tnLst>
    <p:bldLst>
      <p:bldP spid="26" grpId="0" animBg="1"/>
      <p:bldP spid="2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5"/>
          <p:cNvSpPr txBox="1">
            <a:spLocks noChangeArrowheads="1"/>
          </p:cNvSpPr>
          <p:nvPr/>
        </p:nvSpPr>
        <p:spPr bwMode="auto">
          <a:xfrm>
            <a:off x="889346" y="1032280"/>
            <a:ext cx="40840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1600" dirty="0" smtClean="0">
                <a:solidFill>
                  <a:schemeClr val="accent1"/>
                </a:solidFill>
                <a:latin typeface="方正兰亭黑_GBK"/>
                <a:ea typeface="方正兰亭黑_GBK"/>
              </a:rPr>
              <a:t>资源利用与宣传工作情况</a:t>
            </a:r>
            <a:endParaRPr lang="zh-CN" altLang="en-US" sz="1600" dirty="0">
              <a:solidFill>
                <a:schemeClr val="accent1"/>
              </a:solidFill>
              <a:latin typeface="方正兰亭黑_GBK"/>
              <a:ea typeface="方正兰亭黑_GBK"/>
            </a:endParaRPr>
          </a:p>
        </p:txBody>
      </p:sp>
      <p:cxnSp>
        <p:nvCxnSpPr>
          <p:cNvPr id="13" name="直接连接符 12"/>
          <p:cNvCxnSpPr/>
          <p:nvPr/>
        </p:nvCxnSpPr>
        <p:spPr>
          <a:xfrm>
            <a:off x="938484" y="1032280"/>
            <a:ext cx="31012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文本框 5"/>
          <p:cNvSpPr txBox="1">
            <a:spLocks noChangeArrowheads="1"/>
          </p:cNvSpPr>
          <p:nvPr/>
        </p:nvSpPr>
        <p:spPr bwMode="auto">
          <a:xfrm>
            <a:off x="420024" y="278417"/>
            <a:ext cx="3706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1200" dirty="0">
                <a:solidFill>
                  <a:schemeClr val="bg1"/>
                </a:solidFill>
                <a:latin typeface="方正兰亭黑_GBK"/>
                <a:ea typeface="方正兰亭黑_GBK"/>
              </a:rPr>
              <a:t>02</a:t>
            </a:r>
            <a:endParaRPr lang="zh-CN" altLang="en-US" sz="1200" dirty="0">
              <a:solidFill>
                <a:schemeClr val="bg1"/>
              </a:solidFill>
              <a:latin typeface="方正兰亭黑_GBK"/>
              <a:ea typeface="方正兰亭黑_GBK"/>
            </a:endParaRPr>
          </a:p>
        </p:txBody>
      </p:sp>
      <p:pic>
        <p:nvPicPr>
          <p:cNvPr id="3" name="图片占位符 2"/>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517" b="1517"/>
          <a:stretch>
            <a:fillRect/>
          </a:stretch>
        </p:blipFill>
        <p:spPr>
          <a:xfrm>
            <a:off x="5087277" y="324548"/>
            <a:ext cx="2232336" cy="2046173"/>
          </a:xfr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97059" y="2366305"/>
            <a:ext cx="2311277" cy="268776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8336" y="2366305"/>
            <a:ext cx="2311277" cy="2784187"/>
          </a:xfrm>
          <a:prstGeom prst="rect">
            <a:avLst/>
          </a:prstGeom>
        </p:spPr>
      </p:pic>
      <p:pic>
        <p:nvPicPr>
          <p:cNvPr id="16" name="图片 15"/>
          <p:cNvPicPr>
            <a:picLocks noChangeAspect="1"/>
          </p:cNvPicPr>
          <p:nvPr/>
        </p:nvPicPr>
        <p:blipFill>
          <a:blip r:embed="rId6"/>
          <a:stretch>
            <a:fillRect/>
          </a:stretch>
        </p:blipFill>
        <p:spPr>
          <a:xfrm>
            <a:off x="2697059" y="324549"/>
            <a:ext cx="2469160" cy="2046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1491775" y="1933669"/>
            <a:ext cx="1676757" cy="167675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a:off x="1686851" y="2118291"/>
            <a:ext cx="1307513" cy="1307513"/>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文本框 5"/>
          <p:cNvSpPr txBox="1">
            <a:spLocks noChangeArrowheads="1"/>
          </p:cNvSpPr>
          <p:nvPr/>
        </p:nvSpPr>
        <p:spPr bwMode="auto">
          <a:xfrm>
            <a:off x="1856550" y="2356549"/>
            <a:ext cx="9364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defRPr/>
            </a:pPr>
            <a:r>
              <a:rPr lang="en-US" altLang="zh-CN" sz="4800" b="1">
                <a:solidFill>
                  <a:prstClr val="white"/>
                </a:solidFill>
                <a:latin typeface="方正兰亭黑_GBK"/>
                <a:ea typeface="方正兰亭黑_GBK"/>
              </a:rPr>
              <a:t>03</a:t>
            </a:r>
            <a:endParaRPr lang="zh-CN" altLang="en-US" sz="4800" b="1">
              <a:solidFill>
                <a:prstClr val="white"/>
              </a:solidFill>
              <a:latin typeface="方正兰亭黑_GBK"/>
              <a:ea typeface="方正兰亭黑_GBK"/>
            </a:endParaRPr>
          </a:p>
        </p:txBody>
      </p:sp>
      <p:sp>
        <p:nvSpPr>
          <p:cNvPr id="16" name="文本框 5"/>
          <p:cNvSpPr txBox="1">
            <a:spLocks noChangeArrowheads="1"/>
          </p:cNvSpPr>
          <p:nvPr/>
        </p:nvSpPr>
        <p:spPr bwMode="auto">
          <a:xfrm>
            <a:off x="3421320" y="2474124"/>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2000" dirty="0" smtClean="0">
                <a:solidFill>
                  <a:schemeClr val="accent1"/>
                </a:solidFill>
                <a:latin typeface="+mj-ea"/>
              </a:rPr>
              <a:t>学科参考咨询</a:t>
            </a:r>
            <a:endParaRPr lang="zh-CN" altLang="en-US" sz="2800" dirty="0">
              <a:solidFill>
                <a:schemeClr val="accent1"/>
              </a:solidFill>
              <a:latin typeface="+mj-ea"/>
            </a:endParaRPr>
          </a:p>
        </p:txBody>
      </p:sp>
      <p:cxnSp>
        <p:nvCxnSpPr>
          <p:cNvPr id="3" name="直接连接符 2"/>
          <p:cNvCxnSpPr/>
          <p:nvPr/>
        </p:nvCxnSpPr>
        <p:spPr>
          <a:xfrm>
            <a:off x="3520183" y="2874234"/>
            <a:ext cx="3419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2772931" y="1944597"/>
            <a:ext cx="390517" cy="390517"/>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椭圆 25"/>
          <p:cNvSpPr/>
          <p:nvPr/>
        </p:nvSpPr>
        <p:spPr>
          <a:xfrm>
            <a:off x="1417110" y="2261397"/>
            <a:ext cx="286781" cy="286781"/>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椭圆 27"/>
          <p:cNvSpPr/>
          <p:nvPr/>
        </p:nvSpPr>
        <p:spPr>
          <a:xfrm>
            <a:off x="1273719" y="3647274"/>
            <a:ext cx="160345" cy="16034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a:off x="1686851" y="3308201"/>
            <a:ext cx="220530" cy="220530"/>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a:off x="3016329" y="2979248"/>
            <a:ext cx="228296" cy="228296"/>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椭圆 30"/>
          <p:cNvSpPr/>
          <p:nvPr/>
        </p:nvSpPr>
        <p:spPr>
          <a:xfrm>
            <a:off x="2839822" y="3599497"/>
            <a:ext cx="154542" cy="154542"/>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a:off x="1252338" y="2979248"/>
            <a:ext cx="99708" cy="99708"/>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15" grpId="0"/>
      <p:bldP spid="16" grpId="0"/>
      <p:bldP spid="25" grpId="0" animBg="1"/>
      <p:bldP spid="26" grpId="0" animBg="1"/>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5"/>
          <p:cNvSpPr txBox="1">
            <a:spLocks noChangeArrowheads="1"/>
          </p:cNvSpPr>
          <p:nvPr/>
        </p:nvSpPr>
        <p:spPr bwMode="auto">
          <a:xfrm>
            <a:off x="934511" y="183664"/>
            <a:ext cx="37822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1600" dirty="0">
                <a:solidFill>
                  <a:schemeClr val="accent1"/>
                </a:solidFill>
                <a:latin typeface="+mj-ea"/>
              </a:rPr>
              <a:t>学科参考</a:t>
            </a:r>
            <a:r>
              <a:rPr lang="zh-CN" altLang="en-US" sz="1600" dirty="0" smtClean="0">
                <a:solidFill>
                  <a:schemeClr val="accent1"/>
                </a:solidFill>
                <a:latin typeface="+mj-ea"/>
              </a:rPr>
              <a:t>咨询工作内容及工作完成情况</a:t>
            </a:r>
            <a:endParaRPr lang="zh-CN" altLang="en-US" sz="2000" dirty="0">
              <a:solidFill>
                <a:schemeClr val="accent1"/>
              </a:solidFill>
              <a:latin typeface="+mj-ea"/>
            </a:endParaRPr>
          </a:p>
        </p:txBody>
      </p:sp>
      <p:cxnSp>
        <p:nvCxnSpPr>
          <p:cNvPr id="13" name="直接连接符 12"/>
          <p:cNvCxnSpPr/>
          <p:nvPr/>
        </p:nvCxnSpPr>
        <p:spPr>
          <a:xfrm>
            <a:off x="1032788" y="522218"/>
            <a:ext cx="31012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文本框 5"/>
          <p:cNvSpPr txBox="1">
            <a:spLocks noChangeArrowheads="1"/>
          </p:cNvSpPr>
          <p:nvPr/>
        </p:nvSpPr>
        <p:spPr bwMode="auto">
          <a:xfrm>
            <a:off x="420024" y="278417"/>
            <a:ext cx="3385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1200" dirty="0" smtClean="0">
                <a:solidFill>
                  <a:schemeClr val="bg1"/>
                </a:solidFill>
                <a:latin typeface="方正兰亭黑_GBK"/>
                <a:ea typeface="方正兰亭黑_GBK"/>
              </a:rPr>
              <a:t>03</a:t>
            </a:r>
            <a:endParaRPr lang="zh-CN" altLang="en-US" sz="1200" dirty="0">
              <a:solidFill>
                <a:schemeClr val="bg1"/>
              </a:solidFill>
              <a:latin typeface="方正兰亭黑_GBK"/>
              <a:ea typeface="方正兰亭黑_GBK"/>
            </a:endParaRPr>
          </a:p>
        </p:txBody>
      </p:sp>
      <p:grpSp>
        <p:nvGrpSpPr>
          <p:cNvPr id="31" name="组合 30"/>
          <p:cNvGrpSpPr/>
          <p:nvPr/>
        </p:nvGrpSpPr>
        <p:grpSpPr>
          <a:xfrm>
            <a:off x="145471" y="1352587"/>
            <a:ext cx="3119438" cy="2992438"/>
            <a:chOff x="3011488" y="1708150"/>
            <a:chExt cx="3119438" cy="2992438"/>
          </a:xfrm>
        </p:grpSpPr>
        <p:sp>
          <p:nvSpPr>
            <p:cNvPr id="32" name="AutoShape 3"/>
            <p:cNvSpPr>
              <a:spLocks noChangeAspect="1" noChangeArrowheads="1" noTextEdit="1"/>
            </p:cNvSpPr>
            <p:nvPr/>
          </p:nvSpPr>
          <p:spPr bwMode="auto">
            <a:xfrm>
              <a:off x="3019425" y="1708150"/>
              <a:ext cx="31051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3" name="Freeform 5"/>
            <p:cNvSpPr/>
            <p:nvPr/>
          </p:nvSpPr>
          <p:spPr bwMode="auto">
            <a:xfrm>
              <a:off x="4249738" y="4478338"/>
              <a:ext cx="677863" cy="222250"/>
            </a:xfrm>
            <a:custGeom>
              <a:avLst/>
              <a:gdLst>
                <a:gd name="T0" fmla="*/ 466 w 466"/>
                <a:gd name="T1" fmla="*/ 0 h 153"/>
                <a:gd name="T2" fmla="*/ 233 w 466"/>
                <a:gd name="T3" fmla="*/ 153 h 153"/>
                <a:gd name="T4" fmla="*/ 0 w 466"/>
                <a:gd name="T5" fmla="*/ 0 h 153"/>
                <a:gd name="T6" fmla="*/ 466 w 466"/>
                <a:gd name="T7" fmla="*/ 0 h 153"/>
              </a:gdLst>
              <a:ahLst/>
              <a:cxnLst>
                <a:cxn ang="0">
                  <a:pos x="T0" y="T1"/>
                </a:cxn>
                <a:cxn ang="0">
                  <a:pos x="T2" y="T3"/>
                </a:cxn>
                <a:cxn ang="0">
                  <a:pos x="T4" y="T5"/>
                </a:cxn>
                <a:cxn ang="0">
                  <a:pos x="T6" y="T7"/>
                </a:cxn>
              </a:cxnLst>
              <a:rect l="0" t="0" r="r" b="b"/>
              <a:pathLst>
                <a:path w="466" h="153">
                  <a:moveTo>
                    <a:pt x="466" y="0"/>
                  </a:moveTo>
                  <a:cubicBezTo>
                    <a:pt x="466" y="84"/>
                    <a:pt x="362" y="153"/>
                    <a:pt x="233" y="153"/>
                  </a:cubicBezTo>
                  <a:cubicBezTo>
                    <a:pt x="104" y="153"/>
                    <a:pt x="0" y="84"/>
                    <a:pt x="0" y="0"/>
                  </a:cubicBezTo>
                  <a:cubicBezTo>
                    <a:pt x="230" y="0"/>
                    <a:pt x="227" y="0"/>
                    <a:pt x="466"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6"/>
            <p:cNvSpPr/>
            <p:nvPr/>
          </p:nvSpPr>
          <p:spPr bwMode="auto">
            <a:xfrm>
              <a:off x="5419725" y="3686175"/>
              <a:ext cx="501650" cy="369888"/>
            </a:xfrm>
            <a:custGeom>
              <a:avLst/>
              <a:gdLst>
                <a:gd name="T0" fmla="*/ 283 w 344"/>
                <a:gd name="T1" fmla="*/ 254 h 254"/>
                <a:gd name="T2" fmla="*/ 255 w 344"/>
                <a:gd name="T3" fmla="*/ 246 h 254"/>
                <a:gd name="T4" fmla="*/ 33 w 344"/>
                <a:gd name="T5" fmla="*/ 106 h 254"/>
                <a:gd name="T6" fmla="*/ 16 w 344"/>
                <a:gd name="T7" fmla="*/ 32 h 254"/>
                <a:gd name="T8" fmla="*/ 89 w 344"/>
                <a:gd name="T9" fmla="*/ 16 h 254"/>
                <a:gd name="T10" fmla="*/ 312 w 344"/>
                <a:gd name="T11" fmla="*/ 156 h 254"/>
                <a:gd name="T12" fmla="*/ 328 w 344"/>
                <a:gd name="T13" fmla="*/ 229 h 254"/>
                <a:gd name="T14" fmla="*/ 283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283" y="254"/>
                  </a:moveTo>
                  <a:cubicBezTo>
                    <a:pt x="274" y="254"/>
                    <a:pt x="264" y="251"/>
                    <a:pt x="255" y="246"/>
                  </a:cubicBezTo>
                  <a:cubicBezTo>
                    <a:pt x="33" y="106"/>
                    <a:pt x="33" y="106"/>
                    <a:pt x="33" y="106"/>
                  </a:cubicBezTo>
                  <a:cubicBezTo>
                    <a:pt x="8" y="90"/>
                    <a:pt x="0" y="57"/>
                    <a:pt x="16" y="32"/>
                  </a:cubicBezTo>
                  <a:cubicBezTo>
                    <a:pt x="31" y="8"/>
                    <a:pt x="64" y="0"/>
                    <a:pt x="89" y="16"/>
                  </a:cubicBezTo>
                  <a:cubicBezTo>
                    <a:pt x="312" y="156"/>
                    <a:pt x="312" y="156"/>
                    <a:pt x="312" y="156"/>
                  </a:cubicBezTo>
                  <a:cubicBezTo>
                    <a:pt x="337" y="171"/>
                    <a:pt x="344" y="204"/>
                    <a:pt x="328" y="229"/>
                  </a:cubicBezTo>
                  <a:cubicBezTo>
                    <a:pt x="318" y="245"/>
                    <a:pt x="301" y="254"/>
                    <a:pt x="283" y="254"/>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5" name="Freeform 7"/>
            <p:cNvSpPr/>
            <p:nvPr/>
          </p:nvSpPr>
          <p:spPr bwMode="auto">
            <a:xfrm>
              <a:off x="5586413" y="2901950"/>
              <a:ext cx="544513" cy="238125"/>
            </a:xfrm>
            <a:custGeom>
              <a:avLst/>
              <a:gdLst>
                <a:gd name="T0" fmla="*/ 58 w 374"/>
                <a:gd name="T1" fmla="*/ 164 h 164"/>
                <a:gd name="T2" fmla="*/ 6 w 374"/>
                <a:gd name="T3" fmla="*/ 121 h 164"/>
                <a:gd name="T4" fmla="*/ 48 w 374"/>
                <a:gd name="T5" fmla="*/ 58 h 164"/>
                <a:gd name="T6" fmla="*/ 305 w 374"/>
                <a:gd name="T7" fmla="*/ 6 h 164"/>
                <a:gd name="T8" fmla="*/ 368 w 374"/>
                <a:gd name="T9" fmla="*/ 48 h 164"/>
                <a:gd name="T10" fmla="*/ 326 w 374"/>
                <a:gd name="T11" fmla="*/ 110 h 164"/>
                <a:gd name="T12" fmla="*/ 69 w 374"/>
                <a:gd name="T13" fmla="*/ 163 h 164"/>
                <a:gd name="T14" fmla="*/ 58 w 374"/>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4">
                  <a:moveTo>
                    <a:pt x="58" y="164"/>
                  </a:moveTo>
                  <a:cubicBezTo>
                    <a:pt x="33" y="164"/>
                    <a:pt x="11" y="146"/>
                    <a:pt x="6" y="121"/>
                  </a:cubicBezTo>
                  <a:cubicBezTo>
                    <a:pt x="0" y="92"/>
                    <a:pt x="19" y="64"/>
                    <a:pt x="48" y="58"/>
                  </a:cubicBezTo>
                  <a:cubicBezTo>
                    <a:pt x="305" y="6"/>
                    <a:pt x="305" y="6"/>
                    <a:pt x="305" y="6"/>
                  </a:cubicBezTo>
                  <a:cubicBezTo>
                    <a:pt x="334" y="0"/>
                    <a:pt x="362" y="19"/>
                    <a:pt x="368" y="48"/>
                  </a:cubicBezTo>
                  <a:cubicBezTo>
                    <a:pt x="374" y="76"/>
                    <a:pt x="355" y="105"/>
                    <a:pt x="326" y="110"/>
                  </a:cubicBezTo>
                  <a:cubicBezTo>
                    <a:pt x="69" y="163"/>
                    <a:pt x="69" y="163"/>
                    <a:pt x="69" y="163"/>
                  </a:cubicBezTo>
                  <a:cubicBezTo>
                    <a:pt x="65" y="163"/>
                    <a:pt x="62" y="164"/>
                    <a:pt x="58" y="164"/>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6" name="Freeform 8"/>
            <p:cNvSpPr/>
            <p:nvPr/>
          </p:nvSpPr>
          <p:spPr bwMode="auto">
            <a:xfrm>
              <a:off x="5202238" y="1987550"/>
              <a:ext cx="387350" cy="484188"/>
            </a:xfrm>
            <a:custGeom>
              <a:avLst/>
              <a:gdLst>
                <a:gd name="T0" fmla="*/ 60 w 266"/>
                <a:gd name="T1" fmla="*/ 333 h 333"/>
                <a:gd name="T2" fmla="*/ 31 w 266"/>
                <a:gd name="T3" fmla="*/ 324 h 333"/>
                <a:gd name="T4" fmla="*/ 16 w 266"/>
                <a:gd name="T5" fmla="*/ 250 h 333"/>
                <a:gd name="T6" fmla="*/ 161 w 266"/>
                <a:gd name="T7" fmla="*/ 31 h 333"/>
                <a:gd name="T8" fmla="*/ 235 w 266"/>
                <a:gd name="T9" fmla="*/ 16 h 333"/>
                <a:gd name="T10" fmla="*/ 250 w 266"/>
                <a:gd name="T11" fmla="*/ 90 h 333"/>
                <a:gd name="T12" fmla="*/ 105 w 266"/>
                <a:gd name="T13" fmla="*/ 309 h 333"/>
                <a:gd name="T14" fmla="*/ 60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60" y="333"/>
                  </a:moveTo>
                  <a:cubicBezTo>
                    <a:pt x="50" y="333"/>
                    <a:pt x="40" y="330"/>
                    <a:pt x="31" y="324"/>
                  </a:cubicBezTo>
                  <a:cubicBezTo>
                    <a:pt x="6" y="307"/>
                    <a:pt x="0" y="274"/>
                    <a:pt x="16" y="250"/>
                  </a:cubicBezTo>
                  <a:cubicBezTo>
                    <a:pt x="161" y="31"/>
                    <a:pt x="161" y="31"/>
                    <a:pt x="161" y="31"/>
                  </a:cubicBezTo>
                  <a:cubicBezTo>
                    <a:pt x="178" y="6"/>
                    <a:pt x="211" y="0"/>
                    <a:pt x="235" y="16"/>
                  </a:cubicBezTo>
                  <a:cubicBezTo>
                    <a:pt x="260" y="32"/>
                    <a:pt x="266" y="65"/>
                    <a:pt x="250" y="90"/>
                  </a:cubicBezTo>
                  <a:cubicBezTo>
                    <a:pt x="105" y="309"/>
                    <a:pt x="105" y="309"/>
                    <a:pt x="105" y="309"/>
                  </a:cubicBezTo>
                  <a:cubicBezTo>
                    <a:pt x="94" y="324"/>
                    <a:pt x="77" y="333"/>
                    <a:pt x="60" y="333"/>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1" name="Freeform 9"/>
            <p:cNvSpPr/>
            <p:nvPr/>
          </p:nvSpPr>
          <p:spPr bwMode="auto">
            <a:xfrm>
              <a:off x="4508500" y="1708150"/>
              <a:ext cx="158750" cy="538163"/>
            </a:xfrm>
            <a:custGeom>
              <a:avLst/>
              <a:gdLst>
                <a:gd name="T0" fmla="*/ 56 w 109"/>
                <a:gd name="T1" fmla="*/ 370 h 370"/>
                <a:gd name="T2" fmla="*/ 2 w 109"/>
                <a:gd name="T3" fmla="*/ 317 h 370"/>
                <a:gd name="T4" fmla="*/ 0 w 109"/>
                <a:gd name="T5" fmla="*/ 54 h 370"/>
                <a:gd name="T6" fmla="*/ 53 w 109"/>
                <a:gd name="T7" fmla="*/ 1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1"/>
                  </a:cubicBezTo>
                  <a:cubicBezTo>
                    <a:pt x="82" y="0"/>
                    <a:pt x="106" y="24"/>
                    <a:pt x="106" y="53"/>
                  </a:cubicBezTo>
                  <a:cubicBezTo>
                    <a:pt x="109" y="316"/>
                    <a:pt x="109" y="316"/>
                    <a:pt x="109" y="316"/>
                  </a:cubicBezTo>
                  <a:cubicBezTo>
                    <a:pt x="109" y="345"/>
                    <a:pt x="85" y="369"/>
                    <a:pt x="56" y="370"/>
                  </a:cubicBezTo>
                  <a:cubicBezTo>
                    <a:pt x="56" y="370"/>
                    <a:pt x="56" y="370"/>
                    <a:pt x="56" y="370"/>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2" name="Freeform 10"/>
            <p:cNvSpPr/>
            <p:nvPr/>
          </p:nvSpPr>
          <p:spPr bwMode="auto">
            <a:xfrm>
              <a:off x="3221038" y="3683000"/>
              <a:ext cx="500063" cy="369888"/>
            </a:xfrm>
            <a:custGeom>
              <a:avLst/>
              <a:gdLst>
                <a:gd name="T0" fmla="*/ 61 w 344"/>
                <a:gd name="T1" fmla="*/ 254 h 254"/>
                <a:gd name="T2" fmla="*/ 16 w 344"/>
                <a:gd name="T3" fmla="*/ 229 h 254"/>
                <a:gd name="T4" fmla="*/ 32 w 344"/>
                <a:gd name="T5" fmla="*/ 156 h 254"/>
                <a:gd name="T6" fmla="*/ 255 w 344"/>
                <a:gd name="T7" fmla="*/ 16 h 254"/>
                <a:gd name="T8" fmla="*/ 328 w 344"/>
                <a:gd name="T9" fmla="*/ 33 h 254"/>
                <a:gd name="T10" fmla="*/ 311 w 344"/>
                <a:gd name="T11" fmla="*/ 106 h 254"/>
                <a:gd name="T12" fmla="*/ 89 w 344"/>
                <a:gd name="T13" fmla="*/ 246 h 254"/>
                <a:gd name="T14" fmla="*/ 61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61" y="254"/>
                  </a:moveTo>
                  <a:cubicBezTo>
                    <a:pt x="43" y="254"/>
                    <a:pt x="26" y="245"/>
                    <a:pt x="16" y="229"/>
                  </a:cubicBezTo>
                  <a:cubicBezTo>
                    <a:pt x="0" y="205"/>
                    <a:pt x="7" y="172"/>
                    <a:pt x="32" y="156"/>
                  </a:cubicBezTo>
                  <a:cubicBezTo>
                    <a:pt x="255" y="16"/>
                    <a:pt x="255" y="16"/>
                    <a:pt x="255" y="16"/>
                  </a:cubicBezTo>
                  <a:cubicBezTo>
                    <a:pt x="280" y="0"/>
                    <a:pt x="312" y="8"/>
                    <a:pt x="328" y="33"/>
                  </a:cubicBezTo>
                  <a:cubicBezTo>
                    <a:pt x="344" y="58"/>
                    <a:pt x="336" y="90"/>
                    <a:pt x="311" y="106"/>
                  </a:cubicBezTo>
                  <a:cubicBezTo>
                    <a:pt x="89" y="246"/>
                    <a:pt x="89" y="246"/>
                    <a:pt x="89" y="246"/>
                  </a:cubicBezTo>
                  <a:cubicBezTo>
                    <a:pt x="80" y="252"/>
                    <a:pt x="70" y="254"/>
                    <a:pt x="61" y="254"/>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3" name="Freeform 11"/>
            <p:cNvSpPr/>
            <p:nvPr/>
          </p:nvSpPr>
          <p:spPr bwMode="auto">
            <a:xfrm>
              <a:off x="3011488" y="2900363"/>
              <a:ext cx="544513" cy="236538"/>
            </a:xfrm>
            <a:custGeom>
              <a:avLst/>
              <a:gdLst>
                <a:gd name="T0" fmla="*/ 316 w 374"/>
                <a:gd name="T1" fmla="*/ 163 h 163"/>
                <a:gd name="T2" fmla="*/ 305 w 374"/>
                <a:gd name="T3" fmla="*/ 162 h 163"/>
                <a:gd name="T4" fmla="*/ 48 w 374"/>
                <a:gd name="T5" fmla="*/ 110 h 163"/>
                <a:gd name="T6" fmla="*/ 6 w 374"/>
                <a:gd name="T7" fmla="*/ 47 h 163"/>
                <a:gd name="T8" fmla="*/ 69 w 374"/>
                <a:gd name="T9" fmla="*/ 5 h 163"/>
                <a:gd name="T10" fmla="*/ 326 w 374"/>
                <a:gd name="T11" fmla="*/ 58 h 163"/>
                <a:gd name="T12" fmla="*/ 368 w 374"/>
                <a:gd name="T13" fmla="*/ 120 h 163"/>
                <a:gd name="T14" fmla="*/ 316 w 374"/>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3">
                  <a:moveTo>
                    <a:pt x="316" y="163"/>
                  </a:moveTo>
                  <a:cubicBezTo>
                    <a:pt x="312" y="163"/>
                    <a:pt x="309" y="163"/>
                    <a:pt x="305" y="162"/>
                  </a:cubicBezTo>
                  <a:cubicBezTo>
                    <a:pt x="48" y="110"/>
                    <a:pt x="48" y="110"/>
                    <a:pt x="48" y="110"/>
                  </a:cubicBezTo>
                  <a:cubicBezTo>
                    <a:pt x="19" y="104"/>
                    <a:pt x="0" y="76"/>
                    <a:pt x="6" y="47"/>
                  </a:cubicBezTo>
                  <a:cubicBezTo>
                    <a:pt x="12" y="18"/>
                    <a:pt x="40" y="0"/>
                    <a:pt x="69" y="5"/>
                  </a:cubicBezTo>
                  <a:cubicBezTo>
                    <a:pt x="326" y="58"/>
                    <a:pt x="326" y="58"/>
                    <a:pt x="326" y="58"/>
                  </a:cubicBezTo>
                  <a:cubicBezTo>
                    <a:pt x="355" y="64"/>
                    <a:pt x="374" y="92"/>
                    <a:pt x="368" y="120"/>
                  </a:cubicBezTo>
                  <a:cubicBezTo>
                    <a:pt x="363" y="146"/>
                    <a:pt x="341" y="163"/>
                    <a:pt x="316" y="163"/>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4" name="Freeform 12"/>
            <p:cNvSpPr/>
            <p:nvPr/>
          </p:nvSpPr>
          <p:spPr bwMode="auto">
            <a:xfrm>
              <a:off x="3552825" y="1984375"/>
              <a:ext cx="387350" cy="485775"/>
            </a:xfrm>
            <a:custGeom>
              <a:avLst/>
              <a:gdLst>
                <a:gd name="T0" fmla="*/ 206 w 266"/>
                <a:gd name="T1" fmla="*/ 333 h 333"/>
                <a:gd name="T2" fmla="*/ 161 w 266"/>
                <a:gd name="T3" fmla="*/ 309 h 333"/>
                <a:gd name="T4" fmla="*/ 16 w 266"/>
                <a:gd name="T5" fmla="*/ 90 h 333"/>
                <a:gd name="T6" fmla="*/ 31 w 266"/>
                <a:gd name="T7" fmla="*/ 16 h 333"/>
                <a:gd name="T8" fmla="*/ 105 w 266"/>
                <a:gd name="T9" fmla="*/ 31 h 333"/>
                <a:gd name="T10" fmla="*/ 250 w 266"/>
                <a:gd name="T11" fmla="*/ 250 h 333"/>
                <a:gd name="T12" fmla="*/ 235 w 266"/>
                <a:gd name="T13" fmla="*/ 324 h 333"/>
                <a:gd name="T14" fmla="*/ 206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206" y="333"/>
                  </a:moveTo>
                  <a:cubicBezTo>
                    <a:pt x="188" y="333"/>
                    <a:pt x="172" y="325"/>
                    <a:pt x="161" y="309"/>
                  </a:cubicBezTo>
                  <a:cubicBezTo>
                    <a:pt x="16" y="90"/>
                    <a:pt x="16" y="90"/>
                    <a:pt x="16" y="90"/>
                  </a:cubicBezTo>
                  <a:cubicBezTo>
                    <a:pt x="0" y="66"/>
                    <a:pt x="6" y="33"/>
                    <a:pt x="31" y="16"/>
                  </a:cubicBezTo>
                  <a:cubicBezTo>
                    <a:pt x="55" y="0"/>
                    <a:pt x="88" y="7"/>
                    <a:pt x="105" y="31"/>
                  </a:cubicBezTo>
                  <a:cubicBezTo>
                    <a:pt x="250" y="250"/>
                    <a:pt x="250" y="250"/>
                    <a:pt x="250" y="250"/>
                  </a:cubicBezTo>
                  <a:cubicBezTo>
                    <a:pt x="266" y="275"/>
                    <a:pt x="260" y="308"/>
                    <a:pt x="235" y="324"/>
                  </a:cubicBezTo>
                  <a:cubicBezTo>
                    <a:pt x="226" y="330"/>
                    <a:pt x="216" y="333"/>
                    <a:pt x="206" y="333"/>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5" name="Freeform 13"/>
            <p:cNvSpPr>
              <a:spLocks noEditPoints="1"/>
            </p:cNvSpPr>
            <p:nvPr/>
          </p:nvSpPr>
          <p:spPr bwMode="auto">
            <a:xfrm>
              <a:off x="3700463" y="2392363"/>
              <a:ext cx="1755775" cy="2144713"/>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3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3"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6" name="Oval 14"/>
            <p:cNvSpPr>
              <a:spLocks noChangeArrowheads="1"/>
            </p:cNvSpPr>
            <p:nvPr/>
          </p:nvSpPr>
          <p:spPr bwMode="auto">
            <a:xfrm>
              <a:off x="4041775" y="2713038"/>
              <a:ext cx="1122363" cy="112077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7" name="Oval 15"/>
            <p:cNvSpPr>
              <a:spLocks noChangeArrowheads="1"/>
            </p:cNvSpPr>
            <p:nvPr/>
          </p:nvSpPr>
          <p:spPr bwMode="auto">
            <a:xfrm>
              <a:off x="4152900" y="2824163"/>
              <a:ext cx="900113" cy="89852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Oval 16"/>
            <p:cNvSpPr>
              <a:spLocks noChangeArrowheads="1"/>
            </p:cNvSpPr>
            <p:nvPr/>
          </p:nvSpPr>
          <p:spPr bwMode="auto">
            <a:xfrm>
              <a:off x="4249738" y="2921000"/>
              <a:ext cx="708025" cy="706438"/>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9" name="Oval 17"/>
            <p:cNvSpPr>
              <a:spLocks noChangeArrowheads="1"/>
            </p:cNvSpPr>
            <p:nvPr/>
          </p:nvSpPr>
          <p:spPr bwMode="auto">
            <a:xfrm>
              <a:off x="4354513" y="3024188"/>
              <a:ext cx="498475" cy="4984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Oval 18"/>
            <p:cNvSpPr>
              <a:spLocks noChangeArrowheads="1"/>
            </p:cNvSpPr>
            <p:nvPr/>
          </p:nvSpPr>
          <p:spPr bwMode="auto">
            <a:xfrm>
              <a:off x="4448175" y="3116263"/>
              <a:ext cx="311150" cy="31432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1" name="Oval 19"/>
            <p:cNvSpPr>
              <a:spLocks noChangeArrowheads="1"/>
            </p:cNvSpPr>
            <p:nvPr/>
          </p:nvSpPr>
          <p:spPr bwMode="auto">
            <a:xfrm>
              <a:off x="4545013" y="3216275"/>
              <a:ext cx="117475" cy="1158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0"/>
            <p:cNvSpPr/>
            <p:nvPr/>
          </p:nvSpPr>
          <p:spPr bwMode="auto">
            <a:xfrm>
              <a:off x="4603750" y="2617788"/>
              <a:ext cx="661988" cy="663575"/>
            </a:xfrm>
            <a:custGeom>
              <a:avLst/>
              <a:gdLst>
                <a:gd name="T0" fmla="*/ 286 w 417"/>
                <a:gd name="T1" fmla="*/ 149 h 418"/>
                <a:gd name="T2" fmla="*/ 330 w 417"/>
                <a:gd name="T3" fmla="*/ 149 h 418"/>
                <a:gd name="T4" fmla="*/ 417 w 417"/>
                <a:gd name="T5" fmla="*/ 61 h 418"/>
                <a:gd name="T6" fmla="*/ 357 w 417"/>
                <a:gd name="T7" fmla="*/ 61 h 418"/>
                <a:gd name="T8" fmla="*/ 355 w 417"/>
                <a:gd name="T9" fmla="*/ 0 h 418"/>
                <a:gd name="T10" fmla="*/ 267 w 417"/>
                <a:gd name="T11" fmla="*/ 87 h 418"/>
                <a:gd name="T12" fmla="*/ 269 w 417"/>
                <a:gd name="T13" fmla="*/ 134 h 418"/>
                <a:gd name="T14" fmla="*/ 0 w 417"/>
                <a:gd name="T15" fmla="*/ 397 h 418"/>
                <a:gd name="T16" fmla="*/ 0 w 417"/>
                <a:gd name="T17" fmla="*/ 418 h 418"/>
                <a:gd name="T18" fmla="*/ 23 w 417"/>
                <a:gd name="T19" fmla="*/ 418 h 418"/>
                <a:gd name="T20" fmla="*/ 286 w 417"/>
                <a:gd name="T21" fmla="*/ 149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7" h="418">
                  <a:moveTo>
                    <a:pt x="286" y="149"/>
                  </a:moveTo>
                  <a:lnTo>
                    <a:pt x="330" y="149"/>
                  </a:lnTo>
                  <a:lnTo>
                    <a:pt x="417" y="61"/>
                  </a:lnTo>
                  <a:lnTo>
                    <a:pt x="357" y="61"/>
                  </a:lnTo>
                  <a:lnTo>
                    <a:pt x="355" y="0"/>
                  </a:lnTo>
                  <a:lnTo>
                    <a:pt x="267" y="87"/>
                  </a:lnTo>
                  <a:lnTo>
                    <a:pt x="269" y="134"/>
                  </a:lnTo>
                  <a:lnTo>
                    <a:pt x="0" y="397"/>
                  </a:lnTo>
                  <a:lnTo>
                    <a:pt x="0" y="418"/>
                  </a:lnTo>
                  <a:lnTo>
                    <a:pt x="23" y="418"/>
                  </a:lnTo>
                  <a:lnTo>
                    <a:pt x="286" y="149"/>
                  </a:lnTo>
                  <a:close/>
                </a:path>
              </a:pathLst>
            </a:custGeom>
            <a:gradFill>
              <a:gsLst>
                <a:gs pos="0">
                  <a:schemeClr val="bg1"/>
                </a:gs>
                <a:gs pos="35000">
                  <a:schemeClr val="bg1">
                    <a:lumMod val="95000"/>
                  </a:schemeClr>
                </a:gs>
                <a:gs pos="100000">
                  <a:schemeClr val="bg1">
                    <a:lumMod val="85000"/>
                  </a:schemeClr>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3" name="Freeform 21"/>
            <p:cNvSpPr/>
            <p:nvPr/>
          </p:nvSpPr>
          <p:spPr bwMode="auto">
            <a:xfrm>
              <a:off x="4603750" y="2617788"/>
              <a:ext cx="661988" cy="663575"/>
            </a:xfrm>
            <a:custGeom>
              <a:avLst/>
              <a:gdLst>
                <a:gd name="T0" fmla="*/ 286 w 417"/>
                <a:gd name="T1" fmla="*/ 149 h 418"/>
                <a:gd name="T2" fmla="*/ 330 w 417"/>
                <a:gd name="T3" fmla="*/ 149 h 418"/>
                <a:gd name="T4" fmla="*/ 417 w 417"/>
                <a:gd name="T5" fmla="*/ 61 h 418"/>
                <a:gd name="T6" fmla="*/ 357 w 417"/>
                <a:gd name="T7" fmla="*/ 61 h 418"/>
                <a:gd name="T8" fmla="*/ 355 w 417"/>
                <a:gd name="T9" fmla="*/ 0 h 418"/>
                <a:gd name="T10" fmla="*/ 267 w 417"/>
                <a:gd name="T11" fmla="*/ 87 h 418"/>
                <a:gd name="T12" fmla="*/ 269 w 417"/>
                <a:gd name="T13" fmla="*/ 134 h 418"/>
                <a:gd name="T14" fmla="*/ 0 w 417"/>
                <a:gd name="T15" fmla="*/ 397 h 418"/>
                <a:gd name="T16" fmla="*/ 0 w 417"/>
                <a:gd name="T17" fmla="*/ 418 h 418"/>
                <a:gd name="T18" fmla="*/ 23 w 417"/>
                <a:gd name="T19"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7" h="418">
                  <a:moveTo>
                    <a:pt x="286" y="149"/>
                  </a:moveTo>
                  <a:lnTo>
                    <a:pt x="330" y="149"/>
                  </a:lnTo>
                  <a:lnTo>
                    <a:pt x="417" y="61"/>
                  </a:lnTo>
                  <a:lnTo>
                    <a:pt x="357" y="61"/>
                  </a:lnTo>
                  <a:lnTo>
                    <a:pt x="355" y="0"/>
                  </a:lnTo>
                  <a:lnTo>
                    <a:pt x="267" y="87"/>
                  </a:lnTo>
                  <a:lnTo>
                    <a:pt x="269" y="134"/>
                  </a:lnTo>
                  <a:lnTo>
                    <a:pt x="0" y="397"/>
                  </a:lnTo>
                  <a:lnTo>
                    <a:pt x="0" y="418"/>
                  </a:lnTo>
                  <a:lnTo>
                    <a:pt x="23" y="4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4" name="组合 73"/>
          <p:cNvGrpSpPr/>
          <p:nvPr/>
        </p:nvGrpSpPr>
        <p:grpSpPr>
          <a:xfrm>
            <a:off x="3596995" y="1843472"/>
            <a:ext cx="514780" cy="514780"/>
            <a:chOff x="6357074" y="1008628"/>
            <a:chExt cx="1676757" cy="1676757"/>
          </a:xfrm>
        </p:grpSpPr>
        <p:sp>
          <p:nvSpPr>
            <p:cNvPr id="75" name="椭圆 74"/>
            <p:cNvSpPr/>
            <p:nvPr/>
          </p:nvSpPr>
          <p:spPr>
            <a:xfrm>
              <a:off x="6357074" y="1008628"/>
              <a:ext cx="1676757" cy="167675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椭圆 75"/>
            <p:cNvSpPr/>
            <p:nvPr/>
          </p:nvSpPr>
          <p:spPr>
            <a:xfrm>
              <a:off x="6552150" y="1193250"/>
              <a:ext cx="1307513" cy="1307513"/>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77" name="矩形 76"/>
          <p:cNvSpPr/>
          <p:nvPr/>
        </p:nvSpPr>
        <p:spPr>
          <a:xfrm>
            <a:off x="4161845" y="2130588"/>
            <a:ext cx="4576903" cy="715581"/>
          </a:xfrm>
          <a:prstGeom prst="rect">
            <a:avLst/>
          </a:prstGeom>
        </p:spPr>
        <p:txBody>
          <a:bodyPr wrap="square">
            <a:spAutoFit/>
          </a:bodyPr>
          <a:lstStyle/>
          <a:p>
            <a:pPr>
              <a:lnSpc>
                <a:spcPct val="150000"/>
              </a:lnSpc>
            </a:pPr>
            <a:r>
              <a:rPr lang="zh-CN" altLang="en-US" sz="900" dirty="0" smtClean="0">
                <a:solidFill>
                  <a:srgbClr val="000000"/>
                </a:solidFill>
                <a:latin typeface="+mn-ea"/>
              </a:rPr>
              <a:t>         完成咨询</a:t>
            </a:r>
            <a:r>
              <a:rPr lang="zh-CN" altLang="en-US" sz="900" dirty="0">
                <a:solidFill>
                  <a:srgbClr val="000000"/>
                </a:solidFill>
                <a:latin typeface="+mn-ea"/>
              </a:rPr>
              <a:t>日常工作，包括</a:t>
            </a:r>
            <a:r>
              <a:rPr lang="en-US" altLang="zh-CN" sz="900" dirty="0">
                <a:solidFill>
                  <a:srgbClr val="000000"/>
                </a:solidFill>
                <a:latin typeface="+mn-ea"/>
              </a:rPr>
              <a:t>QQ</a:t>
            </a:r>
            <a:r>
              <a:rPr lang="zh-CN" altLang="en-US" sz="900" dirty="0" smtClean="0">
                <a:solidFill>
                  <a:srgbClr val="000000"/>
                </a:solidFill>
                <a:latin typeface="+mn-ea"/>
              </a:rPr>
              <a:t>咨询、微信咨询；电话咨询；</a:t>
            </a:r>
            <a:endParaRPr lang="en-US" altLang="zh-CN" sz="900" dirty="0" smtClean="0">
              <a:solidFill>
                <a:srgbClr val="000000"/>
              </a:solidFill>
              <a:latin typeface="+mn-ea"/>
            </a:endParaRPr>
          </a:p>
          <a:p>
            <a:pPr>
              <a:lnSpc>
                <a:spcPct val="150000"/>
              </a:lnSpc>
            </a:pPr>
            <a:r>
              <a:rPr lang="zh-CN" altLang="en-US" sz="900" dirty="0" smtClean="0">
                <a:solidFill>
                  <a:srgbClr val="000000"/>
                </a:solidFill>
                <a:latin typeface="+mn-ea"/>
              </a:rPr>
              <a:t>         查看</a:t>
            </a:r>
            <a:r>
              <a:rPr lang="zh-CN" altLang="en-US" sz="900" dirty="0">
                <a:solidFill>
                  <a:srgbClr val="000000"/>
                </a:solidFill>
                <a:latin typeface="+mn-ea"/>
              </a:rPr>
              <a:t>图书馆网络和数据库运行情况并及时反馈发现的</a:t>
            </a:r>
            <a:r>
              <a:rPr lang="zh-CN" altLang="en-US" sz="900" dirty="0" smtClean="0">
                <a:solidFill>
                  <a:srgbClr val="000000"/>
                </a:solidFill>
                <a:latin typeface="+mn-ea"/>
              </a:rPr>
              <a:t>问题；</a:t>
            </a:r>
            <a:endParaRPr lang="en-US" altLang="zh-CN" sz="900" dirty="0" smtClean="0">
              <a:solidFill>
                <a:srgbClr val="000000"/>
              </a:solidFill>
              <a:latin typeface="+mn-ea"/>
            </a:endParaRPr>
          </a:p>
          <a:p>
            <a:pPr>
              <a:lnSpc>
                <a:spcPct val="150000"/>
              </a:lnSpc>
            </a:pPr>
            <a:r>
              <a:rPr lang="en-US" altLang="zh-CN" sz="900" dirty="0" smtClean="0">
                <a:solidFill>
                  <a:srgbClr val="000000"/>
                </a:solidFill>
                <a:latin typeface="+mn-ea"/>
              </a:rPr>
              <a:t>         </a:t>
            </a:r>
            <a:r>
              <a:rPr lang="zh-CN" altLang="en-US" sz="900" dirty="0" smtClean="0">
                <a:solidFill>
                  <a:srgbClr val="000000"/>
                </a:solidFill>
                <a:latin typeface="+mn-ea"/>
              </a:rPr>
              <a:t>及时查看文献需求群文献需求并及时做出应答完成文献传递；</a:t>
            </a:r>
            <a:endParaRPr lang="zh-CN" altLang="en-US" sz="900" dirty="0">
              <a:solidFill>
                <a:srgbClr val="000000"/>
              </a:solidFill>
              <a:latin typeface="+mn-ea"/>
            </a:endParaRPr>
          </a:p>
        </p:txBody>
      </p:sp>
      <p:sp>
        <p:nvSpPr>
          <p:cNvPr id="78" name="矩形 77"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p:nvPr/>
        </p:nvSpPr>
        <p:spPr>
          <a:xfrm>
            <a:off x="4122419" y="1900153"/>
            <a:ext cx="1736053" cy="276999"/>
          </a:xfrm>
          <a:prstGeom prst="rect">
            <a:avLst/>
          </a:prstGeom>
        </p:spPr>
        <p:txBody>
          <a:bodyPr wrap="square">
            <a:spAutoFit/>
          </a:bodyPr>
          <a:lstStyle/>
          <a:p>
            <a:pPr fontAlgn="base">
              <a:spcBef>
                <a:spcPct val="0"/>
              </a:spcBef>
              <a:spcAft>
                <a:spcPct val="0"/>
              </a:spcAft>
              <a:defRPr/>
            </a:pPr>
            <a:r>
              <a:rPr lang="zh-CN" altLang="en-US" sz="1200" dirty="0" smtClean="0">
                <a:solidFill>
                  <a:schemeClr val="accent1"/>
                </a:solidFill>
                <a:latin typeface="方正兰亭黑_GBK"/>
                <a:ea typeface="方正兰亭黑_GBK"/>
              </a:rPr>
              <a:t>参考咨询工作内容</a:t>
            </a:r>
            <a:endParaRPr lang="en-US" altLang="zh-CN" sz="1200" dirty="0">
              <a:solidFill>
                <a:schemeClr val="accent1"/>
              </a:solidFill>
              <a:latin typeface="方正兰亭黑_GBK"/>
              <a:ea typeface="方正兰亭黑_GBK"/>
            </a:endParaRPr>
          </a:p>
        </p:txBody>
      </p:sp>
      <p:grpSp>
        <p:nvGrpSpPr>
          <p:cNvPr id="98" name="组合 97"/>
          <p:cNvGrpSpPr/>
          <p:nvPr/>
        </p:nvGrpSpPr>
        <p:grpSpPr>
          <a:xfrm>
            <a:off x="3567299" y="3181923"/>
            <a:ext cx="514780" cy="514780"/>
            <a:chOff x="6357074" y="1008628"/>
            <a:chExt cx="1676757" cy="1676757"/>
          </a:xfrm>
        </p:grpSpPr>
        <p:sp>
          <p:nvSpPr>
            <p:cNvPr id="99" name="椭圆 98"/>
            <p:cNvSpPr/>
            <p:nvPr/>
          </p:nvSpPr>
          <p:spPr>
            <a:xfrm>
              <a:off x="6357074" y="1008628"/>
              <a:ext cx="1676757" cy="167675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0" name="椭圆 99"/>
            <p:cNvSpPr/>
            <p:nvPr/>
          </p:nvSpPr>
          <p:spPr>
            <a:xfrm>
              <a:off x="6552150" y="1193250"/>
              <a:ext cx="1307513" cy="1307513"/>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9" name="AutoShape 59"/>
          <p:cNvSpPr/>
          <p:nvPr/>
        </p:nvSpPr>
        <p:spPr bwMode="auto">
          <a:xfrm>
            <a:off x="3690698" y="3326107"/>
            <a:ext cx="227413" cy="226411"/>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nvGrpSpPr>
          <p:cNvPr id="54" name="组合 53"/>
          <p:cNvGrpSpPr/>
          <p:nvPr/>
        </p:nvGrpSpPr>
        <p:grpSpPr>
          <a:xfrm>
            <a:off x="3743041" y="1987534"/>
            <a:ext cx="226657" cy="226657"/>
            <a:chOff x="2473104" y="2145028"/>
            <a:chExt cx="359165" cy="359165"/>
          </a:xfrm>
          <a:solidFill>
            <a:schemeClr val="bg1"/>
          </a:solidFill>
        </p:grpSpPr>
        <p:sp>
          <p:nvSpPr>
            <p:cNvPr id="55" name="AutoShape 126"/>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56" name="AutoShape 127"/>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sp>
        <p:nvSpPr>
          <p:cNvPr id="57" name="矩形 5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p:nvPr/>
        </p:nvSpPr>
        <p:spPr>
          <a:xfrm>
            <a:off x="4089155" y="3235382"/>
            <a:ext cx="1736053" cy="276999"/>
          </a:xfrm>
          <a:prstGeom prst="rect">
            <a:avLst/>
          </a:prstGeom>
        </p:spPr>
        <p:txBody>
          <a:bodyPr wrap="square">
            <a:spAutoFit/>
          </a:bodyPr>
          <a:lstStyle/>
          <a:p>
            <a:pPr fontAlgn="base">
              <a:spcBef>
                <a:spcPct val="0"/>
              </a:spcBef>
              <a:spcAft>
                <a:spcPct val="0"/>
              </a:spcAft>
              <a:defRPr/>
            </a:pPr>
            <a:r>
              <a:rPr lang="zh-CN" altLang="en-US" sz="1200" dirty="0" smtClean="0">
                <a:solidFill>
                  <a:schemeClr val="accent1"/>
                </a:solidFill>
                <a:latin typeface="方正兰亭黑_GBK"/>
                <a:ea typeface="方正兰亭黑_GBK"/>
              </a:rPr>
              <a:t>参考咨询工作完成情况</a:t>
            </a:r>
            <a:endParaRPr lang="en-US" altLang="zh-CN" sz="1200" dirty="0">
              <a:solidFill>
                <a:schemeClr val="accent1"/>
              </a:solidFill>
              <a:latin typeface="方正兰亭黑_GBK"/>
              <a:ea typeface="方正兰亭黑_GBK"/>
            </a:endParaRPr>
          </a:p>
        </p:txBody>
      </p:sp>
      <p:grpSp>
        <p:nvGrpSpPr>
          <p:cNvPr id="2" name="组合 1"/>
          <p:cNvGrpSpPr/>
          <p:nvPr/>
        </p:nvGrpSpPr>
        <p:grpSpPr>
          <a:xfrm>
            <a:off x="4221805" y="2177152"/>
            <a:ext cx="234336" cy="598005"/>
            <a:chOff x="4221805" y="2177152"/>
            <a:chExt cx="234336" cy="598005"/>
          </a:xfrm>
        </p:grpSpPr>
        <p:cxnSp>
          <p:nvCxnSpPr>
            <p:cNvPr id="79" name="直接连接符 78"/>
            <p:cNvCxnSpPr/>
            <p:nvPr/>
          </p:nvCxnSpPr>
          <p:spPr>
            <a:xfrm>
              <a:off x="4221805" y="2177152"/>
              <a:ext cx="2343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4322093" y="2248194"/>
              <a:ext cx="99708" cy="99708"/>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9" name="椭圆 58"/>
            <p:cNvSpPr/>
            <p:nvPr/>
          </p:nvSpPr>
          <p:spPr>
            <a:xfrm>
              <a:off x="4333306" y="2450337"/>
              <a:ext cx="99708" cy="99708"/>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0" name="椭圆 59"/>
            <p:cNvSpPr/>
            <p:nvPr/>
          </p:nvSpPr>
          <p:spPr>
            <a:xfrm>
              <a:off x="4333306" y="2675449"/>
              <a:ext cx="99708" cy="99708"/>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prstClr val="white"/>
                </a:solidFill>
              </a:endParaRPr>
            </a:p>
          </p:txBody>
        </p:sp>
      </p:grpSp>
      <p:grpSp>
        <p:nvGrpSpPr>
          <p:cNvPr id="80" name="组合 79"/>
          <p:cNvGrpSpPr/>
          <p:nvPr/>
        </p:nvGrpSpPr>
        <p:grpSpPr>
          <a:xfrm>
            <a:off x="4221805" y="3602591"/>
            <a:ext cx="234336" cy="598005"/>
            <a:chOff x="4221805" y="2177152"/>
            <a:chExt cx="234336" cy="598005"/>
          </a:xfrm>
        </p:grpSpPr>
        <p:cxnSp>
          <p:nvCxnSpPr>
            <p:cNvPr id="81" name="直接连接符 80"/>
            <p:cNvCxnSpPr/>
            <p:nvPr/>
          </p:nvCxnSpPr>
          <p:spPr>
            <a:xfrm>
              <a:off x="4221805" y="2177152"/>
              <a:ext cx="2343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2" name="椭圆 81"/>
            <p:cNvSpPr/>
            <p:nvPr/>
          </p:nvSpPr>
          <p:spPr>
            <a:xfrm>
              <a:off x="4322093" y="2248194"/>
              <a:ext cx="99708" cy="99708"/>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3" name="椭圆 82"/>
            <p:cNvSpPr/>
            <p:nvPr/>
          </p:nvSpPr>
          <p:spPr>
            <a:xfrm>
              <a:off x="4333306" y="2450337"/>
              <a:ext cx="99708" cy="99708"/>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4" name="椭圆 83"/>
            <p:cNvSpPr/>
            <p:nvPr/>
          </p:nvSpPr>
          <p:spPr>
            <a:xfrm>
              <a:off x="4333306" y="2675449"/>
              <a:ext cx="99708" cy="99708"/>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solidFill>
                  <a:prstClr val="white"/>
                </a:solidFill>
              </a:endParaRPr>
            </a:p>
          </p:txBody>
        </p:sp>
      </p:grpSp>
      <p:sp>
        <p:nvSpPr>
          <p:cNvPr id="85" name="矩形 84"/>
          <p:cNvSpPr/>
          <p:nvPr/>
        </p:nvSpPr>
        <p:spPr>
          <a:xfrm>
            <a:off x="4241613" y="3595003"/>
            <a:ext cx="4576903" cy="715581"/>
          </a:xfrm>
          <a:prstGeom prst="rect">
            <a:avLst/>
          </a:prstGeom>
        </p:spPr>
        <p:txBody>
          <a:bodyPr wrap="square">
            <a:spAutoFit/>
          </a:bodyPr>
          <a:lstStyle/>
          <a:p>
            <a:pPr>
              <a:lnSpc>
                <a:spcPct val="150000"/>
              </a:lnSpc>
            </a:pPr>
            <a:r>
              <a:rPr lang="zh-CN" altLang="en-US" sz="900" dirty="0" smtClean="0">
                <a:solidFill>
                  <a:srgbClr val="000000"/>
                </a:solidFill>
                <a:latin typeface="+mn-ea"/>
              </a:rPr>
              <a:t>         完成微信群、</a:t>
            </a:r>
            <a:r>
              <a:rPr lang="en-US" altLang="zh-CN" sz="900" dirty="0" smtClean="0">
                <a:solidFill>
                  <a:srgbClr val="000000"/>
                </a:solidFill>
                <a:latin typeface="+mn-ea"/>
              </a:rPr>
              <a:t>QQ</a:t>
            </a:r>
            <a:r>
              <a:rPr lang="zh-CN" altLang="en-US" sz="900" dirty="0" smtClean="0">
                <a:solidFill>
                  <a:srgbClr val="000000"/>
                </a:solidFill>
                <a:latin typeface="+mn-ea"/>
              </a:rPr>
              <a:t>群关于数据库使用或者文章收录或期刊源等咨询约</a:t>
            </a:r>
            <a:r>
              <a:rPr lang="en-US" altLang="zh-CN" sz="900" dirty="0" smtClean="0">
                <a:solidFill>
                  <a:srgbClr val="000000"/>
                </a:solidFill>
                <a:latin typeface="+mn-ea"/>
              </a:rPr>
              <a:t>108</a:t>
            </a:r>
            <a:r>
              <a:rPr lang="zh-CN" altLang="en-US" sz="900" dirty="0" smtClean="0">
                <a:solidFill>
                  <a:srgbClr val="000000"/>
                </a:solidFill>
                <a:latin typeface="+mn-ea"/>
              </a:rPr>
              <a:t>次。</a:t>
            </a:r>
            <a:endParaRPr lang="en-US" altLang="zh-CN" sz="900" dirty="0" smtClean="0">
              <a:solidFill>
                <a:srgbClr val="000000"/>
              </a:solidFill>
              <a:latin typeface="+mn-ea"/>
            </a:endParaRPr>
          </a:p>
          <a:p>
            <a:pPr>
              <a:lnSpc>
                <a:spcPct val="150000"/>
              </a:lnSpc>
            </a:pPr>
            <a:r>
              <a:rPr lang="zh-CN" altLang="en-US" sz="900" dirty="0" smtClean="0">
                <a:solidFill>
                  <a:srgbClr val="000000"/>
                </a:solidFill>
                <a:latin typeface="+mn-ea"/>
              </a:rPr>
              <a:t>         查看</a:t>
            </a:r>
            <a:r>
              <a:rPr lang="zh-CN" altLang="en-US" sz="900" dirty="0">
                <a:solidFill>
                  <a:srgbClr val="000000"/>
                </a:solidFill>
                <a:latin typeface="+mn-ea"/>
              </a:rPr>
              <a:t>图书馆网络和数据库运行情况并及时反馈发现的</a:t>
            </a:r>
            <a:r>
              <a:rPr lang="zh-CN" altLang="en-US" sz="900" dirty="0" smtClean="0">
                <a:solidFill>
                  <a:srgbClr val="000000"/>
                </a:solidFill>
                <a:latin typeface="+mn-ea"/>
              </a:rPr>
              <a:t>问题</a:t>
            </a:r>
            <a:r>
              <a:rPr lang="en-US" altLang="zh-CN" sz="900" dirty="0" smtClean="0">
                <a:solidFill>
                  <a:srgbClr val="000000"/>
                </a:solidFill>
                <a:latin typeface="+mn-ea"/>
              </a:rPr>
              <a:t>12</a:t>
            </a:r>
            <a:r>
              <a:rPr lang="zh-CN" altLang="en-US" sz="900" dirty="0" smtClean="0">
                <a:solidFill>
                  <a:srgbClr val="000000"/>
                </a:solidFill>
                <a:latin typeface="+mn-ea"/>
              </a:rPr>
              <a:t>次；</a:t>
            </a:r>
            <a:endParaRPr lang="en-US" altLang="zh-CN" sz="900" dirty="0" smtClean="0">
              <a:solidFill>
                <a:srgbClr val="000000"/>
              </a:solidFill>
              <a:latin typeface="+mn-ea"/>
            </a:endParaRPr>
          </a:p>
          <a:p>
            <a:pPr>
              <a:lnSpc>
                <a:spcPct val="150000"/>
              </a:lnSpc>
            </a:pPr>
            <a:r>
              <a:rPr lang="en-US" altLang="zh-CN" sz="900" dirty="0" smtClean="0">
                <a:solidFill>
                  <a:srgbClr val="000000"/>
                </a:solidFill>
                <a:latin typeface="+mn-ea"/>
              </a:rPr>
              <a:t>         </a:t>
            </a:r>
            <a:r>
              <a:rPr lang="zh-CN" altLang="en-US" sz="900" dirty="0" smtClean="0">
                <a:solidFill>
                  <a:srgbClr val="000000"/>
                </a:solidFill>
                <a:latin typeface="+mn-ea"/>
              </a:rPr>
              <a:t>及时查看文献需求群文献需求并及时做出应答完成文献传递</a:t>
            </a:r>
            <a:r>
              <a:rPr lang="en-US" altLang="zh-CN" sz="900" dirty="0" smtClean="0">
                <a:solidFill>
                  <a:srgbClr val="000000"/>
                </a:solidFill>
                <a:latin typeface="+mn-ea"/>
              </a:rPr>
              <a:t>38</a:t>
            </a:r>
            <a:r>
              <a:rPr lang="zh-CN" altLang="en-US" sz="900" dirty="0" smtClean="0">
                <a:solidFill>
                  <a:srgbClr val="000000"/>
                </a:solidFill>
                <a:latin typeface="+mn-ea"/>
              </a:rPr>
              <a:t>次；</a:t>
            </a:r>
            <a:endParaRPr lang="zh-CN" altLang="en-US" sz="900" dirty="0">
              <a:solidFill>
                <a:srgbClr val="000000"/>
              </a:solidFill>
              <a:latin typeface="+mn-ea"/>
            </a:endParaRPr>
          </a:p>
        </p:txBody>
      </p:sp>
    </p:spTree>
    <p:extLst>
      <p:ext uri="{BB962C8B-B14F-4D97-AF65-F5344CB8AC3E}">
        <p14:creationId xmlns:p14="http://schemas.microsoft.com/office/powerpoint/2010/main" val="2834299930"/>
      </p:ext>
    </p:extLst>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4"/>
                                        </p:tgtEl>
                                        <p:attrNameLst>
                                          <p:attrName>style.visibility</p:attrName>
                                        </p:attrNameLst>
                                      </p:cBhvr>
                                      <p:to>
                                        <p:strVal val="visible"/>
                                      </p:to>
                                    </p:set>
                                    <p:anim calcmode="lin" valueType="num">
                                      <p:cBhvr>
                                        <p:cTn id="14" dur="500" fill="hold"/>
                                        <p:tgtEl>
                                          <p:spTgt spid="74"/>
                                        </p:tgtEl>
                                        <p:attrNameLst>
                                          <p:attrName>ppt_w</p:attrName>
                                        </p:attrNameLst>
                                      </p:cBhvr>
                                      <p:tavLst>
                                        <p:tav tm="0">
                                          <p:val>
                                            <p:fltVal val="0"/>
                                          </p:val>
                                        </p:tav>
                                        <p:tav tm="100000">
                                          <p:val>
                                            <p:strVal val="#ppt_w"/>
                                          </p:val>
                                        </p:tav>
                                      </p:tavLst>
                                    </p:anim>
                                    <p:anim calcmode="lin" valueType="num">
                                      <p:cBhvr>
                                        <p:cTn id="15" dur="500" fill="hold"/>
                                        <p:tgtEl>
                                          <p:spTgt spid="74"/>
                                        </p:tgtEl>
                                        <p:attrNameLst>
                                          <p:attrName>ppt_h</p:attrName>
                                        </p:attrNameLst>
                                      </p:cBhvr>
                                      <p:tavLst>
                                        <p:tav tm="0">
                                          <p:val>
                                            <p:fltVal val="0"/>
                                          </p:val>
                                        </p:tav>
                                        <p:tav tm="100000">
                                          <p:val>
                                            <p:strVal val="#ppt_h"/>
                                          </p:val>
                                        </p:tav>
                                      </p:tavLst>
                                    </p:anim>
                                    <p:animEffect transition="in" filter="fade">
                                      <p:cBhvr>
                                        <p:cTn id="16" dur="500"/>
                                        <p:tgtEl>
                                          <p:spTgt spid="7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p:cTn id="19" dur="500" fill="hold"/>
                                        <p:tgtEl>
                                          <p:spTgt spid="77"/>
                                        </p:tgtEl>
                                        <p:attrNameLst>
                                          <p:attrName>ppt_w</p:attrName>
                                        </p:attrNameLst>
                                      </p:cBhvr>
                                      <p:tavLst>
                                        <p:tav tm="0">
                                          <p:val>
                                            <p:fltVal val="0"/>
                                          </p:val>
                                        </p:tav>
                                        <p:tav tm="100000">
                                          <p:val>
                                            <p:strVal val="#ppt_w"/>
                                          </p:val>
                                        </p:tav>
                                      </p:tavLst>
                                    </p:anim>
                                    <p:anim calcmode="lin" valueType="num">
                                      <p:cBhvr>
                                        <p:cTn id="20" dur="500" fill="hold"/>
                                        <p:tgtEl>
                                          <p:spTgt spid="77"/>
                                        </p:tgtEl>
                                        <p:attrNameLst>
                                          <p:attrName>ppt_h</p:attrName>
                                        </p:attrNameLst>
                                      </p:cBhvr>
                                      <p:tavLst>
                                        <p:tav tm="0">
                                          <p:val>
                                            <p:fltVal val="0"/>
                                          </p:val>
                                        </p:tav>
                                        <p:tav tm="100000">
                                          <p:val>
                                            <p:strVal val="#ppt_h"/>
                                          </p:val>
                                        </p:tav>
                                      </p:tavLst>
                                    </p:anim>
                                    <p:animEffect transition="in" filter="fade">
                                      <p:cBhvr>
                                        <p:cTn id="21" dur="500"/>
                                        <p:tgtEl>
                                          <p:spTgt spid="7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8"/>
                                        </p:tgtEl>
                                        <p:attrNameLst>
                                          <p:attrName>style.visibility</p:attrName>
                                        </p:attrNameLst>
                                      </p:cBhvr>
                                      <p:to>
                                        <p:strVal val="visible"/>
                                      </p:to>
                                    </p:set>
                                    <p:anim calcmode="lin" valueType="num">
                                      <p:cBhvr>
                                        <p:cTn id="24" dur="500" fill="hold"/>
                                        <p:tgtEl>
                                          <p:spTgt spid="78"/>
                                        </p:tgtEl>
                                        <p:attrNameLst>
                                          <p:attrName>ppt_w</p:attrName>
                                        </p:attrNameLst>
                                      </p:cBhvr>
                                      <p:tavLst>
                                        <p:tav tm="0">
                                          <p:val>
                                            <p:fltVal val="0"/>
                                          </p:val>
                                        </p:tav>
                                        <p:tav tm="100000">
                                          <p:val>
                                            <p:strVal val="#ppt_w"/>
                                          </p:val>
                                        </p:tav>
                                      </p:tavLst>
                                    </p:anim>
                                    <p:anim calcmode="lin" valueType="num">
                                      <p:cBhvr>
                                        <p:cTn id="25" dur="500" fill="hold"/>
                                        <p:tgtEl>
                                          <p:spTgt spid="78"/>
                                        </p:tgtEl>
                                        <p:attrNameLst>
                                          <p:attrName>ppt_h</p:attrName>
                                        </p:attrNameLst>
                                      </p:cBhvr>
                                      <p:tavLst>
                                        <p:tav tm="0">
                                          <p:val>
                                            <p:fltVal val="0"/>
                                          </p:val>
                                        </p:tav>
                                        <p:tav tm="100000">
                                          <p:val>
                                            <p:strVal val="#ppt_h"/>
                                          </p:val>
                                        </p:tav>
                                      </p:tavLst>
                                    </p:anim>
                                    <p:animEffect transition="in" filter="fade">
                                      <p:cBhvr>
                                        <p:cTn id="26" dur="500"/>
                                        <p:tgtEl>
                                          <p:spTgt spid="78"/>
                                        </p:tgtEl>
                                      </p:cBhvr>
                                    </p:animEffect>
                                  </p:childTnLst>
                                </p:cTn>
                              </p:par>
                              <p:par>
                                <p:cTn id="27" presetID="53" presetClass="entr" presetSubtype="16"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anim calcmode="lin" valueType="num">
                                      <p:cBhvr>
                                        <p:cTn id="29" dur="500" fill="hold"/>
                                        <p:tgtEl>
                                          <p:spTgt spid="98"/>
                                        </p:tgtEl>
                                        <p:attrNameLst>
                                          <p:attrName>ppt_w</p:attrName>
                                        </p:attrNameLst>
                                      </p:cBhvr>
                                      <p:tavLst>
                                        <p:tav tm="0">
                                          <p:val>
                                            <p:fltVal val="0"/>
                                          </p:val>
                                        </p:tav>
                                        <p:tav tm="100000">
                                          <p:val>
                                            <p:strVal val="#ppt_w"/>
                                          </p:val>
                                        </p:tav>
                                      </p:tavLst>
                                    </p:anim>
                                    <p:anim calcmode="lin" valueType="num">
                                      <p:cBhvr>
                                        <p:cTn id="30" dur="500" fill="hold"/>
                                        <p:tgtEl>
                                          <p:spTgt spid="98"/>
                                        </p:tgtEl>
                                        <p:attrNameLst>
                                          <p:attrName>ppt_h</p:attrName>
                                        </p:attrNameLst>
                                      </p:cBhvr>
                                      <p:tavLst>
                                        <p:tav tm="0">
                                          <p:val>
                                            <p:fltVal val="0"/>
                                          </p:val>
                                        </p:tav>
                                        <p:tav tm="100000">
                                          <p:val>
                                            <p:strVal val="#ppt_h"/>
                                          </p:val>
                                        </p:tav>
                                      </p:tavLst>
                                    </p:anim>
                                    <p:animEffect transition="in" filter="fade">
                                      <p:cBhvr>
                                        <p:cTn id="31" dur="500"/>
                                        <p:tgtEl>
                                          <p:spTgt spid="9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Effect transition="in" filter="fade">
                                      <p:cBhvr>
                                        <p:cTn id="36" dur="500"/>
                                        <p:tgtEl>
                                          <p:spTgt spid="49"/>
                                        </p:tgtEl>
                                      </p:cBhvr>
                                    </p:animEffect>
                                  </p:childTnLst>
                                </p:cTn>
                              </p:par>
                              <p:par>
                                <p:cTn id="37" presetID="53" presetClass="entr" presetSubtype="16"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anim calcmode="lin" valueType="num">
                                      <p:cBhvr>
                                        <p:cTn id="39" dur="500" fill="hold"/>
                                        <p:tgtEl>
                                          <p:spTgt spid="54"/>
                                        </p:tgtEl>
                                        <p:attrNameLst>
                                          <p:attrName>ppt_w</p:attrName>
                                        </p:attrNameLst>
                                      </p:cBhvr>
                                      <p:tavLst>
                                        <p:tav tm="0">
                                          <p:val>
                                            <p:fltVal val="0"/>
                                          </p:val>
                                        </p:tav>
                                        <p:tav tm="100000">
                                          <p:val>
                                            <p:strVal val="#ppt_w"/>
                                          </p:val>
                                        </p:tav>
                                      </p:tavLst>
                                    </p:anim>
                                    <p:anim calcmode="lin" valueType="num">
                                      <p:cBhvr>
                                        <p:cTn id="40" dur="500" fill="hold"/>
                                        <p:tgtEl>
                                          <p:spTgt spid="54"/>
                                        </p:tgtEl>
                                        <p:attrNameLst>
                                          <p:attrName>ppt_h</p:attrName>
                                        </p:attrNameLst>
                                      </p:cBhvr>
                                      <p:tavLst>
                                        <p:tav tm="0">
                                          <p:val>
                                            <p:fltVal val="0"/>
                                          </p:val>
                                        </p:tav>
                                        <p:tav tm="100000">
                                          <p:val>
                                            <p:strVal val="#ppt_h"/>
                                          </p:val>
                                        </p:tav>
                                      </p:tavLst>
                                    </p:anim>
                                    <p:animEffect transition="in" filter="fade">
                                      <p:cBhvr>
                                        <p:cTn id="41" dur="500"/>
                                        <p:tgtEl>
                                          <p:spTgt spid="54"/>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 calcmode="lin" valueType="num">
                                      <p:cBhvr>
                                        <p:cTn id="44" dur="500" fill="hold"/>
                                        <p:tgtEl>
                                          <p:spTgt spid="57"/>
                                        </p:tgtEl>
                                        <p:attrNameLst>
                                          <p:attrName>ppt_w</p:attrName>
                                        </p:attrNameLst>
                                      </p:cBhvr>
                                      <p:tavLst>
                                        <p:tav tm="0">
                                          <p:val>
                                            <p:fltVal val="0"/>
                                          </p:val>
                                        </p:tav>
                                        <p:tav tm="100000">
                                          <p:val>
                                            <p:strVal val="#ppt_w"/>
                                          </p:val>
                                        </p:tav>
                                      </p:tavLst>
                                    </p:anim>
                                    <p:anim calcmode="lin" valueType="num">
                                      <p:cBhvr>
                                        <p:cTn id="45" dur="500" fill="hold"/>
                                        <p:tgtEl>
                                          <p:spTgt spid="57"/>
                                        </p:tgtEl>
                                        <p:attrNameLst>
                                          <p:attrName>ppt_h</p:attrName>
                                        </p:attrNameLst>
                                      </p:cBhvr>
                                      <p:tavLst>
                                        <p:tav tm="0">
                                          <p:val>
                                            <p:fltVal val="0"/>
                                          </p:val>
                                        </p:tav>
                                        <p:tav tm="100000">
                                          <p:val>
                                            <p:strVal val="#ppt_h"/>
                                          </p:val>
                                        </p:tav>
                                      </p:tavLst>
                                    </p:anim>
                                    <p:animEffect transition="in" filter="fade">
                                      <p:cBhvr>
                                        <p:cTn id="46" dur="500"/>
                                        <p:tgtEl>
                                          <p:spTgt spid="57"/>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p:cTn id="49" dur="500" fill="hold"/>
                                        <p:tgtEl>
                                          <p:spTgt spid="85"/>
                                        </p:tgtEl>
                                        <p:attrNameLst>
                                          <p:attrName>ppt_w</p:attrName>
                                        </p:attrNameLst>
                                      </p:cBhvr>
                                      <p:tavLst>
                                        <p:tav tm="0">
                                          <p:val>
                                            <p:fltVal val="0"/>
                                          </p:val>
                                        </p:tav>
                                        <p:tav tm="100000">
                                          <p:val>
                                            <p:strVal val="#ppt_w"/>
                                          </p:val>
                                        </p:tav>
                                      </p:tavLst>
                                    </p:anim>
                                    <p:anim calcmode="lin" valueType="num">
                                      <p:cBhvr>
                                        <p:cTn id="50" dur="500" fill="hold"/>
                                        <p:tgtEl>
                                          <p:spTgt spid="85"/>
                                        </p:tgtEl>
                                        <p:attrNameLst>
                                          <p:attrName>ppt_h</p:attrName>
                                        </p:attrNameLst>
                                      </p:cBhvr>
                                      <p:tavLst>
                                        <p:tav tm="0">
                                          <p:val>
                                            <p:fltVal val="0"/>
                                          </p:val>
                                        </p:tav>
                                        <p:tav tm="100000">
                                          <p:val>
                                            <p:strVal val="#ppt_h"/>
                                          </p:val>
                                        </p:tav>
                                      </p:tavLst>
                                    </p:anim>
                                    <p:animEffect transition="in" filter="fade">
                                      <p:cBhvr>
                                        <p:cTn id="5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49" grpId="0" animBg="1"/>
      <p:bldP spid="57" grpId="0"/>
      <p:bldP spid="8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1491775" y="1933669"/>
            <a:ext cx="1676757" cy="167675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a:off x="1686851" y="2118291"/>
            <a:ext cx="1307513" cy="1307513"/>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文本框 5"/>
          <p:cNvSpPr txBox="1">
            <a:spLocks noChangeArrowheads="1"/>
          </p:cNvSpPr>
          <p:nvPr/>
        </p:nvSpPr>
        <p:spPr bwMode="auto">
          <a:xfrm>
            <a:off x="1854146" y="2356549"/>
            <a:ext cx="9412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defRPr/>
            </a:pPr>
            <a:r>
              <a:rPr lang="en-US" altLang="zh-CN" sz="4800" b="1">
                <a:solidFill>
                  <a:prstClr val="white"/>
                </a:solidFill>
                <a:latin typeface="方正兰亭黑_GBK"/>
                <a:ea typeface="方正兰亭黑_GBK"/>
              </a:rPr>
              <a:t>04</a:t>
            </a:r>
            <a:endParaRPr lang="zh-CN" altLang="en-US" sz="4800" b="1">
              <a:solidFill>
                <a:prstClr val="white"/>
              </a:solidFill>
              <a:latin typeface="方正兰亭黑_GBK"/>
              <a:ea typeface="方正兰亭黑_GBK"/>
            </a:endParaRPr>
          </a:p>
        </p:txBody>
      </p:sp>
      <p:sp>
        <p:nvSpPr>
          <p:cNvPr id="16" name="文本框 5"/>
          <p:cNvSpPr txBox="1">
            <a:spLocks noChangeArrowheads="1"/>
          </p:cNvSpPr>
          <p:nvPr/>
        </p:nvSpPr>
        <p:spPr bwMode="auto">
          <a:xfrm>
            <a:off x="3427899" y="2548178"/>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2000" dirty="0">
                <a:solidFill>
                  <a:schemeClr val="accent1"/>
                </a:solidFill>
                <a:latin typeface="+mj-ea"/>
              </a:rPr>
              <a:t>信息素养培训</a:t>
            </a:r>
            <a:endParaRPr lang="zh-CN" altLang="en-US" sz="2000" dirty="0">
              <a:solidFill>
                <a:srgbClr val="27506E"/>
              </a:solidFill>
              <a:latin typeface="方正兰亭黑_GBK"/>
              <a:ea typeface="方正兰亭黑_GBK"/>
            </a:endParaRPr>
          </a:p>
        </p:txBody>
      </p:sp>
      <p:cxnSp>
        <p:nvCxnSpPr>
          <p:cNvPr id="3" name="直接连接符 2"/>
          <p:cNvCxnSpPr/>
          <p:nvPr/>
        </p:nvCxnSpPr>
        <p:spPr>
          <a:xfrm>
            <a:off x="3553075" y="2977938"/>
            <a:ext cx="3419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2772931" y="1944597"/>
            <a:ext cx="390517" cy="390517"/>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椭圆 25"/>
          <p:cNvSpPr/>
          <p:nvPr/>
        </p:nvSpPr>
        <p:spPr>
          <a:xfrm>
            <a:off x="1417110" y="2261397"/>
            <a:ext cx="286781" cy="286781"/>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椭圆 27"/>
          <p:cNvSpPr/>
          <p:nvPr/>
        </p:nvSpPr>
        <p:spPr>
          <a:xfrm>
            <a:off x="1273719" y="3647274"/>
            <a:ext cx="160345" cy="16034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a:off x="1686851" y="3308201"/>
            <a:ext cx="220530" cy="220530"/>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a:off x="3016329" y="2979248"/>
            <a:ext cx="228296" cy="228296"/>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椭圆 30"/>
          <p:cNvSpPr/>
          <p:nvPr/>
        </p:nvSpPr>
        <p:spPr>
          <a:xfrm>
            <a:off x="2839822" y="3599497"/>
            <a:ext cx="154542" cy="154542"/>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a:off x="1252338" y="2979248"/>
            <a:ext cx="99708" cy="99708"/>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1000"/>
                                        <p:tgtEl>
                                          <p:spTgt spid="3"/>
                                        </p:tgtEl>
                                      </p:cBhvr>
                                    </p:animEffect>
                                    <p:anim calcmode="lin" valueType="num">
                                      <p:cBhvr>
                                        <p:cTn id="65" dur="1000" fill="hold"/>
                                        <p:tgtEl>
                                          <p:spTgt spid="3"/>
                                        </p:tgtEl>
                                        <p:attrNameLst>
                                          <p:attrName>ppt_x</p:attrName>
                                        </p:attrNameLst>
                                      </p:cBhvr>
                                      <p:tavLst>
                                        <p:tav tm="0">
                                          <p:val>
                                            <p:strVal val="#ppt_x"/>
                                          </p:val>
                                        </p:tav>
                                        <p:tav tm="100000">
                                          <p:val>
                                            <p:strVal val="#ppt_x"/>
                                          </p:val>
                                        </p:tav>
                                      </p:tavLst>
                                    </p:anim>
                                    <p:anim calcmode="lin" valueType="num">
                                      <p:cBhvr>
                                        <p:cTn id="6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15" grpId="0"/>
      <p:bldP spid="16" grpId="0"/>
      <p:bldP spid="25" grpId="0" animBg="1"/>
      <p:bldP spid="26" grpId="0" animBg="1"/>
      <p:bldP spid="28" grpId="0" animBg="1"/>
      <p:bldP spid="29" grpId="0" animBg="1"/>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5"/>
          <p:cNvSpPr txBox="1">
            <a:spLocks noChangeArrowheads="1"/>
          </p:cNvSpPr>
          <p:nvPr/>
        </p:nvSpPr>
        <p:spPr bwMode="auto">
          <a:xfrm>
            <a:off x="420024" y="278417"/>
            <a:ext cx="3738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1200" dirty="0">
                <a:solidFill>
                  <a:schemeClr val="bg1"/>
                </a:solidFill>
                <a:latin typeface="方正兰亭黑_GBK"/>
                <a:ea typeface="方正兰亭黑_GBK"/>
              </a:rPr>
              <a:t>04</a:t>
            </a:r>
            <a:endParaRPr lang="zh-CN" altLang="en-US" sz="1200" dirty="0">
              <a:solidFill>
                <a:schemeClr val="bg1"/>
              </a:solidFill>
              <a:latin typeface="方正兰亭黑_GBK"/>
              <a:ea typeface="方正兰亭黑_GBK"/>
            </a:endParaRPr>
          </a:p>
        </p:txBody>
      </p:sp>
      <p:sp>
        <p:nvSpPr>
          <p:cNvPr id="17" name="Freeform 5"/>
          <p:cNvSpPr/>
          <p:nvPr/>
        </p:nvSpPr>
        <p:spPr bwMode="auto">
          <a:xfrm>
            <a:off x="4572000" y="2854750"/>
            <a:ext cx="1514475" cy="1516063"/>
          </a:xfrm>
          <a:custGeom>
            <a:avLst/>
            <a:gdLst>
              <a:gd name="T0" fmla="*/ 144 w 1073"/>
              <a:gd name="T1" fmla="*/ 528 h 1073"/>
              <a:gd name="T2" fmla="*/ 49 w 1073"/>
              <a:gd name="T3" fmla="*/ 499 h 1073"/>
              <a:gd name="T4" fmla="*/ 0 w 1073"/>
              <a:gd name="T5" fmla="*/ 530 h 1073"/>
              <a:gd name="T6" fmla="*/ 0 w 1073"/>
              <a:gd name="T7" fmla="*/ 832 h 1073"/>
              <a:gd name="T8" fmla="*/ 299 w 1073"/>
              <a:gd name="T9" fmla="*/ 832 h 1073"/>
              <a:gd name="T10" fmla="*/ 330 w 1073"/>
              <a:gd name="T11" fmla="*/ 881 h 1073"/>
              <a:gd name="T12" fmla="*/ 303 w 1073"/>
              <a:gd name="T13" fmla="*/ 975 h 1073"/>
              <a:gd name="T14" fmla="*/ 415 w 1073"/>
              <a:gd name="T15" fmla="*/ 1073 h 1073"/>
              <a:gd name="T16" fmla="*/ 527 w 1073"/>
              <a:gd name="T17" fmla="*/ 975 h 1073"/>
              <a:gd name="T18" fmla="*/ 499 w 1073"/>
              <a:gd name="T19" fmla="*/ 881 h 1073"/>
              <a:gd name="T20" fmla="*/ 529 w 1073"/>
              <a:gd name="T21" fmla="*/ 832 h 1073"/>
              <a:gd name="T22" fmla="*/ 831 w 1073"/>
              <a:gd name="T23" fmla="*/ 832 h 1073"/>
              <a:gd name="T24" fmla="*/ 831 w 1073"/>
              <a:gd name="T25" fmla="*/ 832 h 1073"/>
              <a:gd name="T26" fmla="*/ 831 w 1073"/>
              <a:gd name="T27" fmla="*/ 832 h 1073"/>
              <a:gd name="T28" fmla="*/ 831 w 1073"/>
              <a:gd name="T29" fmla="*/ 530 h 1073"/>
              <a:gd name="T30" fmla="*/ 880 w 1073"/>
              <a:gd name="T31" fmla="*/ 499 h 1073"/>
              <a:gd name="T32" fmla="*/ 975 w 1073"/>
              <a:gd name="T33" fmla="*/ 528 h 1073"/>
              <a:gd name="T34" fmla="*/ 1073 w 1073"/>
              <a:gd name="T35" fmla="*/ 416 h 1073"/>
              <a:gd name="T36" fmla="*/ 975 w 1073"/>
              <a:gd name="T37" fmla="*/ 303 h 1073"/>
              <a:gd name="T38" fmla="*/ 880 w 1073"/>
              <a:gd name="T39" fmla="*/ 330 h 1073"/>
              <a:gd name="T40" fmla="*/ 831 w 1073"/>
              <a:gd name="T41" fmla="*/ 300 h 1073"/>
              <a:gd name="T42" fmla="*/ 831 w 1073"/>
              <a:gd name="T43" fmla="*/ 0 h 1073"/>
              <a:gd name="T44" fmla="*/ 831 w 1073"/>
              <a:gd name="T45" fmla="*/ 58 h 1073"/>
              <a:gd name="T46" fmla="*/ 831 w 1073"/>
              <a:gd name="T47" fmla="*/ 0 h 1073"/>
              <a:gd name="T48" fmla="*/ 529 w 1073"/>
              <a:gd name="T49" fmla="*/ 0 h 1073"/>
              <a:gd name="T50" fmla="*/ 499 w 1073"/>
              <a:gd name="T51" fmla="*/ 49 h 1073"/>
              <a:gd name="T52" fmla="*/ 527 w 1073"/>
              <a:gd name="T53" fmla="*/ 144 h 1073"/>
              <a:gd name="T54" fmla="*/ 415 w 1073"/>
              <a:gd name="T55" fmla="*/ 242 h 1073"/>
              <a:gd name="T56" fmla="*/ 303 w 1073"/>
              <a:gd name="T57" fmla="*/ 144 h 1073"/>
              <a:gd name="T58" fmla="*/ 330 w 1073"/>
              <a:gd name="T59" fmla="*/ 49 h 1073"/>
              <a:gd name="T60" fmla="*/ 299 w 1073"/>
              <a:gd name="T61" fmla="*/ 0 h 1073"/>
              <a:gd name="T62" fmla="*/ 0 w 1073"/>
              <a:gd name="T63" fmla="*/ 0 h 1073"/>
              <a:gd name="T64" fmla="*/ 0 w 1073"/>
              <a:gd name="T65" fmla="*/ 300 h 1073"/>
              <a:gd name="T66" fmla="*/ 49 w 1073"/>
              <a:gd name="T67" fmla="*/ 330 h 1073"/>
              <a:gd name="T68" fmla="*/ 144 w 1073"/>
              <a:gd name="T69" fmla="*/ 303 h 1073"/>
              <a:gd name="T70" fmla="*/ 241 w 1073"/>
              <a:gd name="T71" fmla="*/ 416 h 1073"/>
              <a:gd name="T72" fmla="*/ 144 w 1073"/>
              <a:gd name="T73" fmla="*/ 528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3" h="1073">
                <a:moveTo>
                  <a:pt x="144" y="528"/>
                </a:moveTo>
                <a:cubicBezTo>
                  <a:pt x="118" y="528"/>
                  <a:pt x="82" y="516"/>
                  <a:pt x="49" y="499"/>
                </a:cubicBezTo>
                <a:cubicBezTo>
                  <a:pt x="26" y="488"/>
                  <a:pt x="0" y="505"/>
                  <a:pt x="0" y="530"/>
                </a:cubicBezTo>
                <a:cubicBezTo>
                  <a:pt x="0" y="832"/>
                  <a:pt x="0" y="832"/>
                  <a:pt x="0" y="832"/>
                </a:cubicBezTo>
                <a:cubicBezTo>
                  <a:pt x="299" y="832"/>
                  <a:pt x="299" y="832"/>
                  <a:pt x="299" y="832"/>
                </a:cubicBezTo>
                <a:cubicBezTo>
                  <a:pt x="325" y="832"/>
                  <a:pt x="341" y="858"/>
                  <a:pt x="330" y="881"/>
                </a:cubicBezTo>
                <a:cubicBezTo>
                  <a:pt x="314" y="914"/>
                  <a:pt x="303" y="949"/>
                  <a:pt x="303" y="975"/>
                </a:cubicBezTo>
                <a:cubicBezTo>
                  <a:pt x="303" y="1039"/>
                  <a:pt x="353" y="1073"/>
                  <a:pt x="415" y="1073"/>
                </a:cubicBezTo>
                <a:cubicBezTo>
                  <a:pt x="477" y="1073"/>
                  <a:pt x="527" y="1039"/>
                  <a:pt x="527" y="975"/>
                </a:cubicBezTo>
                <a:cubicBezTo>
                  <a:pt x="527" y="949"/>
                  <a:pt x="515" y="914"/>
                  <a:pt x="499" y="881"/>
                </a:cubicBezTo>
                <a:cubicBezTo>
                  <a:pt x="487" y="858"/>
                  <a:pt x="504" y="832"/>
                  <a:pt x="529" y="832"/>
                </a:cubicBezTo>
                <a:cubicBezTo>
                  <a:pt x="831" y="832"/>
                  <a:pt x="831" y="832"/>
                  <a:pt x="831" y="832"/>
                </a:cubicBezTo>
                <a:cubicBezTo>
                  <a:pt x="831" y="832"/>
                  <a:pt x="831" y="832"/>
                  <a:pt x="831" y="832"/>
                </a:cubicBezTo>
                <a:cubicBezTo>
                  <a:pt x="831" y="832"/>
                  <a:pt x="831" y="832"/>
                  <a:pt x="831" y="832"/>
                </a:cubicBezTo>
                <a:cubicBezTo>
                  <a:pt x="831" y="530"/>
                  <a:pt x="831" y="530"/>
                  <a:pt x="831" y="530"/>
                </a:cubicBezTo>
                <a:cubicBezTo>
                  <a:pt x="831" y="505"/>
                  <a:pt x="858" y="488"/>
                  <a:pt x="880" y="499"/>
                </a:cubicBezTo>
                <a:cubicBezTo>
                  <a:pt x="913" y="516"/>
                  <a:pt x="949" y="528"/>
                  <a:pt x="975" y="528"/>
                </a:cubicBezTo>
                <a:cubicBezTo>
                  <a:pt x="1038" y="528"/>
                  <a:pt x="1073" y="477"/>
                  <a:pt x="1073" y="416"/>
                </a:cubicBezTo>
                <a:cubicBezTo>
                  <a:pt x="1073" y="354"/>
                  <a:pt x="1038" y="303"/>
                  <a:pt x="975" y="303"/>
                </a:cubicBezTo>
                <a:cubicBezTo>
                  <a:pt x="949" y="303"/>
                  <a:pt x="913" y="314"/>
                  <a:pt x="880" y="330"/>
                </a:cubicBezTo>
                <a:cubicBezTo>
                  <a:pt x="857" y="341"/>
                  <a:pt x="831" y="325"/>
                  <a:pt x="831" y="300"/>
                </a:cubicBezTo>
                <a:cubicBezTo>
                  <a:pt x="831" y="0"/>
                  <a:pt x="831" y="0"/>
                  <a:pt x="831" y="0"/>
                </a:cubicBezTo>
                <a:cubicBezTo>
                  <a:pt x="831" y="58"/>
                  <a:pt x="831" y="58"/>
                  <a:pt x="831" y="58"/>
                </a:cubicBezTo>
                <a:cubicBezTo>
                  <a:pt x="831" y="0"/>
                  <a:pt x="831" y="0"/>
                  <a:pt x="831" y="0"/>
                </a:cubicBezTo>
                <a:cubicBezTo>
                  <a:pt x="529" y="0"/>
                  <a:pt x="529" y="0"/>
                  <a:pt x="529" y="0"/>
                </a:cubicBezTo>
                <a:cubicBezTo>
                  <a:pt x="504" y="0"/>
                  <a:pt x="487" y="27"/>
                  <a:pt x="499" y="49"/>
                </a:cubicBezTo>
                <a:cubicBezTo>
                  <a:pt x="515" y="82"/>
                  <a:pt x="527" y="118"/>
                  <a:pt x="527" y="144"/>
                </a:cubicBezTo>
                <a:cubicBezTo>
                  <a:pt x="527" y="208"/>
                  <a:pt x="477" y="242"/>
                  <a:pt x="415" y="242"/>
                </a:cubicBezTo>
                <a:cubicBezTo>
                  <a:pt x="353" y="242"/>
                  <a:pt x="303" y="208"/>
                  <a:pt x="303" y="144"/>
                </a:cubicBezTo>
                <a:cubicBezTo>
                  <a:pt x="303" y="118"/>
                  <a:pt x="314" y="82"/>
                  <a:pt x="330" y="49"/>
                </a:cubicBezTo>
                <a:cubicBezTo>
                  <a:pt x="341" y="27"/>
                  <a:pt x="325" y="0"/>
                  <a:pt x="299" y="0"/>
                </a:cubicBezTo>
                <a:cubicBezTo>
                  <a:pt x="0" y="0"/>
                  <a:pt x="0" y="0"/>
                  <a:pt x="0" y="0"/>
                </a:cubicBezTo>
                <a:cubicBezTo>
                  <a:pt x="0" y="300"/>
                  <a:pt x="0" y="300"/>
                  <a:pt x="0" y="300"/>
                </a:cubicBezTo>
                <a:cubicBezTo>
                  <a:pt x="0" y="325"/>
                  <a:pt x="26" y="341"/>
                  <a:pt x="49" y="330"/>
                </a:cubicBezTo>
                <a:cubicBezTo>
                  <a:pt x="82" y="314"/>
                  <a:pt x="118" y="303"/>
                  <a:pt x="144" y="303"/>
                </a:cubicBezTo>
                <a:cubicBezTo>
                  <a:pt x="207" y="303"/>
                  <a:pt x="241" y="354"/>
                  <a:pt x="241" y="416"/>
                </a:cubicBezTo>
                <a:cubicBezTo>
                  <a:pt x="241" y="477"/>
                  <a:pt x="207" y="528"/>
                  <a:pt x="144" y="528"/>
                </a:cubicBezTo>
                <a:close/>
              </a:path>
            </a:pathLst>
          </a:custGeom>
          <a:gradFill>
            <a:gsLst>
              <a:gs pos="100000">
                <a:schemeClr val="accent1">
                  <a:lumMod val="75000"/>
                </a:schemeClr>
              </a:gs>
              <a:gs pos="0">
                <a:srgbClr val="27506E"/>
              </a:gs>
            </a:gsLst>
            <a:path path="circle">
              <a:fillToRect l="50000" t="50000" r="50000" b="50000"/>
            </a:path>
          </a:gradFill>
          <a:ln w="12700">
            <a:solidFill>
              <a:schemeClr val="bg1"/>
            </a:solid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lt1"/>
              </a:solidFill>
            </a:endParaRPr>
          </a:p>
        </p:txBody>
      </p:sp>
      <p:sp>
        <p:nvSpPr>
          <p:cNvPr id="19" name="Freeform 7"/>
          <p:cNvSpPr/>
          <p:nvPr/>
        </p:nvSpPr>
        <p:spPr bwMode="auto">
          <a:xfrm>
            <a:off x="3055937" y="1340275"/>
            <a:ext cx="1516063" cy="1514475"/>
          </a:xfrm>
          <a:custGeom>
            <a:avLst/>
            <a:gdLst>
              <a:gd name="T0" fmla="*/ 929 w 1073"/>
              <a:gd name="T1" fmla="*/ 545 h 1072"/>
              <a:gd name="T2" fmla="*/ 1024 w 1073"/>
              <a:gd name="T3" fmla="*/ 574 h 1072"/>
              <a:gd name="T4" fmla="*/ 1073 w 1073"/>
              <a:gd name="T5" fmla="*/ 543 h 1072"/>
              <a:gd name="T6" fmla="*/ 1073 w 1073"/>
              <a:gd name="T7" fmla="*/ 241 h 1072"/>
              <a:gd name="T8" fmla="*/ 773 w 1073"/>
              <a:gd name="T9" fmla="*/ 241 h 1072"/>
              <a:gd name="T10" fmla="*/ 743 w 1073"/>
              <a:gd name="T11" fmla="*/ 192 h 1072"/>
              <a:gd name="T12" fmla="*/ 770 w 1073"/>
              <a:gd name="T13" fmla="*/ 97 h 1072"/>
              <a:gd name="T14" fmla="*/ 658 w 1073"/>
              <a:gd name="T15" fmla="*/ 0 h 1072"/>
              <a:gd name="T16" fmla="*/ 546 w 1073"/>
              <a:gd name="T17" fmla="*/ 97 h 1072"/>
              <a:gd name="T18" fmla="*/ 574 w 1073"/>
              <a:gd name="T19" fmla="*/ 192 h 1072"/>
              <a:gd name="T20" fmla="*/ 544 w 1073"/>
              <a:gd name="T21" fmla="*/ 241 h 1072"/>
              <a:gd name="T22" fmla="*/ 242 w 1073"/>
              <a:gd name="T23" fmla="*/ 241 h 1072"/>
              <a:gd name="T24" fmla="*/ 242 w 1073"/>
              <a:gd name="T25" fmla="*/ 241 h 1072"/>
              <a:gd name="T26" fmla="*/ 242 w 1073"/>
              <a:gd name="T27" fmla="*/ 241 h 1072"/>
              <a:gd name="T28" fmla="*/ 242 w 1073"/>
              <a:gd name="T29" fmla="*/ 543 h 1072"/>
              <a:gd name="T30" fmla="*/ 193 w 1073"/>
              <a:gd name="T31" fmla="*/ 574 h 1072"/>
              <a:gd name="T32" fmla="*/ 98 w 1073"/>
              <a:gd name="T33" fmla="*/ 545 h 1072"/>
              <a:gd name="T34" fmla="*/ 0 w 1073"/>
              <a:gd name="T35" fmla="*/ 657 h 1072"/>
              <a:gd name="T36" fmla="*/ 98 w 1073"/>
              <a:gd name="T37" fmla="*/ 769 h 1072"/>
              <a:gd name="T38" fmla="*/ 193 w 1073"/>
              <a:gd name="T39" fmla="*/ 743 h 1072"/>
              <a:gd name="T40" fmla="*/ 242 w 1073"/>
              <a:gd name="T41" fmla="*/ 773 h 1072"/>
              <a:gd name="T42" fmla="*/ 242 w 1073"/>
              <a:gd name="T43" fmla="*/ 1072 h 1072"/>
              <a:gd name="T44" fmla="*/ 242 w 1073"/>
              <a:gd name="T45" fmla="*/ 1015 h 1072"/>
              <a:gd name="T46" fmla="*/ 242 w 1073"/>
              <a:gd name="T47" fmla="*/ 1072 h 1072"/>
              <a:gd name="T48" fmla="*/ 544 w 1073"/>
              <a:gd name="T49" fmla="*/ 1072 h 1072"/>
              <a:gd name="T50" fmla="*/ 574 w 1073"/>
              <a:gd name="T51" fmla="*/ 1023 h 1072"/>
              <a:gd name="T52" fmla="*/ 546 w 1073"/>
              <a:gd name="T53" fmla="*/ 929 h 1072"/>
              <a:gd name="T54" fmla="*/ 658 w 1073"/>
              <a:gd name="T55" fmla="*/ 831 h 1072"/>
              <a:gd name="T56" fmla="*/ 770 w 1073"/>
              <a:gd name="T57" fmla="*/ 929 h 1072"/>
              <a:gd name="T58" fmla="*/ 743 w 1073"/>
              <a:gd name="T59" fmla="*/ 1023 h 1072"/>
              <a:gd name="T60" fmla="*/ 773 w 1073"/>
              <a:gd name="T61" fmla="*/ 1072 h 1072"/>
              <a:gd name="T62" fmla="*/ 1073 w 1073"/>
              <a:gd name="T63" fmla="*/ 1072 h 1072"/>
              <a:gd name="T64" fmla="*/ 1073 w 1073"/>
              <a:gd name="T65" fmla="*/ 773 h 1072"/>
              <a:gd name="T66" fmla="*/ 1024 w 1073"/>
              <a:gd name="T67" fmla="*/ 743 h 1072"/>
              <a:gd name="T68" fmla="*/ 929 w 1073"/>
              <a:gd name="T69" fmla="*/ 769 h 1072"/>
              <a:gd name="T70" fmla="*/ 831 w 1073"/>
              <a:gd name="T71" fmla="*/ 657 h 1072"/>
              <a:gd name="T72" fmla="*/ 929 w 1073"/>
              <a:gd name="T73" fmla="*/ 545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3" h="1072">
                <a:moveTo>
                  <a:pt x="929" y="545"/>
                </a:moveTo>
                <a:cubicBezTo>
                  <a:pt x="955" y="545"/>
                  <a:pt x="991" y="557"/>
                  <a:pt x="1024" y="574"/>
                </a:cubicBezTo>
                <a:cubicBezTo>
                  <a:pt x="1046" y="585"/>
                  <a:pt x="1073" y="568"/>
                  <a:pt x="1073" y="543"/>
                </a:cubicBezTo>
                <a:cubicBezTo>
                  <a:pt x="1073" y="241"/>
                  <a:pt x="1073" y="241"/>
                  <a:pt x="1073" y="241"/>
                </a:cubicBezTo>
                <a:cubicBezTo>
                  <a:pt x="773" y="241"/>
                  <a:pt x="773" y="241"/>
                  <a:pt x="773" y="241"/>
                </a:cubicBezTo>
                <a:cubicBezTo>
                  <a:pt x="748" y="241"/>
                  <a:pt x="732" y="215"/>
                  <a:pt x="743" y="192"/>
                </a:cubicBezTo>
                <a:cubicBezTo>
                  <a:pt x="759" y="159"/>
                  <a:pt x="770" y="123"/>
                  <a:pt x="770" y="97"/>
                </a:cubicBezTo>
                <a:cubicBezTo>
                  <a:pt x="770" y="34"/>
                  <a:pt x="720" y="0"/>
                  <a:pt x="658" y="0"/>
                </a:cubicBezTo>
                <a:cubicBezTo>
                  <a:pt x="596" y="0"/>
                  <a:pt x="546" y="34"/>
                  <a:pt x="546" y="97"/>
                </a:cubicBezTo>
                <a:cubicBezTo>
                  <a:pt x="546" y="123"/>
                  <a:pt x="557" y="159"/>
                  <a:pt x="574" y="192"/>
                </a:cubicBezTo>
                <a:cubicBezTo>
                  <a:pt x="585" y="215"/>
                  <a:pt x="569" y="241"/>
                  <a:pt x="544" y="241"/>
                </a:cubicBezTo>
                <a:cubicBezTo>
                  <a:pt x="242" y="241"/>
                  <a:pt x="242" y="241"/>
                  <a:pt x="242" y="241"/>
                </a:cubicBezTo>
                <a:cubicBezTo>
                  <a:pt x="242" y="241"/>
                  <a:pt x="242" y="241"/>
                  <a:pt x="242" y="241"/>
                </a:cubicBezTo>
                <a:cubicBezTo>
                  <a:pt x="242" y="241"/>
                  <a:pt x="242" y="241"/>
                  <a:pt x="242" y="241"/>
                </a:cubicBezTo>
                <a:cubicBezTo>
                  <a:pt x="242" y="543"/>
                  <a:pt x="242" y="543"/>
                  <a:pt x="242" y="543"/>
                </a:cubicBezTo>
                <a:cubicBezTo>
                  <a:pt x="242" y="568"/>
                  <a:pt x="215" y="585"/>
                  <a:pt x="193" y="574"/>
                </a:cubicBezTo>
                <a:cubicBezTo>
                  <a:pt x="160" y="557"/>
                  <a:pt x="124" y="545"/>
                  <a:pt x="98" y="545"/>
                </a:cubicBezTo>
                <a:cubicBezTo>
                  <a:pt x="34" y="545"/>
                  <a:pt x="0" y="595"/>
                  <a:pt x="0" y="657"/>
                </a:cubicBezTo>
                <a:cubicBezTo>
                  <a:pt x="0" y="719"/>
                  <a:pt x="34" y="769"/>
                  <a:pt x="98" y="769"/>
                </a:cubicBezTo>
                <a:cubicBezTo>
                  <a:pt x="124" y="769"/>
                  <a:pt x="160" y="759"/>
                  <a:pt x="193" y="743"/>
                </a:cubicBezTo>
                <a:cubicBezTo>
                  <a:pt x="215" y="731"/>
                  <a:pt x="242" y="748"/>
                  <a:pt x="242" y="773"/>
                </a:cubicBezTo>
                <a:cubicBezTo>
                  <a:pt x="242" y="1072"/>
                  <a:pt x="242" y="1072"/>
                  <a:pt x="242" y="1072"/>
                </a:cubicBezTo>
                <a:cubicBezTo>
                  <a:pt x="242" y="1015"/>
                  <a:pt x="242" y="1015"/>
                  <a:pt x="242" y="1015"/>
                </a:cubicBezTo>
                <a:cubicBezTo>
                  <a:pt x="242" y="1072"/>
                  <a:pt x="242" y="1072"/>
                  <a:pt x="242" y="1072"/>
                </a:cubicBezTo>
                <a:cubicBezTo>
                  <a:pt x="544" y="1072"/>
                  <a:pt x="544" y="1072"/>
                  <a:pt x="544" y="1072"/>
                </a:cubicBezTo>
                <a:cubicBezTo>
                  <a:pt x="569" y="1072"/>
                  <a:pt x="585" y="1046"/>
                  <a:pt x="574" y="1023"/>
                </a:cubicBezTo>
                <a:cubicBezTo>
                  <a:pt x="557" y="990"/>
                  <a:pt x="546" y="955"/>
                  <a:pt x="546" y="929"/>
                </a:cubicBezTo>
                <a:cubicBezTo>
                  <a:pt x="546" y="865"/>
                  <a:pt x="596" y="831"/>
                  <a:pt x="658" y="831"/>
                </a:cubicBezTo>
                <a:cubicBezTo>
                  <a:pt x="720" y="831"/>
                  <a:pt x="770" y="865"/>
                  <a:pt x="770" y="929"/>
                </a:cubicBezTo>
                <a:cubicBezTo>
                  <a:pt x="770" y="955"/>
                  <a:pt x="759" y="990"/>
                  <a:pt x="743" y="1023"/>
                </a:cubicBezTo>
                <a:cubicBezTo>
                  <a:pt x="732" y="1046"/>
                  <a:pt x="748" y="1072"/>
                  <a:pt x="773" y="1072"/>
                </a:cubicBezTo>
                <a:cubicBezTo>
                  <a:pt x="1073" y="1072"/>
                  <a:pt x="1073" y="1072"/>
                  <a:pt x="1073" y="1072"/>
                </a:cubicBezTo>
                <a:cubicBezTo>
                  <a:pt x="1073" y="773"/>
                  <a:pt x="1073" y="773"/>
                  <a:pt x="1073" y="773"/>
                </a:cubicBezTo>
                <a:cubicBezTo>
                  <a:pt x="1073" y="748"/>
                  <a:pt x="1046" y="731"/>
                  <a:pt x="1024" y="743"/>
                </a:cubicBezTo>
                <a:cubicBezTo>
                  <a:pt x="991" y="759"/>
                  <a:pt x="955" y="769"/>
                  <a:pt x="929" y="769"/>
                </a:cubicBezTo>
                <a:cubicBezTo>
                  <a:pt x="866" y="769"/>
                  <a:pt x="831" y="719"/>
                  <a:pt x="831" y="657"/>
                </a:cubicBezTo>
                <a:cubicBezTo>
                  <a:pt x="831" y="595"/>
                  <a:pt x="866" y="545"/>
                  <a:pt x="929" y="545"/>
                </a:cubicBezTo>
                <a:close/>
              </a:path>
            </a:pathLst>
          </a:custGeom>
          <a:gradFill>
            <a:gsLst>
              <a:gs pos="100000">
                <a:schemeClr val="accent1">
                  <a:lumMod val="75000"/>
                </a:schemeClr>
              </a:gs>
              <a:gs pos="0">
                <a:srgbClr val="27506E"/>
              </a:gs>
            </a:gsLst>
            <a:path path="circle">
              <a:fillToRect l="50000" t="50000" r="50000" b="50000"/>
            </a:path>
          </a:gradFill>
          <a:ln w="12700">
            <a:solidFill>
              <a:schemeClr val="bg1"/>
            </a:solid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lt1"/>
              </a:solidFill>
            </a:endParaRPr>
          </a:p>
        </p:txBody>
      </p:sp>
      <p:sp>
        <p:nvSpPr>
          <p:cNvPr id="22" name="Freeform 9"/>
          <p:cNvSpPr/>
          <p:nvPr/>
        </p:nvSpPr>
        <p:spPr bwMode="auto">
          <a:xfrm>
            <a:off x="4229100" y="1680000"/>
            <a:ext cx="1514475" cy="1516063"/>
          </a:xfrm>
          <a:custGeom>
            <a:avLst/>
            <a:gdLst>
              <a:gd name="T0" fmla="*/ 929 w 1072"/>
              <a:gd name="T1" fmla="*/ 528 h 1073"/>
              <a:gd name="T2" fmla="*/ 1023 w 1072"/>
              <a:gd name="T3" fmla="*/ 499 h 1073"/>
              <a:gd name="T4" fmla="*/ 1072 w 1072"/>
              <a:gd name="T5" fmla="*/ 530 h 1073"/>
              <a:gd name="T6" fmla="*/ 1072 w 1072"/>
              <a:gd name="T7" fmla="*/ 832 h 1073"/>
              <a:gd name="T8" fmla="*/ 773 w 1072"/>
              <a:gd name="T9" fmla="*/ 832 h 1073"/>
              <a:gd name="T10" fmla="*/ 742 w 1072"/>
              <a:gd name="T11" fmla="*/ 881 h 1073"/>
              <a:gd name="T12" fmla="*/ 769 w 1072"/>
              <a:gd name="T13" fmla="*/ 975 h 1073"/>
              <a:gd name="T14" fmla="*/ 657 w 1072"/>
              <a:gd name="T15" fmla="*/ 1073 h 1073"/>
              <a:gd name="T16" fmla="*/ 545 w 1072"/>
              <a:gd name="T17" fmla="*/ 975 h 1073"/>
              <a:gd name="T18" fmla="*/ 573 w 1072"/>
              <a:gd name="T19" fmla="*/ 881 h 1073"/>
              <a:gd name="T20" fmla="*/ 543 w 1072"/>
              <a:gd name="T21" fmla="*/ 832 h 1073"/>
              <a:gd name="T22" fmla="*/ 241 w 1072"/>
              <a:gd name="T23" fmla="*/ 832 h 1073"/>
              <a:gd name="T24" fmla="*/ 241 w 1072"/>
              <a:gd name="T25" fmla="*/ 832 h 1073"/>
              <a:gd name="T26" fmla="*/ 241 w 1072"/>
              <a:gd name="T27" fmla="*/ 832 h 1073"/>
              <a:gd name="T28" fmla="*/ 241 w 1072"/>
              <a:gd name="T29" fmla="*/ 530 h 1073"/>
              <a:gd name="T30" fmla="*/ 192 w 1072"/>
              <a:gd name="T31" fmla="*/ 499 h 1073"/>
              <a:gd name="T32" fmla="*/ 97 w 1072"/>
              <a:gd name="T33" fmla="*/ 528 h 1073"/>
              <a:gd name="T34" fmla="*/ 0 w 1072"/>
              <a:gd name="T35" fmla="*/ 416 h 1073"/>
              <a:gd name="T36" fmla="*/ 97 w 1072"/>
              <a:gd name="T37" fmla="*/ 303 h 1073"/>
              <a:gd name="T38" fmla="*/ 192 w 1072"/>
              <a:gd name="T39" fmla="*/ 330 h 1073"/>
              <a:gd name="T40" fmla="*/ 241 w 1072"/>
              <a:gd name="T41" fmla="*/ 300 h 1073"/>
              <a:gd name="T42" fmla="*/ 241 w 1072"/>
              <a:gd name="T43" fmla="*/ 0 h 1073"/>
              <a:gd name="T44" fmla="*/ 241 w 1072"/>
              <a:gd name="T45" fmla="*/ 58 h 1073"/>
              <a:gd name="T46" fmla="*/ 241 w 1072"/>
              <a:gd name="T47" fmla="*/ 0 h 1073"/>
              <a:gd name="T48" fmla="*/ 543 w 1072"/>
              <a:gd name="T49" fmla="*/ 0 h 1073"/>
              <a:gd name="T50" fmla="*/ 573 w 1072"/>
              <a:gd name="T51" fmla="*/ 50 h 1073"/>
              <a:gd name="T52" fmla="*/ 545 w 1072"/>
              <a:gd name="T53" fmla="*/ 144 h 1073"/>
              <a:gd name="T54" fmla="*/ 657 w 1072"/>
              <a:gd name="T55" fmla="*/ 242 h 1073"/>
              <a:gd name="T56" fmla="*/ 769 w 1072"/>
              <a:gd name="T57" fmla="*/ 144 h 1073"/>
              <a:gd name="T58" fmla="*/ 742 w 1072"/>
              <a:gd name="T59" fmla="*/ 50 h 1073"/>
              <a:gd name="T60" fmla="*/ 773 w 1072"/>
              <a:gd name="T61" fmla="*/ 0 h 1073"/>
              <a:gd name="T62" fmla="*/ 1072 w 1072"/>
              <a:gd name="T63" fmla="*/ 0 h 1073"/>
              <a:gd name="T64" fmla="*/ 1072 w 1072"/>
              <a:gd name="T65" fmla="*/ 300 h 1073"/>
              <a:gd name="T66" fmla="*/ 1023 w 1072"/>
              <a:gd name="T67" fmla="*/ 330 h 1073"/>
              <a:gd name="T68" fmla="*/ 929 w 1072"/>
              <a:gd name="T69" fmla="*/ 303 h 1073"/>
              <a:gd name="T70" fmla="*/ 831 w 1072"/>
              <a:gd name="T71" fmla="*/ 416 h 1073"/>
              <a:gd name="T72" fmla="*/ 929 w 1072"/>
              <a:gd name="T73" fmla="*/ 528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2" h="1073">
                <a:moveTo>
                  <a:pt x="929" y="528"/>
                </a:moveTo>
                <a:cubicBezTo>
                  <a:pt x="955" y="528"/>
                  <a:pt x="990" y="516"/>
                  <a:pt x="1023" y="499"/>
                </a:cubicBezTo>
                <a:cubicBezTo>
                  <a:pt x="1046" y="488"/>
                  <a:pt x="1072" y="505"/>
                  <a:pt x="1072" y="530"/>
                </a:cubicBezTo>
                <a:cubicBezTo>
                  <a:pt x="1072" y="832"/>
                  <a:pt x="1072" y="832"/>
                  <a:pt x="1072" y="832"/>
                </a:cubicBezTo>
                <a:cubicBezTo>
                  <a:pt x="773" y="832"/>
                  <a:pt x="773" y="832"/>
                  <a:pt x="773" y="832"/>
                </a:cubicBezTo>
                <a:cubicBezTo>
                  <a:pt x="747" y="832"/>
                  <a:pt x="731" y="858"/>
                  <a:pt x="742" y="881"/>
                </a:cubicBezTo>
                <a:cubicBezTo>
                  <a:pt x="759" y="914"/>
                  <a:pt x="769" y="949"/>
                  <a:pt x="769" y="975"/>
                </a:cubicBezTo>
                <a:cubicBezTo>
                  <a:pt x="769" y="1039"/>
                  <a:pt x="719" y="1073"/>
                  <a:pt x="657" y="1073"/>
                </a:cubicBezTo>
                <a:cubicBezTo>
                  <a:pt x="595" y="1073"/>
                  <a:pt x="545" y="1039"/>
                  <a:pt x="545" y="975"/>
                </a:cubicBezTo>
                <a:cubicBezTo>
                  <a:pt x="545" y="949"/>
                  <a:pt x="557" y="914"/>
                  <a:pt x="573" y="881"/>
                </a:cubicBezTo>
                <a:cubicBezTo>
                  <a:pt x="585" y="858"/>
                  <a:pt x="568" y="832"/>
                  <a:pt x="543" y="832"/>
                </a:cubicBezTo>
                <a:cubicBezTo>
                  <a:pt x="241" y="832"/>
                  <a:pt x="241" y="832"/>
                  <a:pt x="241" y="832"/>
                </a:cubicBezTo>
                <a:cubicBezTo>
                  <a:pt x="241" y="832"/>
                  <a:pt x="241" y="832"/>
                  <a:pt x="241" y="832"/>
                </a:cubicBezTo>
                <a:cubicBezTo>
                  <a:pt x="241" y="832"/>
                  <a:pt x="241" y="832"/>
                  <a:pt x="241" y="832"/>
                </a:cubicBezTo>
                <a:cubicBezTo>
                  <a:pt x="241" y="530"/>
                  <a:pt x="241" y="530"/>
                  <a:pt x="241" y="530"/>
                </a:cubicBezTo>
                <a:cubicBezTo>
                  <a:pt x="241" y="505"/>
                  <a:pt x="215" y="488"/>
                  <a:pt x="192" y="499"/>
                </a:cubicBezTo>
                <a:cubicBezTo>
                  <a:pt x="159" y="516"/>
                  <a:pt x="123" y="528"/>
                  <a:pt x="97" y="528"/>
                </a:cubicBezTo>
                <a:cubicBezTo>
                  <a:pt x="34" y="528"/>
                  <a:pt x="0" y="478"/>
                  <a:pt x="0" y="416"/>
                </a:cubicBezTo>
                <a:cubicBezTo>
                  <a:pt x="0" y="354"/>
                  <a:pt x="34" y="303"/>
                  <a:pt x="97" y="303"/>
                </a:cubicBezTo>
                <a:cubicBezTo>
                  <a:pt x="123" y="303"/>
                  <a:pt x="159" y="314"/>
                  <a:pt x="192" y="330"/>
                </a:cubicBezTo>
                <a:cubicBezTo>
                  <a:pt x="215" y="341"/>
                  <a:pt x="241" y="325"/>
                  <a:pt x="241" y="300"/>
                </a:cubicBezTo>
                <a:cubicBezTo>
                  <a:pt x="241" y="0"/>
                  <a:pt x="241" y="0"/>
                  <a:pt x="241" y="0"/>
                </a:cubicBezTo>
                <a:cubicBezTo>
                  <a:pt x="241" y="58"/>
                  <a:pt x="241" y="58"/>
                  <a:pt x="241" y="58"/>
                </a:cubicBezTo>
                <a:cubicBezTo>
                  <a:pt x="241" y="0"/>
                  <a:pt x="241" y="0"/>
                  <a:pt x="241" y="0"/>
                </a:cubicBezTo>
                <a:cubicBezTo>
                  <a:pt x="543" y="0"/>
                  <a:pt x="543" y="0"/>
                  <a:pt x="543" y="0"/>
                </a:cubicBezTo>
                <a:cubicBezTo>
                  <a:pt x="568" y="0"/>
                  <a:pt x="585" y="27"/>
                  <a:pt x="573" y="50"/>
                </a:cubicBezTo>
                <a:cubicBezTo>
                  <a:pt x="557" y="83"/>
                  <a:pt x="545" y="118"/>
                  <a:pt x="545" y="144"/>
                </a:cubicBezTo>
                <a:cubicBezTo>
                  <a:pt x="545" y="208"/>
                  <a:pt x="595" y="242"/>
                  <a:pt x="657" y="242"/>
                </a:cubicBezTo>
                <a:cubicBezTo>
                  <a:pt x="719" y="242"/>
                  <a:pt x="769" y="208"/>
                  <a:pt x="769" y="144"/>
                </a:cubicBezTo>
                <a:cubicBezTo>
                  <a:pt x="769" y="118"/>
                  <a:pt x="759" y="83"/>
                  <a:pt x="742" y="50"/>
                </a:cubicBezTo>
                <a:cubicBezTo>
                  <a:pt x="731" y="27"/>
                  <a:pt x="747" y="0"/>
                  <a:pt x="773" y="0"/>
                </a:cubicBezTo>
                <a:cubicBezTo>
                  <a:pt x="1072" y="0"/>
                  <a:pt x="1072" y="0"/>
                  <a:pt x="1072" y="0"/>
                </a:cubicBezTo>
                <a:cubicBezTo>
                  <a:pt x="1072" y="300"/>
                  <a:pt x="1072" y="300"/>
                  <a:pt x="1072" y="300"/>
                </a:cubicBezTo>
                <a:cubicBezTo>
                  <a:pt x="1072" y="325"/>
                  <a:pt x="1046" y="341"/>
                  <a:pt x="1023" y="330"/>
                </a:cubicBezTo>
                <a:cubicBezTo>
                  <a:pt x="990" y="314"/>
                  <a:pt x="955" y="303"/>
                  <a:pt x="929" y="303"/>
                </a:cubicBezTo>
                <a:cubicBezTo>
                  <a:pt x="865" y="303"/>
                  <a:pt x="831" y="354"/>
                  <a:pt x="831" y="416"/>
                </a:cubicBezTo>
                <a:cubicBezTo>
                  <a:pt x="831" y="478"/>
                  <a:pt x="865" y="528"/>
                  <a:pt x="929" y="528"/>
                </a:cubicBezTo>
                <a:close/>
              </a:path>
            </a:pathLst>
          </a:custGeom>
          <a:gradFill>
            <a:gsLst>
              <a:gs pos="100000">
                <a:schemeClr val="accent1">
                  <a:lumMod val="75000"/>
                </a:schemeClr>
              </a:gs>
              <a:gs pos="0">
                <a:srgbClr val="27506E"/>
              </a:gs>
            </a:gsLst>
            <a:path path="circle">
              <a:fillToRect l="50000" t="50000" r="50000" b="50000"/>
            </a:path>
          </a:gradFill>
          <a:ln w="12700">
            <a:solidFill>
              <a:schemeClr val="bg1"/>
            </a:solid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lt1"/>
              </a:solidFill>
            </a:endParaRPr>
          </a:p>
        </p:txBody>
      </p:sp>
      <p:sp>
        <p:nvSpPr>
          <p:cNvPr id="24" name="Freeform 11"/>
          <p:cNvSpPr/>
          <p:nvPr/>
        </p:nvSpPr>
        <p:spPr bwMode="auto">
          <a:xfrm>
            <a:off x="3400425" y="2510629"/>
            <a:ext cx="1514475" cy="1514475"/>
          </a:xfrm>
          <a:custGeom>
            <a:avLst/>
            <a:gdLst>
              <a:gd name="T0" fmla="*/ 143 w 1072"/>
              <a:gd name="T1" fmla="*/ 546 h 1073"/>
              <a:gd name="T2" fmla="*/ 49 w 1072"/>
              <a:gd name="T3" fmla="*/ 574 h 1073"/>
              <a:gd name="T4" fmla="*/ 0 w 1072"/>
              <a:gd name="T5" fmla="*/ 544 h 1073"/>
              <a:gd name="T6" fmla="*/ 0 w 1072"/>
              <a:gd name="T7" fmla="*/ 242 h 1073"/>
              <a:gd name="T8" fmla="*/ 299 w 1072"/>
              <a:gd name="T9" fmla="*/ 242 h 1073"/>
              <a:gd name="T10" fmla="*/ 330 w 1072"/>
              <a:gd name="T11" fmla="*/ 193 h 1073"/>
              <a:gd name="T12" fmla="*/ 303 w 1072"/>
              <a:gd name="T13" fmla="*/ 98 h 1073"/>
              <a:gd name="T14" fmla="*/ 415 w 1072"/>
              <a:gd name="T15" fmla="*/ 0 h 1073"/>
              <a:gd name="T16" fmla="*/ 527 w 1072"/>
              <a:gd name="T17" fmla="*/ 98 h 1073"/>
              <a:gd name="T18" fmla="*/ 499 w 1072"/>
              <a:gd name="T19" fmla="*/ 193 h 1073"/>
              <a:gd name="T20" fmla="*/ 529 w 1072"/>
              <a:gd name="T21" fmla="*/ 242 h 1073"/>
              <a:gd name="T22" fmla="*/ 831 w 1072"/>
              <a:gd name="T23" fmla="*/ 242 h 1073"/>
              <a:gd name="T24" fmla="*/ 831 w 1072"/>
              <a:gd name="T25" fmla="*/ 242 h 1073"/>
              <a:gd name="T26" fmla="*/ 831 w 1072"/>
              <a:gd name="T27" fmla="*/ 242 h 1073"/>
              <a:gd name="T28" fmla="*/ 831 w 1072"/>
              <a:gd name="T29" fmla="*/ 544 h 1073"/>
              <a:gd name="T30" fmla="*/ 880 w 1072"/>
              <a:gd name="T31" fmla="*/ 574 h 1073"/>
              <a:gd name="T32" fmla="*/ 975 w 1072"/>
              <a:gd name="T33" fmla="*/ 546 h 1073"/>
              <a:gd name="T34" fmla="*/ 1072 w 1072"/>
              <a:gd name="T35" fmla="*/ 658 h 1073"/>
              <a:gd name="T36" fmla="*/ 975 w 1072"/>
              <a:gd name="T37" fmla="*/ 770 h 1073"/>
              <a:gd name="T38" fmla="*/ 880 w 1072"/>
              <a:gd name="T39" fmla="*/ 743 h 1073"/>
              <a:gd name="T40" fmla="*/ 831 w 1072"/>
              <a:gd name="T41" fmla="*/ 773 h 1073"/>
              <a:gd name="T42" fmla="*/ 831 w 1072"/>
              <a:gd name="T43" fmla="*/ 1073 h 1073"/>
              <a:gd name="T44" fmla="*/ 831 w 1072"/>
              <a:gd name="T45" fmla="*/ 1015 h 1073"/>
              <a:gd name="T46" fmla="*/ 831 w 1072"/>
              <a:gd name="T47" fmla="*/ 1073 h 1073"/>
              <a:gd name="T48" fmla="*/ 529 w 1072"/>
              <a:gd name="T49" fmla="*/ 1073 h 1073"/>
              <a:gd name="T50" fmla="*/ 499 w 1072"/>
              <a:gd name="T51" fmla="*/ 1024 h 1073"/>
              <a:gd name="T52" fmla="*/ 527 w 1072"/>
              <a:gd name="T53" fmla="*/ 929 h 1073"/>
              <a:gd name="T54" fmla="*/ 415 w 1072"/>
              <a:gd name="T55" fmla="*/ 831 h 1073"/>
              <a:gd name="T56" fmla="*/ 303 w 1072"/>
              <a:gd name="T57" fmla="*/ 929 h 1073"/>
              <a:gd name="T58" fmla="*/ 330 w 1072"/>
              <a:gd name="T59" fmla="*/ 1024 h 1073"/>
              <a:gd name="T60" fmla="*/ 299 w 1072"/>
              <a:gd name="T61" fmla="*/ 1073 h 1073"/>
              <a:gd name="T62" fmla="*/ 0 w 1072"/>
              <a:gd name="T63" fmla="*/ 1073 h 1073"/>
              <a:gd name="T64" fmla="*/ 0 w 1072"/>
              <a:gd name="T65" fmla="*/ 773 h 1073"/>
              <a:gd name="T66" fmla="*/ 49 w 1072"/>
              <a:gd name="T67" fmla="*/ 743 h 1073"/>
              <a:gd name="T68" fmla="*/ 143 w 1072"/>
              <a:gd name="T69" fmla="*/ 770 h 1073"/>
              <a:gd name="T70" fmla="*/ 241 w 1072"/>
              <a:gd name="T71" fmla="*/ 658 h 1073"/>
              <a:gd name="T72" fmla="*/ 143 w 1072"/>
              <a:gd name="T73" fmla="*/ 546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2" h="1073">
                <a:moveTo>
                  <a:pt x="143" y="546"/>
                </a:moveTo>
                <a:cubicBezTo>
                  <a:pt x="117" y="546"/>
                  <a:pt x="82" y="557"/>
                  <a:pt x="49" y="574"/>
                </a:cubicBezTo>
                <a:cubicBezTo>
                  <a:pt x="26" y="586"/>
                  <a:pt x="0" y="569"/>
                  <a:pt x="0" y="544"/>
                </a:cubicBezTo>
                <a:cubicBezTo>
                  <a:pt x="0" y="242"/>
                  <a:pt x="0" y="242"/>
                  <a:pt x="0" y="242"/>
                </a:cubicBezTo>
                <a:cubicBezTo>
                  <a:pt x="299" y="242"/>
                  <a:pt x="299" y="242"/>
                  <a:pt x="299" y="242"/>
                </a:cubicBezTo>
                <a:cubicBezTo>
                  <a:pt x="324" y="242"/>
                  <a:pt x="341" y="215"/>
                  <a:pt x="330" y="193"/>
                </a:cubicBezTo>
                <a:cubicBezTo>
                  <a:pt x="313" y="160"/>
                  <a:pt x="303" y="124"/>
                  <a:pt x="303" y="98"/>
                </a:cubicBezTo>
                <a:cubicBezTo>
                  <a:pt x="303" y="34"/>
                  <a:pt x="353" y="0"/>
                  <a:pt x="415" y="0"/>
                </a:cubicBezTo>
                <a:cubicBezTo>
                  <a:pt x="477" y="0"/>
                  <a:pt x="527" y="34"/>
                  <a:pt x="527" y="98"/>
                </a:cubicBezTo>
                <a:cubicBezTo>
                  <a:pt x="527" y="124"/>
                  <a:pt x="515" y="160"/>
                  <a:pt x="499" y="193"/>
                </a:cubicBezTo>
                <a:cubicBezTo>
                  <a:pt x="487" y="215"/>
                  <a:pt x="504" y="242"/>
                  <a:pt x="529" y="242"/>
                </a:cubicBezTo>
                <a:cubicBezTo>
                  <a:pt x="831" y="242"/>
                  <a:pt x="831" y="242"/>
                  <a:pt x="831" y="242"/>
                </a:cubicBezTo>
                <a:cubicBezTo>
                  <a:pt x="831" y="242"/>
                  <a:pt x="831" y="242"/>
                  <a:pt x="831" y="242"/>
                </a:cubicBezTo>
                <a:cubicBezTo>
                  <a:pt x="831" y="242"/>
                  <a:pt x="831" y="242"/>
                  <a:pt x="831" y="242"/>
                </a:cubicBezTo>
                <a:cubicBezTo>
                  <a:pt x="831" y="544"/>
                  <a:pt x="831" y="544"/>
                  <a:pt x="831" y="544"/>
                </a:cubicBezTo>
                <a:cubicBezTo>
                  <a:pt x="831" y="569"/>
                  <a:pt x="857" y="586"/>
                  <a:pt x="880" y="574"/>
                </a:cubicBezTo>
                <a:cubicBezTo>
                  <a:pt x="913" y="557"/>
                  <a:pt x="949" y="546"/>
                  <a:pt x="975" y="546"/>
                </a:cubicBezTo>
                <a:cubicBezTo>
                  <a:pt x="1038" y="546"/>
                  <a:pt x="1072" y="596"/>
                  <a:pt x="1072" y="658"/>
                </a:cubicBezTo>
                <a:cubicBezTo>
                  <a:pt x="1072" y="720"/>
                  <a:pt x="1038" y="770"/>
                  <a:pt x="975" y="770"/>
                </a:cubicBezTo>
                <a:cubicBezTo>
                  <a:pt x="949" y="770"/>
                  <a:pt x="913" y="759"/>
                  <a:pt x="880" y="743"/>
                </a:cubicBezTo>
                <a:cubicBezTo>
                  <a:pt x="857" y="732"/>
                  <a:pt x="831" y="748"/>
                  <a:pt x="831" y="773"/>
                </a:cubicBezTo>
                <a:cubicBezTo>
                  <a:pt x="831" y="1073"/>
                  <a:pt x="831" y="1073"/>
                  <a:pt x="831" y="1073"/>
                </a:cubicBezTo>
                <a:cubicBezTo>
                  <a:pt x="831" y="1015"/>
                  <a:pt x="831" y="1015"/>
                  <a:pt x="831" y="1015"/>
                </a:cubicBezTo>
                <a:cubicBezTo>
                  <a:pt x="831" y="1073"/>
                  <a:pt x="831" y="1073"/>
                  <a:pt x="831" y="1073"/>
                </a:cubicBezTo>
                <a:cubicBezTo>
                  <a:pt x="529" y="1073"/>
                  <a:pt x="529" y="1073"/>
                  <a:pt x="529" y="1073"/>
                </a:cubicBezTo>
                <a:cubicBezTo>
                  <a:pt x="504" y="1073"/>
                  <a:pt x="487" y="1046"/>
                  <a:pt x="499" y="1024"/>
                </a:cubicBezTo>
                <a:cubicBezTo>
                  <a:pt x="515" y="991"/>
                  <a:pt x="527" y="955"/>
                  <a:pt x="527" y="929"/>
                </a:cubicBezTo>
                <a:cubicBezTo>
                  <a:pt x="527" y="866"/>
                  <a:pt x="477" y="831"/>
                  <a:pt x="415" y="831"/>
                </a:cubicBezTo>
                <a:cubicBezTo>
                  <a:pt x="353" y="831"/>
                  <a:pt x="303" y="866"/>
                  <a:pt x="303" y="929"/>
                </a:cubicBezTo>
                <a:cubicBezTo>
                  <a:pt x="303" y="955"/>
                  <a:pt x="313" y="991"/>
                  <a:pt x="330" y="1024"/>
                </a:cubicBezTo>
                <a:cubicBezTo>
                  <a:pt x="341" y="1047"/>
                  <a:pt x="324" y="1073"/>
                  <a:pt x="299" y="1073"/>
                </a:cubicBezTo>
                <a:cubicBezTo>
                  <a:pt x="0" y="1073"/>
                  <a:pt x="0" y="1073"/>
                  <a:pt x="0" y="1073"/>
                </a:cubicBezTo>
                <a:cubicBezTo>
                  <a:pt x="0" y="773"/>
                  <a:pt x="0" y="773"/>
                  <a:pt x="0" y="773"/>
                </a:cubicBezTo>
                <a:cubicBezTo>
                  <a:pt x="0" y="748"/>
                  <a:pt x="26" y="732"/>
                  <a:pt x="49" y="743"/>
                </a:cubicBezTo>
                <a:cubicBezTo>
                  <a:pt x="82" y="759"/>
                  <a:pt x="117" y="770"/>
                  <a:pt x="143" y="770"/>
                </a:cubicBezTo>
                <a:cubicBezTo>
                  <a:pt x="207" y="770"/>
                  <a:pt x="241" y="720"/>
                  <a:pt x="241" y="658"/>
                </a:cubicBezTo>
                <a:cubicBezTo>
                  <a:pt x="241" y="596"/>
                  <a:pt x="207" y="546"/>
                  <a:pt x="143" y="546"/>
                </a:cubicBezTo>
                <a:close/>
              </a:path>
            </a:pathLst>
          </a:custGeom>
          <a:gradFill>
            <a:gsLst>
              <a:gs pos="100000">
                <a:schemeClr val="accent1">
                  <a:lumMod val="75000"/>
                </a:schemeClr>
              </a:gs>
              <a:gs pos="0">
                <a:srgbClr val="27506E"/>
              </a:gs>
            </a:gsLst>
            <a:path path="circle">
              <a:fillToRect l="50000" t="50000" r="50000" b="50000"/>
            </a:path>
          </a:gradFill>
          <a:ln w="12700">
            <a:solidFill>
              <a:schemeClr val="bg1"/>
            </a:solid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lt1"/>
              </a:solidFill>
            </a:endParaRPr>
          </a:p>
        </p:txBody>
      </p:sp>
      <p:sp>
        <p:nvSpPr>
          <p:cNvPr id="42" name="矩形 41"/>
          <p:cNvSpPr/>
          <p:nvPr/>
        </p:nvSpPr>
        <p:spPr>
          <a:xfrm>
            <a:off x="6137275" y="1958609"/>
            <a:ext cx="1960779" cy="991297"/>
          </a:xfrm>
          <a:prstGeom prst="rect">
            <a:avLst/>
          </a:prstGeom>
        </p:spPr>
        <p:txBody>
          <a:bodyPr wrap="square">
            <a:spAutoFit/>
          </a:bodyPr>
          <a:lstStyle/>
          <a:p>
            <a:pPr>
              <a:lnSpc>
                <a:spcPct val="150000"/>
              </a:lnSpc>
            </a:pPr>
            <a:r>
              <a:rPr lang="zh-CN" altLang="en-US" sz="1000" dirty="0"/>
              <a:t>近年受疫情等多种因素影响，各种有针对性的群体性培训减少，更倾向于点对点、线上咨询方式完成。</a:t>
            </a:r>
          </a:p>
        </p:txBody>
      </p:sp>
      <p:sp>
        <p:nvSpPr>
          <p:cNvPr id="43" name="矩形 42"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p:nvPr/>
        </p:nvSpPr>
        <p:spPr>
          <a:xfrm>
            <a:off x="6128727" y="1681610"/>
            <a:ext cx="2129008" cy="276999"/>
          </a:xfrm>
          <a:prstGeom prst="rect">
            <a:avLst/>
          </a:prstGeom>
        </p:spPr>
        <p:txBody>
          <a:bodyPr wrap="square">
            <a:spAutoFit/>
          </a:bodyPr>
          <a:lstStyle/>
          <a:p>
            <a:pPr lvl="0" fontAlgn="base">
              <a:spcBef>
                <a:spcPct val="0"/>
              </a:spcBef>
              <a:spcAft>
                <a:spcPct val="0"/>
              </a:spcAft>
            </a:pPr>
            <a:r>
              <a:rPr lang="zh-CN" altLang="en-US" sz="1200" dirty="0">
                <a:solidFill>
                  <a:schemeClr val="accent1"/>
                </a:solidFill>
                <a:latin typeface="方正兰亭黑_GBK"/>
                <a:ea typeface="方正兰亭黑_GBK"/>
              </a:rPr>
              <a:t>信息素养培训</a:t>
            </a:r>
            <a:r>
              <a:rPr lang="zh-CN" altLang="en-US" sz="1200" dirty="0" smtClean="0">
                <a:solidFill>
                  <a:schemeClr val="accent1"/>
                </a:solidFill>
                <a:latin typeface="方正兰亭黑_GBK"/>
                <a:ea typeface="方正兰亭黑_GBK"/>
              </a:rPr>
              <a:t>工作完成情况</a:t>
            </a:r>
            <a:endParaRPr lang="zh-CN" altLang="en-US" sz="1200" dirty="0">
              <a:solidFill>
                <a:schemeClr val="accent1"/>
              </a:solidFill>
              <a:sym typeface="Calibri" panose="020F0502020204030204" pitchFamily="34" charset="0"/>
            </a:endParaRPr>
          </a:p>
        </p:txBody>
      </p:sp>
      <p:cxnSp>
        <p:nvCxnSpPr>
          <p:cNvPr id="44" name="直接连接符 43"/>
          <p:cNvCxnSpPr/>
          <p:nvPr/>
        </p:nvCxnSpPr>
        <p:spPr>
          <a:xfrm>
            <a:off x="6248436" y="1979778"/>
            <a:ext cx="2343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1095158" y="1954212"/>
            <a:ext cx="1960779" cy="1708160"/>
          </a:xfrm>
          <a:prstGeom prst="rect">
            <a:avLst/>
          </a:prstGeom>
        </p:spPr>
        <p:txBody>
          <a:bodyPr wrap="square">
            <a:spAutoFit/>
          </a:bodyPr>
          <a:lstStyle/>
          <a:p>
            <a:pPr>
              <a:lnSpc>
                <a:spcPct val="150000"/>
              </a:lnSpc>
            </a:pPr>
            <a:r>
              <a:rPr lang="zh-CN" altLang="zh-CN" sz="1000" dirty="0"/>
              <a:t>提供通识核心课、公共选修课、新生培训、滚动培训、院系专题讲座等多种类型的培训，培养和提升全校师生对信息资源的获取、分析和利用的能力</a:t>
            </a:r>
            <a:r>
              <a:rPr lang="zh-CN" altLang="zh-CN" sz="1000" dirty="0" smtClean="0"/>
              <a:t>以及</a:t>
            </a:r>
            <a:r>
              <a:rPr lang="zh-CN" altLang="en-US" sz="1000" dirty="0" smtClean="0"/>
              <a:t>建立</a:t>
            </a:r>
            <a:r>
              <a:rPr lang="zh-CN" altLang="zh-CN" sz="1000" dirty="0" smtClean="0"/>
              <a:t>遵守</a:t>
            </a:r>
            <a:r>
              <a:rPr lang="zh-CN" altLang="zh-CN" sz="1000" dirty="0"/>
              <a:t>学术规范的科研</a:t>
            </a:r>
            <a:r>
              <a:rPr lang="zh-CN" altLang="zh-CN" sz="1000" dirty="0" smtClean="0"/>
              <a:t>素质</a:t>
            </a:r>
            <a:r>
              <a:rPr lang="zh-CN" altLang="en-US" sz="1000" dirty="0" smtClean="0"/>
              <a:t>。</a:t>
            </a:r>
            <a:endParaRPr lang="zh-CN" altLang="en-US" sz="1000" dirty="0">
              <a:solidFill>
                <a:srgbClr val="000000"/>
              </a:solidFill>
              <a:latin typeface="+mn-ea"/>
            </a:endParaRPr>
          </a:p>
        </p:txBody>
      </p:sp>
      <p:sp>
        <p:nvSpPr>
          <p:cNvPr id="51" name="矩形 50"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p:nvPr/>
        </p:nvSpPr>
        <p:spPr>
          <a:xfrm>
            <a:off x="926929" y="1677213"/>
            <a:ext cx="2129008" cy="276999"/>
          </a:xfrm>
          <a:prstGeom prst="rect">
            <a:avLst/>
          </a:prstGeom>
        </p:spPr>
        <p:txBody>
          <a:bodyPr wrap="square">
            <a:spAutoFit/>
          </a:bodyPr>
          <a:lstStyle/>
          <a:p>
            <a:pPr lvl="0" algn="r" fontAlgn="base">
              <a:spcBef>
                <a:spcPct val="0"/>
              </a:spcBef>
              <a:spcAft>
                <a:spcPct val="0"/>
              </a:spcAft>
            </a:pPr>
            <a:r>
              <a:rPr lang="zh-CN" altLang="en-US" sz="1200" dirty="0">
                <a:solidFill>
                  <a:schemeClr val="accent1"/>
                </a:solidFill>
                <a:latin typeface="方正兰亭黑_GBK"/>
                <a:ea typeface="方正兰亭黑_GBK"/>
              </a:rPr>
              <a:t>信息素养培训工作内容</a:t>
            </a:r>
            <a:endParaRPr lang="zh-CN" altLang="en-US" sz="1200" dirty="0">
              <a:solidFill>
                <a:schemeClr val="accent1"/>
              </a:solidFill>
              <a:latin typeface="+mj-lt"/>
              <a:ea typeface="+mj-ea"/>
              <a:sym typeface="Calibri" panose="020F0502020204030204" pitchFamily="34" charset="0"/>
            </a:endParaRPr>
          </a:p>
        </p:txBody>
      </p:sp>
      <p:cxnSp>
        <p:nvCxnSpPr>
          <p:cNvPr id="52" name="直接连接符 51"/>
          <p:cNvCxnSpPr/>
          <p:nvPr/>
        </p:nvCxnSpPr>
        <p:spPr>
          <a:xfrm>
            <a:off x="2728295" y="1975381"/>
            <a:ext cx="2343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6" name="Group 35"/>
          <p:cNvGrpSpPr/>
          <p:nvPr/>
        </p:nvGrpSpPr>
        <p:grpSpPr>
          <a:xfrm>
            <a:off x="3761759" y="2037447"/>
            <a:ext cx="420688" cy="354013"/>
            <a:chOff x="4605338" y="3814763"/>
            <a:chExt cx="420688" cy="354013"/>
          </a:xfrm>
          <a:solidFill>
            <a:schemeClr val="bg1"/>
          </a:solidFill>
        </p:grpSpPr>
        <p:sp>
          <p:nvSpPr>
            <p:cNvPr id="27" name="Freeform 32"/>
            <p:cNvSpPr>
              <a:spLocks noEditPoints="1"/>
            </p:cNvSpPr>
            <p:nvPr/>
          </p:nvSpPr>
          <p:spPr bwMode="auto">
            <a:xfrm>
              <a:off x="4605338" y="3814763"/>
              <a:ext cx="420688" cy="354013"/>
            </a:xfrm>
            <a:custGeom>
              <a:avLst/>
              <a:gdLst>
                <a:gd name="T0" fmla="*/ 507 w 548"/>
                <a:gd name="T1" fmla="*/ 0 h 462"/>
                <a:gd name="T2" fmla="*/ 41 w 548"/>
                <a:gd name="T3" fmla="*/ 0 h 462"/>
                <a:gd name="T4" fmla="*/ 0 w 548"/>
                <a:gd name="T5" fmla="*/ 41 h 462"/>
                <a:gd name="T6" fmla="*/ 0 w 548"/>
                <a:gd name="T7" fmla="*/ 369 h 462"/>
                <a:gd name="T8" fmla="*/ 41 w 548"/>
                <a:gd name="T9" fmla="*/ 409 h 462"/>
                <a:gd name="T10" fmla="*/ 226 w 548"/>
                <a:gd name="T11" fmla="*/ 409 h 462"/>
                <a:gd name="T12" fmla="*/ 226 w 548"/>
                <a:gd name="T13" fmla="*/ 416 h 462"/>
                <a:gd name="T14" fmla="*/ 223 w 548"/>
                <a:gd name="T15" fmla="*/ 428 h 462"/>
                <a:gd name="T16" fmla="*/ 177 w 548"/>
                <a:gd name="T17" fmla="*/ 445 h 462"/>
                <a:gd name="T18" fmla="*/ 160 w 548"/>
                <a:gd name="T19" fmla="*/ 449 h 462"/>
                <a:gd name="T20" fmla="*/ 151 w 548"/>
                <a:gd name="T21" fmla="*/ 449 h 462"/>
                <a:gd name="T22" fmla="*/ 142 w 548"/>
                <a:gd name="T23" fmla="*/ 455 h 462"/>
                <a:gd name="T24" fmla="*/ 142 w 548"/>
                <a:gd name="T25" fmla="*/ 455 h 462"/>
                <a:gd name="T26" fmla="*/ 151 w 548"/>
                <a:gd name="T27" fmla="*/ 462 h 462"/>
                <a:gd name="T28" fmla="*/ 397 w 548"/>
                <a:gd name="T29" fmla="*/ 462 h 462"/>
                <a:gd name="T30" fmla="*/ 406 w 548"/>
                <a:gd name="T31" fmla="*/ 455 h 462"/>
                <a:gd name="T32" fmla="*/ 406 w 548"/>
                <a:gd name="T33" fmla="*/ 455 h 462"/>
                <a:gd name="T34" fmla="*/ 402 w 548"/>
                <a:gd name="T35" fmla="*/ 449 h 462"/>
                <a:gd name="T36" fmla="*/ 389 w 548"/>
                <a:gd name="T37" fmla="*/ 448 h 462"/>
                <a:gd name="T38" fmla="*/ 329 w 548"/>
                <a:gd name="T39" fmla="*/ 426 h 462"/>
                <a:gd name="T40" fmla="*/ 322 w 548"/>
                <a:gd name="T41" fmla="*/ 416 h 462"/>
                <a:gd name="T42" fmla="*/ 322 w 548"/>
                <a:gd name="T43" fmla="*/ 409 h 462"/>
                <a:gd name="T44" fmla="*/ 507 w 548"/>
                <a:gd name="T45" fmla="*/ 409 h 462"/>
                <a:gd name="T46" fmla="*/ 548 w 548"/>
                <a:gd name="T47" fmla="*/ 369 h 462"/>
                <a:gd name="T48" fmla="*/ 548 w 548"/>
                <a:gd name="T49" fmla="*/ 41 h 462"/>
                <a:gd name="T50" fmla="*/ 507 w 548"/>
                <a:gd name="T51" fmla="*/ 0 h 462"/>
                <a:gd name="T52" fmla="*/ 510 w 548"/>
                <a:gd name="T53" fmla="*/ 330 h 462"/>
                <a:gd name="T54" fmla="*/ 497 w 548"/>
                <a:gd name="T55" fmla="*/ 344 h 462"/>
                <a:gd name="T56" fmla="*/ 51 w 548"/>
                <a:gd name="T57" fmla="*/ 344 h 462"/>
                <a:gd name="T58" fmla="*/ 38 w 548"/>
                <a:gd name="T59" fmla="*/ 330 h 462"/>
                <a:gd name="T60" fmla="*/ 38 w 548"/>
                <a:gd name="T61" fmla="*/ 50 h 462"/>
                <a:gd name="T62" fmla="*/ 51 w 548"/>
                <a:gd name="T63" fmla="*/ 36 h 462"/>
                <a:gd name="T64" fmla="*/ 497 w 548"/>
                <a:gd name="T65" fmla="*/ 36 h 462"/>
                <a:gd name="T66" fmla="*/ 510 w 548"/>
                <a:gd name="T67" fmla="*/ 50 h 462"/>
                <a:gd name="T68" fmla="*/ 510 w 548"/>
                <a:gd name="T69" fmla="*/ 33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8" h="462">
                  <a:moveTo>
                    <a:pt x="507" y="0"/>
                  </a:moveTo>
                  <a:cubicBezTo>
                    <a:pt x="41" y="0"/>
                    <a:pt x="41" y="0"/>
                    <a:pt x="41" y="0"/>
                  </a:cubicBezTo>
                  <a:cubicBezTo>
                    <a:pt x="18" y="0"/>
                    <a:pt x="0" y="18"/>
                    <a:pt x="0" y="41"/>
                  </a:cubicBezTo>
                  <a:cubicBezTo>
                    <a:pt x="0" y="369"/>
                    <a:pt x="0" y="369"/>
                    <a:pt x="0" y="369"/>
                  </a:cubicBezTo>
                  <a:cubicBezTo>
                    <a:pt x="0" y="391"/>
                    <a:pt x="18" y="409"/>
                    <a:pt x="41" y="409"/>
                  </a:cubicBezTo>
                  <a:cubicBezTo>
                    <a:pt x="226" y="409"/>
                    <a:pt x="226" y="409"/>
                    <a:pt x="226" y="409"/>
                  </a:cubicBezTo>
                  <a:cubicBezTo>
                    <a:pt x="226" y="416"/>
                    <a:pt x="226" y="416"/>
                    <a:pt x="226" y="416"/>
                  </a:cubicBezTo>
                  <a:cubicBezTo>
                    <a:pt x="226" y="419"/>
                    <a:pt x="225" y="425"/>
                    <a:pt x="223" y="428"/>
                  </a:cubicBezTo>
                  <a:cubicBezTo>
                    <a:pt x="177" y="445"/>
                    <a:pt x="177" y="445"/>
                    <a:pt x="177" y="445"/>
                  </a:cubicBezTo>
                  <a:cubicBezTo>
                    <a:pt x="173" y="447"/>
                    <a:pt x="165" y="449"/>
                    <a:pt x="160" y="449"/>
                  </a:cubicBezTo>
                  <a:cubicBezTo>
                    <a:pt x="151" y="449"/>
                    <a:pt x="151" y="449"/>
                    <a:pt x="151" y="449"/>
                  </a:cubicBezTo>
                  <a:cubicBezTo>
                    <a:pt x="146" y="449"/>
                    <a:pt x="142" y="452"/>
                    <a:pt x="142" y="455"/>
                  </a:cubicBezTo>
                  <a:cubicBezTo>
                    <a:pt x="142" y="455"/>
                    <a:pt x="142" y="455"/>
                    <a:pt x="142" y="455"/>
                  </a:cubicBezTo>
                  <a:cubicBezTo>
                    <a:pt x="142" y="459"/>
                    <a:pt x="146" y="462"/>
                    <a:pt x="151" y="462"/>
                  </a:cubicBezTo>
                  <a:cubicBezTo>
                    <a:pt x="397" y="462"/>
                    <a:pt x="397" y="462"/>
                    <a:pt x="397" y="462"/>
                  </a:cubicBezTo>
                  <a:cubicBezTo>
                    <a:pt x="402" y="462"/>
                    <a:pt x="406" y="459"/>
                    <a:pt x="406" y="455"/>
                  </a:cubicBezTo>
                  <a:cubicBezTo>
                    <a:pt x="406" y="455"/>
                    <a:pt x="406" y="455"/>
                    <a:pt x="406" y="455"/>
                  </a:cubicBezTo>
                  <a:cubicBezTo>
                    <a:pt x="406" y="452"/>
                    <a:pt x="404" y="449"/>
                    <a:pt x="402" y="449"/>
                  </a:cubicBezTo>
                  <a:cubicBezTo>
                    <a:pt x="399" y="449"/>
                    <a:pt x="393" y="448"/>
                    <a:pt x="389" y="448"/>
                  </a:cubicBezTo>
                  <a:cubicBezTo>
                    <a:pt x="329" y="426"/>
                    <a:pt x="329" y="426"/>
                    <a:pt x="329" y="426"/>
                  </a:cubicBezTo>
                  <a:cubicBezTo>
                    <a:pt x="325" y="424"/>
                    <a:pt x="322" y="419"/>
                    <a:pt x="322" y="416"/>
                  </a:cubicBezTo>
                  <a:cubicBezTo>
                    <a:pt x="322" y="409"/>
                    <a:pt x="322" y="409"/>
                    <a:pt x="322" y="409"/>
                  </a:cubicBezTo>
                  <a:cubicBezTo>
                    <a:pt x="507" y="409"/>
                    <a:pt x="507" y="409"/>
                    <a:pt x="507" y="409"/>
                  </a:cubicBezTo>
                  <a:cubicBezTo>
                    <a:pt x="530" y="409"/>
                    <a:pt x="548" y="391"/>
                    <a:pt x="548" y="369"/>
                  </a:cubicBezTo>
                  <a:cubicBezTo>
                    <a:pt x="548" y="41"/>
                    <a:pt x="548" y="41"/>
                    <a:pt x="548" y="41"/>
                  </a:cubicBezTo>
                  <a:cubicBezTo>
                    <a:pt x="548" y="18"/>
                    <a:pt x="530" y="0"/>
                    <a:pt x="507" y="0"/>
                  </a:cubicBezTo>
                  <a:close/>
                  <a:moveTo>
                    <a:pt x="510" y="330"/>
                  </a:moveTo>
                  <a:cubicBezTo>
                    <a:pt x="510" y="337"/>
                    <a:pt x="504" y="343"/>
                    <a:pt x="497" y="344"/>
                  </a:cubicBezTo>
                  <a:cubicBezTo>
                    <a:pt x="51" y="344"/>
                    <a:pt x="51" y="344"/>
                    <a:pt x="51" y="344"/>
                  </a:cubicBezTo>
                  <a:cubicBezTo>
                    <a:pt x="44" y="343"/>
                    <a:pt x="38" y="337"/>
                    <a:pt x="38" y="330"/>
                  </a:cubicBezTo>
                  <a:cubicBezTo>
                    <a:pt x="38" y="50"/>
                    <a:pt x="38" y="50"/>
                    <a:pt x="38" y="50"/>
                  </a:cubicBezTo>
                  <a:cubicBezTo>
                    <a:pt x="38" y="42"/>
                    <a:pt x="44" y="36"/>
                    <a:pt x="51" y="36"/>
                  </a:cubicBezTo>
                  <a:cubicBezTo>
                    <a:pt x="497" y="36"/>
                    <a:pt x="497" y="36"/>
                    <a:pt x="497" y="36"/>
                  </a:cubicBezTo>
                  <a:cubicBezTo>
                    <a:pt x="504" y="36"/>
                    <a:pt x="510" y="42"/>
                    <a:pt x="510" y="50"/>
                  </a:cubicBezTo>
                  <a:lnTo>
                    <a:pt x="510" y="33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8" name="Oval 33"/>
            <p:cNvSpPr>
              <a:spLocks noChangeArrowheads="1"/>
            </p:cNvSpPr>
            <p:nvPr/>
          </p:nvSpPr>
          <p:spPr bwMode="auto">
            <a:xfrm>
              <a:off x="4932363" y="4103688"/>
              <a:ext cx="6350" cy="4763"/>
            </a:xfrm>
            <a:prstGeom prst="ellipse">
              <a:avLst/>
            </a:pr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29" name="Freeform 34"/>
            <p:cNvSpPr/>
            <p:nvPr/>
          </p:nvSpPr>
          <p:spPr bwMode="auto">
            <a:xfrm>
              <a:off x="4943475" y="4100513"/>
              <a:ext cx="47625" cy="9525"/>
            </a:xfrm>
            <a:custGeom>
              <a:avLst/>
              <a:gdLst>
                <a:gd name="T0" fmla="*/ 63 w 63"/>
                <a:gd name="T1" fmla="*/ 6 h 13"/>
                <a:gd name="T2" fmla="*/ 57 w 63"/>
                <a:gd name="T3" fmla="*/ 13 h 13"/>
                <a:gd name="T4" fmla="*/ 6 w 63"/>
                <a:gd name="T5" fmla="*/ 13 h 13"/>
                <a:gd name="T6" fmla="*/ 0 w 63"/>
                <a:gd name="T7" fmla="*/ 6 h 13"/>
                <a:gd name="T8" fmla="*/ 0 w 63"/>
                <a:gd name="T9" fmla="*/ 6 h 13"/>
                <a:gd name="T10" fmla="*/ 6 w 63"/>
                <a:gd name="T11" fmla="*/ 0 h 13"/>
                <a:gd name="T12" fmla="*/ 57 w 63"/>
                <a:gd name="T13" fmla="*/ 0 h 13"/>
                <a:gd name="T14" fmla="*/ 63 w 63"/>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
                  <a:moveTo>
                    <a:pt x="63" y="6"/>
                  </a:moveTo>
                  <a:cubicBezTo>
                    <a:pt x="63" y="10"/>
                    <a:pt x="60" y="13"/>
                    <a:pt x="57" y="13"/>
                  </a:cubicBezTo>
                  <a:cubicBezTo>
                    <a:pt x="6" y="13"/>
                    <a:pt x="6" y="13"/>
                    <a:pt x="6" y="13"/>
                  </a:cubicBezTo>
                  <a:cubicBezTo>
                    <a:pt x="3" y="13"/>
                    <a:pt x="0" y="10"/>
                    <a:pt x="0" y="6"/>
                  </a:cubicBezTo>
                  <a:cubicBezTo>
                    <a:pt x="0" y="6"/>
                    <a:pt x="0" y="6"/>
                    <a:pt x="0" y="6"/>
                  </a:cubicBezTo>
                  <a:cubicBezTo>
                    <a:pt x="0" y="3"/>
                    <a:pt x="3" y="0"/>
                    <a:pt x="6" y="0"/>
                  </a:cubicBezTo>
                  <a:cubicBezTo>
                    <a:pt x="57" y="0"/>
                    <a:pt x="57" y="0"/>
                    <a:pt x="57" y="0"/>
                  </a:cubicBezTo>
                  <a:cubicBezTo>
                    <a:pt x="60" y="0"/>
                    <a:pt x="63" y="3"/>
                    <a:pt x="63" y="6"/>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0" name="Freeform 35"/>
            <p:cNvSpPr/>
            <p:nvPr/>
          </p:nvSpPr>
          <p:spPr bwMode="auto">
            <a:xfrm>
              <a:off x="4922838" y="3875088"/>
              <a:ext cx="34925" cy="166688"/>
            </a:xfrm>
            <a:custGeom>
              <a:avLst/>
              <a:gdLst>
                <a:gd name="T0" fmla="*/ 45 w 45"/>
                <a:gd name="T1" fmla="*/ 193 h 216"/>
                <a:gd name="T2" fmla="*/ 22 w 45"/>
                <a:gd name="T3" fmla="*/ 216 h 216"/>
                <a:gd name="T4" fmla="*/ 22 w 45"/>
                <a:gd name="T5" fmla="*/ 216 h 216"/>
                <a:gd name="T6" fmla="*/ 0 w 45"/>
                <a:gd name="T7" fmla="*/ 193 h 216"/>
                <a:gd name="T8" fmla="*/ 0 w 45"/>
                <a:gd name="T9" fmla="*/ 23 h 216"/>
                <a:gd name="T10" fmla="*/ 22 w 45"/>
                <a:gd name="T11" fmla="*/ 0 h 216"/>
                <a:gd name="T12" fmla="*/ 22 w 45"/>
                <a:gd name="T13" fmla="*/ 0 h 216"/>
                <a:gd name="T14" fmla="*/ 45 w 45"/>
                <a:gd name="T15" fmla="*/ 23 h 216"/>
                <a:gd name="T16" fmla="*/ 45 w 45"/>
                <a:gd name="T17" fmla="*/ 19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16">
                  <a:moveTo>
                    <a:pt x="45" y="193"/>
                  </a:moveTo>
                  <a:cubicBezTo>
                    <a:pt x="45" y="206"/>
                    <a:pt x="35" y="216"/>
                    <a:pt x="22" y="216"/>
                  </a:cubicBezTo>
                  <a:cubicBezTo>
                    <a:pt x="22" y="216"/>
                    <a:pt x="22" y="216"/>
                    <a:pt x="22" y="216"/>
                  </a:cubicBezTo>
                  <a:cubicBezTo>
                    <a:pt x="10" y="216"/>
                    <a:pt x="0" y="206"/>
                    <a:pt x="0" y="193"/>
                  </a:cubicBezTo>
                  <a:cubicBezTo>
                    <a:pt x="0" y="23"/>
                    <a:pt x="0" y="23"/>
                    <a:pt x="0" y="23"/>
                  </a:cubicBezTo>
                  <a:cubicBezTo>
                    <a:pt x="0" y="10"/>
                    <a:pt x="10" y="0"/>
                    <a:pt x="22" y="0"/>
                  </a:cubicBezTo>
                  <a:cubicBezTo>
                    <a:pt x="22" y="0"/>
                    <a:pt x="22" y="0"/>
                    <a:pt x="22" y="0"/>
                  </a:cubicBezTo>
                  <a:cubicBezTo>
                    <a:pt x="35" y="0"/>
                    <a:pt x="45" y="10"/>
                    <a:pt x="45" y="23"/>
                  </a:cubicBezTo>
                  <a:lnTo>
                    <a:pt x="45" y="19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1" name="Freeform 36"/>
            <p:cNvSpPr/>
            <p:nvPr/>
          </p:nvSpPr>
          <p:spPr bwMode="auto">
            <a:xfrm>
              <a:off x="4860925" y="3903663"/>
              <a:ext cx="34925" cy="138113"/>
            </a:xfrm>
            <a:custGeom>
              <a:avLst/>
              <a:gdLst>
                <a:gd name="T0" fmla="*/ 45 w 45"/>
                <a:gd name="T1" fmla="*/ 157 h 180"/>
                <a:gd name="T2" fmla="*/ 23 w 45"/>
                <a:gd name="T3" fmla="*/ 180 h 180"/>
                <a:gd name="T4" fmla="*/ 23 w 45"/>
                <a:gd name="T5" fmla="*/ 180 h 180"/>
                <a:gd name="T6" fmla="*/ 0 w 45"/>
                <a:gd name="T7" fmla="*/ 157 h 180"/>
                <a:gd name="T8" fmla="*/ 0 w 45"/>
                <a:gd name="T9" fmla="*/ 23 h 180"/>
                <a:gd name="T10" fmla="*/ 23 w 45"/>
                <a:gd name="T11" fmla="*/ 0 h 180"/>
                <a:gd name="T12" fmla="*/ 23 w 45"/>
                <a:gd name="T13" fmla="*/ 0 h 180"/>
                <a:gd name="T14" fmla="*/ 45 w 45"/>
                <a:gd name="T15" fmla="*/ 23 h 180"/>
                <a:gd name="T16" fmla="*/ 45 w 45"/>
                <a:gd name="T17" fmla="*/ 15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80">
                  <a:moveTo>
                    <a:pt x="45" y="157"/>
                  </a:moveTo>
                  <a:cubicBezTo>
                    <a:pt x="45" y="170"/>
                    <a:pt x="35" y="180"/>
                    <a:pt x="23" y="180"/>
                  </a:cubicBezTo>
                  <a:cubicBezTo>
                    <a:pt x="23" y="180"/>
                    <a:pt x="23" y="180"/>
                    <a:pt x="23" y="180"/>
                  </a:cubicBezTo>
                  <a:cubicBezTo>
                    <a:pt x="10" y="180"/>
                    <a:pt x="0" y="170"/>
                    <a:pt x="0" y="157"/>
                  </a:cubicBezTo>
                  <a:cubicBezTo>
                    <a:pt x="0" y="23"/>
                    <a:pt x="0" y="23"/>
                    <a:pt x="0" y="23"/>
                  </a:cubicBezTo>
                  <a:cubicBezTo>
                    <a:pt x="0" y="10"/>
                    <a:pt x="10" y="0"/>
                    <a:pt x="23" y="0"/>
                  </a:cubicBezTo>
                  <a:cubicBezTo>
                    <a:pt x="23" y="0"/>
                    <a:pt x="23" y="0"/>
                    <a:pt x="23" y="0"/>
                  </a:cubicBezTo>
                  <a:cubicBezTo>
                    <a:pt x="35" y="0"/>
                    <a:pt x="45" y="10"/>
                    <a:pt x="45" y="23"/>
                  </a:cubicBezTo>
                  <a:lnTo>
                    <a:pt x="45" y="157"/>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2" name="Freeform 37"/>
            <p:cNvSpPr/>
            <p:nvPr/>
          </p:nvSpPr>
          <p:spPr bwMode="auto">
            <a:xfrm>
              <a:off x="4799013" y="3930650"/>
              <a:ext cx="33338" cy="111125"/>
            </a:xfrm>
            <a:custGeom>
              <a:avLst/>
              <a:gdLst>
                <a:gd name="T0" fmla="*/ 44 w 44"/>
                <a:gd name="T1" fmla="*/ 121 h 144"/>
                <a:gd name="T2" fmla="*/ 22 w 44"/>
                <a:gd name="T3" fmla="*/ 144 h 144"/>
                <a:gd name="T4" fmla="*/ 22 w 44"/>
                <a:gd name="T5" fmla="*/ 144 h 144"/>
                <a:gd name="T6" fmla="*/ 0 w 44"/>
                <a:gd name="T7" fmla="*/ 121 h 144"/>
                <a:gd name="T8" fmla="*/ 0 w 44"/>
                <a:gd name="T9" fmla="*/ 23 h 144"/>
                <a:gd name="T10" fmla="*/ 22 w 44"/>
                <a:gd name="T11" fmla="*/ 0 h 144"/>
                <a:gd name="T12" fmla="*/ 22 w 44"/>
                <a:gd name="T13" fmla="*/ 0 h 144"/>
                <a:gd name="T14" fmla="*/ 44 w 44"/>
                <a:gd name="T15" fmla="*/ 23 h 144"/>
                <a:gd name="T16" fmla="*/ 44 w 44"/>
                <a:gd name="T17" fmla="*/ 12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44">
                  <a:moveTo>
                    <a:pt x="44" y="121"/>
                  </a:moveTo>
                  <a:cubicBezTo>
                    <a:pt x="44" y="134"/>
                    <a:pt x="34" y="144"/>
                    <a:pt x="22" y="144"/>
                  </a:cubicBezTo>
                  <a:cubicBezTo>
                    <a:pt x="22" y="144"/>
                    <a:pt x="22" y="144"/>
                    <a:pt x="22" y="144"/>
                  </a:cubicBezTo>
                  <a:cubicBezTo>
                    <a:pt x="10" y="144"/>
                    <a:pt x="0" y="134"/>
                    <a:pt x="0" y="121"/>
                  </a:cubicBezTo>
                  <a:cubicBezTo>
                    <a:pt x="0" y="23"/>
                    <a:pt x="0" y="23"/>
                    <a:pt x="0" y="23"/>
                  </a:cubicBezTo>
                  <a:cubicBezTo>
                    <a:pt x="0" y="10"/>
                    <a:pt x="10" y="0"/>
                    <a:pt x="22" y="0"/>
                  </a:cubicBezTo>
                  <a:cubicBezTo>
                    <a:pt x="22" y="0"/>
                    <a:pt x="22" y="0"/>
                    <a:pt x="22" y="0"/>
                  </a:cubicBezTo>
                  <a:cubicBezTo>
                    <a:pt x="34" y="0"/>
                    <a:pt x="44" y="10"/>
                    <a:pt x="44" y="23"/>
                  </a:cubicBezTo>
                  <a:lnTo>
                    <a:pt x="44" y="121"/>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3" name="Freeform 38"/>
            <p:cNvSpPr/>
            <p:nvPr/>
          </p:nvSpPr>
          <p:spPr bwMode="auto">
            <a:xfrm>
              <a:off x="4737100" y="3959225"/>
              <a:ext cx="34925" cy="82550"/>
            </a:xfrm>
            <a:custGeom>
              <a:avLst/>
              <a:gdLst>
                <a:gd name="T0" fmla="*/ 45 w 45"/>
                <a:gd name="T1" fmla="*/ 85 h 108"/>
                <a:gd name="T2" fmla="*/ 22 w 45"/>
                <a:gd name="T3" fmla="*/ 108 h 108"/>
                <a:gd name="T4" fmla="*/ 22 w 45"/>
                <a:gd name="T5" fmla="*/ 108 h 108"/>
                <a:gd name="T6" fmla="*/ 0 w 45"/>
                <a:gd name="T7" fmla="*/ 85 h 108"/>
                <a:gd name="T8" fmla="*/ 0 w 45"/>
                <a:gd name="T9" fmla="*/ 23 h 108"/>
                <a:gd name="T10" fmla="*/ 22 w 45"/>
                <a:gd name="T11" fmla="*/ 0 h 108"/>
                <a:gd name="T12" fmla="*/ 22 w 45"/>
                <a:gd name="T13" fmla="*/ 0 h 108"/>
                <a:gd name="T14" fmla="*/ 45 w 45"/>
                <a:gd name="T15" fmla="*/ 23 h 108"/>
                <a:gd name="T16" fmla="*/ 45 w 45"/>
                <a:gd name="T17" fmla="*/ 8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08">
                  <a:moveTo>
                    <a:pt x="45" y="85"/>
                  </a:moveTo>
                  <a:cubicBezTo>
                    <a:pt x="45" y="98"/>
                    <a:pt x="35" y="108"/>
                    <a:pt x="22" y="108"/>
                  </a:cubicBezTo>
                  <a:cubicBezTo>
                    <a:pt x="22" y="108"/>
                    <a:pt x="22" y="108"/>
                    <a:pt x="22" y="108"/>
                  </a:cubicBezTo>
                  <a:cubicBezTo>
                    <a:pt x="10" y="108"/>
                    <a:pt x="0" y="98"/>
                    <a:pt x="0" y="85"/>
                  </a:cubicBezTo>
                  <a:cubicBezTo>
                    <a:pt x="0" y="23"/>
                    <a:pt x="0" y="23"/>
                    <a:pt x="0" y="23"/>
                  </a:cubicBezTo>
                  <a:cubicBezTo>
                    <a:pt x="0" y="10"/>
                    <a:pt x="10" y="0"/>
                    <a:pt x="22" y="0"/>
                  </a:cubicBezTo>
                  <a:cubicBezTo>
                    <a:pt x="22" y="0"/>
                    <a:pt x="22" y="0"/>
                    <a:pt x="22" y="0"/>
                  </a:cubicBezTo>
                  <a:cubicBezTo>
                    <a:pt x="35" y="0"/>
                    <a:pt x="45" y="10"/>
                    <a:pt x="45" y="23"/>
                  </a:cubicBezTo>
                  <a:lnTo>
                    <a:pt x="45" y="8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4" name="Freeform 39"/>
            <p:cNvSpPr/>
            <p:nvPr/>
          </p:nvSpPr>
          <p:spPr bwMode="auto">
            <a:xfrm>
              <a:off x="4675188" y="3986213"/>
              <a:ext cx="33338" cy="55563"/>
            </a:xfrm>
            <a:custGeom>
              <a:avLst/>
              <a:gdLst>
                <a:gd name="T0" fmla="*/ 45 w 45"/>
                <a:gd name="T1" fmla="*/ 49 h 72"/>
                <a:gd name="T2" fmla="*/ 23 w 45"/>
                <a:gd name="T3" fmla="*/ 72 h 72"/>
                <a:gd name="T4" fmla="*/ 23 w 45"/>
                <a:gd name="T5" fmla="*/ 72 h 72"/>
                <a:gd name="T6" fmla="*/ 0 w 45"/>
                <a:gd name="T7" fmla="*/ 49 h 72"/>
                <a:gd name="T8" fmla="*/ 0 w 45"/>
                <a:gd name="T9" fmla="*/ 23 h 72"/>
                <a:gd name="T10" fmla="*/ 23 w 45"/>
                <a:gd name="T11" fmla="*/ 0 h 72"/>
                <a:gd name="T12" fmla="*/ 23 w 45"/>
                <a:gd name="T13" fmla="*/ 0 h 72"/>
                <a:gd name="T14" fmla="*/ 45 w 45"/>
                <a:gd name="T15" fmla="*/ 23 h 72"/>
                <a:gd name="T16" fmla="*/ 45 w 45"/>
                <a:gd name="T17" fmla="*/ 4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72">
                  <a:moveTo>
                    <a:pt x="45" y="49"/>
                  </a:moveTo>
                  <a:cubicBezTo>
                    <a:pt x="45" y="62"/>
                    <a:pt x="35" y="72"/>
                    <a:pt x="23" y="72"/>
                  </a:cubicBezTo>
                  <a:cubicBezTo>
                    <a:pt x="23" y="72"/>
                    <a:pt x="23" y="72"/>
                    <a:pt x="23" y="72"/>
                  </a:cubicBezTo>
                  <a:cubicBezTo>
                    <a:pt x="10" y="72"/>
                    <a:pt x="0" y="62"/>
                    <a:pt x="0" y="49"/>
                  </a:cubicBezTo>
                  <a:cubicBezTo>
                    <a:pt x="0" y="23"/>
                    <a:pt x="0" y="23"/>
                    <a:pt x="0" y="23"/>
                  </a:cubicBezTo>
                  <a:cubicBezTo>
                    <a:pt x="0" y="10"/>
                    <a:pt x="10" y="0"/>
                    <a:pt x="23" y="0"/>
                  </a:cubicBezTo>
                  <a:cubicBezTo>
                    <a:pt x="23" y="0"/>
                    <a:pt x="23" y="0"/>
                    <a:pt x="23" y="0"/>
                  </a:cubicBezTo>
                  <a:cubicBezTo>
                    <a:pt x="35" y="0"/>
                    <a:pt x="45" y="10"/>
                    <a:pt x="45" y="23"/>
                  </a:cubicBezTo>
                  <a:lnTo>
                    <a:pt x="45" y="49"/>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5" name="Group 213"/>
          <p:cNvGrpSpPr/>
          <p:nvPr/>
        </p:nvGrpSpPr>
        <p:grpSpPr>
          <a:xfrm>
            <a:off x="4964982" y="3346892"/>
            <a:ext cx="438150" cy="404813"/>
            <a:chOff x="2900363" y="5486400"/>
            <a:chExt cx="438150" cy="404813"/>
          </a:xfrm>
          <a:solidFill>
            <a:schemeClr val="bg1"/>
          </a:solidFill>
        </p:grpSpPr>
        <p:sp>
          <p:nvSpPr>
            <p:cNvPr id="36"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37"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38" name="Group 259"/>
          <p:cNvGrpSpPr/>
          <p:nvPr/>
        </p:nvGrpSpPr>
        <p:grpSpPr>
          <a:xfrm>
            <a:off x="4941888" y="2143946"/>
            <a:ext cx="388938" cy="446088"/>
            <a:chOff x="4638675" y="4654550"/>
            <a:chExt cx="388938" cy="446088"/>
          </a:xfrm>
          <a:solidFill>
            <a:schemeClr val="bg1"/>
          </a:solidFill>
        </p:grpSpPr>
        <p:sp>
          <p:nvSpPr>
            <p:cNvPr id="39" name="Freeform 241"/>
            <p:cNvSpPr>
              <a:spLocks noEditPoints="1"/>
            </p:cNvSpPr>
            <p:nvPr/>
          </p:nvSpPr>
          <p:spPr bwMode="auto">
            <a:xfrm>
              <a:off x="4638675" y="4654550"/>
              <a:ext cx="388938" cy="446088"/>
            </a:xfrm>
            <a:custGeom>
              <a:avLst/>
              <a:gdLst>
                <a:gd name="T0" fmla="*/ 507 w 507"/>
                <a:gd name="T1" fmla="*/ 118 h 581"/>
                <a:gd name="T2" fmla="*/ 507 w 507"/>
                <a:gd name="T3" fmla="*/ 143 h 581"/>
                <a:gd name="T4" fmla="*/ 506 w 507"/>
                <a:gd name="T5" fmla="*/ 229 h 581"/>
                <a:gd name="T6" fmla="*/ 496 w 507"/>
                <a:gd name="T7" fmla="*/ 296 h 581"/>
                <a:gd name="T8" fmla="*/ 268 w 507"/>
                <a:gd name="T9" fmla="*/ 576 h 581"/>
                <a:gd name="T10" fmla="*/ 257 w 507"/>
                <a:gd name="T11" fmla="*/ 580 h 581"/>
                <a:gd name="T12" fmla="*/ 253 w 507"/>
                <a:gd name="T13" fmla="*/ 581 h 581"/>
                <a:gd name="T14" fmla="*/ 250 w 507"/>
                <a:gd name="T15" fmla="*/ 580 h 581"/>
                <a:gd name="T16" fmla="*/ 239 w 507"/>
                <a:gd name="T17" fmla="*/ 576 h 581"/>
                <a:gd name="T18" fmla="*/ 10 w 507"/>
                <a:gd name="T19" fmla="*/ 296 h 581"/>
                <a:gd name="T20" fmla="*/ 1 w 507"/>
                <a:gd name="T21" fmla="*/ 229 h 581"/>
                <a:gd name="T22" fmla="*/ 0 w 507"/>
                <a:gd name="T23" fmla="*/ 143 h 581"/>
                <a:gd name="T24" fmla="*/ 0 w 507"/>
                <a:gd name="T25" fmla="*/ 118 h 581"/>
                <a:gd name="T26" fmla="*/ 7 w 507"/>
                <a:gd name="T27" fmla="*/ 109 h 581"/>
                <a:gd name="T28" fmla="*/ 31 w 507"/>
                <a:gd name="T29" fmla="*/ 102 h 581"/>
                <a:gd name="T30" fmla="*/ 148 w 507"/>
                <a:gd name="T31" fmla="*/ 44 h 581"/>
                <a:gd name="T32" fmla="*/ 253 w 507"/>
                <a:gd name="T33" fmla="*/ 0 h 581"/>
                <a:gd name="T34" fmla="*/ 359 w 507"/>
                <a:gd name="T35" fmla="*/ 44 h 581"/>
                <a:gd name="T36" fmla="*/ 476 w 507"/>
                <a:gd name="T37" fmla="*/ 102 h 581"/>
                <a:gd name="T38" fmla="*/ 500 w 507"/>
                <a:gd name="T39" fmla="*/ 109 h 581"/>
                <a:gd name="T40" fmla="*/ 507 w 507"/>
                <a:gd name="T41" fmla="*/ 118 h 581"/>
                <a:gd name="T42" fmla="*/ 488 w 507"/>
                <a:gd name="T43" fmla="*/ 125 h 581"/>
                <a:gd name="T44" fmla="*/ 471 w 507"/>
                <a:gd name="T45" fmla="*/ 120 h 581"/>
                <a:gd name="T46" fmla="*/ 349 w 507"/>
                <a:gd name="T47" fmla="*/ 59 h 581"/>
                <a:gd name="T48" fmla="*/ 253 w 507"/>
                <a:gd name="T49" fmla="*/ 19 h 581"/>
                <a:gd name="T50" fmla="*/ 158 w 507"/>
                <a:gd name="T51" fmla="*/ 59 h 581"/>
                <a:gd name="T52" fmla="*/ 36 w 507"/>
                <a:gd name="T53" fmla="*/ 120 h 581"/>
                <a:gd name="T54" fmla="*/ 19 w 507"/>
                <a:gd name="T55" fmla="*/ 125 h 581"/>
                <a:gd name="T56" fmla="*/ 19 w 507"/>
                <a:gd name="T57" fmla="*/ 143 h 581"/>
                <a:gd name="T58" fmla="*/ 20 w 507"/>
                <a:gd name="T59" fmla="*/ 228 h 581"/>
                <a:gd name="T60" fmla="*/ 29 w 507"/>
                <a:gd name="T61" fmla="*/ 292 h 581"/>
                <a:gd name="T62" fmla="*/ 245 w 507"/>
                <a:gd name="T63" fmla="*/ 559 h 581"/>
                <a:gd name="T64" fmla="*/ 253 w 507"/>
                <a:gd name="T65" fmla="*/ 562 h 581"/>
                <a:gd name="T66" fmla="*/ 262 w 507"/>
                <a:gd name="T67" fmla="*/ 559 h 581"/>
                <a:gd name="T68" fmla="*/ 478 w 507"/>
                <a:gd name="T69" fmla="*/ 292 h 581"/>
                <a:gd name="T70" fmla="*/ 487 w 507"/>
                <a:gd name="T71" fmla="*/ 228 h 581"/>
                <a:gd name="T72" fmla="*/ 488 w 507"/>
                <a:gd name="T73" fmla="*/ 143 h 581"/>
                <a:gd name="T74" fmla="*/ 488 w 507"/>
                <a:gd name="T75" fmla="*/ 12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7" h="581">
                  <a:moveTo>
                    <a:pt x="507" y="118"/>
                  </a:moveTo>
                  <a:cubicBezTo>
                    <a:pt x="507" y="143"/>
                    <a:pt x="507" y="143"/>
                    <a:pt x="507" y="143"/>
                  </a:cubicBezTo>
                  <a:cubicBezTo>
                    <a:pt x="507" y="151"/>
                    <a:pt x="507" y="217"/>
                    <a:pt x="506" y="229"/>
                  </a:cubicBezTo>
                  <a:cubicBezTo>
                    <a:pt x="504" y="252"/>
                    <a:pt x="501" y="275"/>
                    <a:pt x="496" y="296"/>
                  </a:cubicBezTo>
                  <a:cubicBezTo>
                    <a:pt x="451" y="505"/>
                    <a:pt x="276" y="573"/>
                    <a:pt x="268" y="576"/>
                  </a:cubicBezTo>
                  <a:cubicBezTo>
                    <a:pt x="257" y="580"/>
                    <a:pt x="257" y="580"/>
                    <a:pt x="257" y="580"/>
                  </a:cubicBezTo>
                  <a:cubicBezTo>
                    <a:pt x="256" y="581"/>
                    <a:pt x="255" y="581"/>
                    <a:pt x="253" y="581"/>
                  </a:cubicBezTo>
                  <a:cubicBezTo>
                    <a:pt x="252" y="581"/>
                    <a:pt x="251" y="581"/>
                    <a:pt x="250" y="580"/>
                  </a:cubicBezTo>
                  <a:cubicBezTo>
                    <a:pt x="239" y="576"/>
                    <a:pt x="239" y="576"/>
                    <a:pt x="239" y="576"/>
                  </a:cubicBezTo>
                  <a:cubicBezTo>
                    <a:pt x="231" y="573"/>
                    <a:pt x="56" y="505"/>
                    <a:pt x="10" y="296"/>
                  </a:cubicBezTo>
                  <a:cubicBezTo>
                    <a:pt x="6" y="275"/>
                    <a:pt x="3" y="252"/>
                    <a:pt x="1" y="229"/>
                  </a:cubicBezTo>
                  <a:cubicBezTo>
                    <a:pt x="0" y="217"/>
                    <a:pt x="0" y="151"/>
                    <a:pt x="0" y="143"/>
                  </a:cubicBezTo>
                  <a:cubicBezTo>
                    <a:pt x="0" y="118"/>
                    <a:pt x="0" y="118"/>
                    <a:pt x="0" y="118"/>
                  </a:cubicBezTo>
                  <a:cubicBezTo>
                    <a:pt x="0" y="114"/>
                    <a:pt x="3" y="110"/>
                    <a:pt x="7" y="109"/>
                  </a:cubicBezTo>
                  <a:cubicBezTo>
                    <a:pt x="31" y="102"/>
                    <a:pt x="31" y="102"/>
                    <a:pt x="31" y="102"/>
                  </a:cubicBezTo>
                  <a:cubicBezTo>
                    <a:pt x="79" y="88"/>
                    <a:pt x="116" y="65"/>
                    <a:pt x="148" y="44"/>
                  </a:cubicBezTo>
                  <a:cubicBezTo>
                    <a:pt x="185" y="20"/>
                    <a:pt x="216" y="0"/>
                    <a:pt x="253" y="0"/>
                  </a:cubicBezTo>
                  <a:cubicBezTo>
                    <a:pt x="291" y="0"/>
                    <a:pt x="322" y="20"/>
                    <a:pt x="359" y="44"/>
                  </a:cubicBezTo>
                  <a:cubicBezTo>
                    <a:pt x="391" y="65"/>
                    <a:pt x="428" y="88"/>
                    <a:pt x="476" y="102"/>
                  </a:cubicBezTo>
                  <a:cubicBezTo>
                    <a:pt x="500" y="109"/>
                    <a:pt x="500" y="109"/>
                    <a:pt x="500" y="109"/>
                  </a:cubicBezTo>
                  <a:cubicBezTo>
                    <a:pt x="504" y="110"/>
                    <a:pt x="507" y="114"/>
                    <a:pt x="507" y="118"/>
                  </a:cubicBezTo>
                  <a:close/>
                  <a:moveTo>
                    <a:pt x="488" y="125"/>
                  </a:moveTo>
                  <a:cubicBezTo>
                    <a:pt x="471" y="120"/>
                    <a:pt x="471" y="120"/>
                    <a:pt x="471" y="120"/>
                  </a:cubicBezTo>
                  <a:cubicBezTo>
                    <a:pt x="420" y="105"/>
                    <a:pt x="382" y="81"/>
                    <a:pt x="349" y="59"/>
                  </a:cubicBezTo>
                  <a:cubicBezTo>
                    <a:pt x="315" y="38"/>
                    <a:pt x="286" y="19"/>
                    <a:pt x="253" y="19"/>
                  </a:cubicBezTo>
                  <a:cubicBezTo>
                    <a:pt x="221" y="19"/>
                    <a:pt x="192" y="38"/>
                    <a:pt x="158" y="59"/>
                  </a:cubicBezTo>
                  <a:cubicBezTo>
                    <a:pt x="125" y="81"/>
                    <a:pt x="87" y="105"/>
                    <a:pt x="36" y="120"/>
                  </a:cubicBezTo>
                  <a:cubicBezTo>
                    <a:pt x="19" y="125"/>
                    <a:pt x="19" y="125"/>
                    <a:pt x="19" y="125"/>
                  </a:cubicBezTo>
                  <a:cubicBezTo>
                    <a:pt x="19" y="143"/>
                    <a:pt x="19" y="143"/>
                    <a:pt x="19" y="143"/>
                  </a:cubicBezTo>
                  <a:cubicBezTo>
                    <a:pt x="19" y="152"/>
                    <a:pt x="19" y="217"/>
                    <a:pt x="20" y="228"/>
                  </a:cubicBezTo>
                  <a:cubicBezTo>
                    <a:pt x="21" y="250"/>
                    <a:pt x="24" y="272"/>
                    <a:pt x="29" y="292"/>
                  </a:cubicBezTo>
                  <a:cubicBezTo>
                    <a:pt x="72" y="492"/>
                    <a:pt x="238" y="556"/>
                    <a:pt x="245" y="559"/>
                  </a:cubicBezTo>
                  <a:cubicBezTo>
                    <a:pt x="253" y="562"/>
                    <a:pt x="253" y="562"/>
                    <a:pt x="253" y="562"/>
                  </a:cubicBezTo>
                  <a:cubicBezTo>
                    <a:pt x="262" y="559"/>
                    <a:pt x="262" y="559"/>
                    <a:pt x="262" y="559"/>
                  </a:cubicBezTo>
                  <a:cubicBezTo>
                    <a:pt x="269" y="556"/>
                    <a:pt x="435" y="492"/>
                    <a:pt x="478" y="292"/>
                  </a:cubicBezTo>
                  <a:cubicBezTo>
                    <a:pt x="483" y="272"/>
                    <a:pt x="486" y="250"/>
                    <a:pt x="487" y="228"/>
                  </a:cubicBezTo>
                  <a:cubicBezTo>
                    <a:pt x="488" y="217"/>
                    <a:pt x="488" y="152"/>
                    <a:pt x="488" y="143"/>
                  </a:cubicBezTo>
                  <a:lnTo>
                    <a:pt x="488" y="125"/>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40" name="Freeform 242"/>
            <p:cNvSpPr/>
            <p:nvPr/>
          </p:nvSpPr>
          <p:spPr bwMode="auto">
            <a:xfrm>
              <a:off x="4670425" y="4686300"/>
              <a:ext cx="161925" cy="188913"/>
            </a:xfrm>
            <a:custGeom>
              <a:avLst/>
              <a:gdLst>
                <a:gd name="T0" fmla="*/ 211 w 211"/>
                <a:gd name="T1" fmla="*/ 183 h 244"/>
                <a:gd name="T2" fmla="*/ 211 w 211"/>
                <a:gd name="T3" fmla="*/ 244 h 244"/>
                <a:gd name="T4" fmla="*/ 10 w 211"/>
                <a:gd name="T5" fmla="*/ 244 h 244"/>
                <a:gd name="T6" fmla="*/ 2 w 211"/>
                <a:gd name="T7" fmla="*/ 183 h 244"/>
                <a:gd name="T8" fmla="*/ 0 w 211"/>
                <a:gd name="T9" fmla="*/ 100 h 244"/>
                <a:gd name="T10" fmla="*/ 211 w 211"/>
                <a:gd name="T11" fmla="*/ 0 h 244"/>
                <a:gd name="T12" fmla="*/ 211 w 211"/>
                <a:gd name="T13" fmla="*/ 183 h 244"/>
              </a:gdLst>
              <a:ahLst/>
              <a:cxnLst>
                <a:cxn ang="0">
                  <a:pos x="T0" y="T1"/>
                </a:cxn>
                <a:cxn ang="0">
                  <a:pos x="T2" y="T3"/>
                </a:cxn>
                <a:cxn ang="0">
                  <a:pos x="T4" y="T5"/>
                </a:cxn>
                <a:cxn ang="0">
                  <a:pos x="T6" y="T7"/>
                </a:cxn>
                <a:cxn ang="0">
                  <a:pos x="T8" y="T9"/>
                </a:cxn>
                <a:cxn ang="0">
                  <a:pos x="T10" y="T11"/>
                </a:cxn>
                <a:cxn ang="0">
                  <a:pos x="T12" y="T13"/>
                </a:cxn>
              </a:cxnLst>
              <a:rect l="0" t="0" r="r" b="b"/>
              <a:pathLst>
                <a:path w="211" h="244">
                  <a:moveTo>
                    <a:pt x="211" y="183"/>
                  </a:moveTo>
                  <a:cubicBezTo>
                    <a:pt x="211" y="244"/>
                    <a:pt x="211" y="244"/>
                    <a:pt x="211" y="244"/>
                  </a:cubicBezTo>
                  <a:cubicBezTo>
                    <a:pt x="10" y="244"/>
                    <a:pt x="10" y="244"/>
                    <a:pt x="10" y="244"/>
                  </a:cubicBezTo>
                  <a:cubicBezTo>
                    <a:pt x="6" y="225"/>
                    <a:pt x="3" y="205"/>
                    <a:pt x="2" y="183"/>
                  </a:cubicBezTo>
                  <a:cubicBezTo>
                    <a:pt x="1" y="174"/>
                    <a:pt x="0" y="110"/>
                    <a:pt x="0" y="100"/>
                  </a:cubicBezTo>
                  <a:cubicBezTo>
                    <a:pt x="106" y="70"/>
                    <a:pt x="160" y="0"/>
                    <a:pt x="211" y="0"/>
                  </a:cubicBezTo>
                  <a:lnTo>
                    <a:pt x="211" y="18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41" name="Freeform 243"/>
            <p:cNvSpPr/>
            <p:nvPr/>
          </p:nvSpPr>
          <p:spPr bwMode="auto">
            <a:xfrm>
              <a:off x="4832350" y="4875213"/>
              <a:ext cx="155575" cy="190500"/>
            </a:xfrm>
            <a:custGeom>
              <a:avLst/>
              <a:gdLst>
                <a:gd name="T0" fmla="*/ 0 w 202"/>
                <a:gd name="T1" fmla="*/ 249 h 249"/>
                <a:gd name="T2" fmla="*/ 202 w 202"/>
                <a:gd name="T3" fmla="*/ 0 h 249"/>
                <a:gd name="T4" fmla="*/ 0 w 202"/>
                <a:gd name="T5" fmla="*/ 0 h 249"/>
                <a:gd name="T6" fmla="*/ 0 w 202"/>
                <a:gd name="T7" fmla="*/ 249 h 249"/>
              </a:gdLst>
              <a:ahLst/>
              <a:cxnLst>
                <a:cxn ang="0">
                  <a:pos x="T0" y="T1"/>
                </a:cxn>
                <a:cxn ang="0">
                  <a:pos x="T2" y="T3"/>
                </a:cxn>
                <a:cxn ang="0">
                  <a:pos x="T4" y="T5"/>
                </a:cxn>
                <a:cxn ang="0">
                  <a:pos x="T6" y="T7"/>
                </a:cxn>
              </a:cxnLst>
              <a:rect l="0" t="0" r="r" b="b"/>
              <a:pathLst>
                <a:path w="202" h="249">
                  <a:moveTo>
                    <a:pt x="0" y="249"/>
                  </a:moveTo>
                  <a:cubicBezTo>
                    <a:pt x="0" y="249"/>
                    <a:pt x="161" y="189"/>
                    <a:pt x="202" y="0"/>
                  </a:cubicBezTo>
                  <a:cubicBezTo>
                    <a:pt x="0" y="0"/>
                    <a:pt x="0" y="0"/>
                    <a:pt x="0" y="0"/>
                  </a:cubicBezTo>
                  <a:lnTo>
                    <a:pt x="0" y="249"/>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grpSp>
        <p:nvGrpSpPr>
          <p:cNvPr id="58" name="Group 268"/>
          <p:cNvGrpSpPr/>
          <p:nvPr/>
        </p:nvGrpSpPr>
        <p:grpSpPr>
          <a:xfrm>
            <a:off x="3846361" y="3071462"/>
            <a:ext cx="307975" cy="488950"/>
            <a:chOff x="3824288" y="5486400"/>
            <a:chExt cx="307975" cy="488950"/>
          </a:xfrm>
          <a:solidFill>
            <a:schemeClr val="bg1"/>
          </a:solidFill>
        </p:grpSpPr>
        <p:sp>
          <p:nvSpPr>
            <p:cNvPr id="59" name="Freeform 248"/>
            <p:cNvSpPr>
              <a:spLocks noEditPoints="1"/>
            </p:cNvSpPr>
            <p:nvPr/>
          </p:nvSpPr>
          <p:spPr bwMode="auto">
            <a:xfrm>
              <a:off x="3824288" y="5486400"/>
              <a:ext cx="307975" cy="338138"/>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60" name="Freeform 249"/>
            <p:cNvSpPr/>
            <p:nvPr/>
          </p:nvSpPr>
          <p:spPr bwMode="auto">
            <a:xfrm>
              <a:off x="3917950" y="5843588"/>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61" name="Freeform 250"/>
            <p:cNvSpPr/>
            <p:nvPr/>
          </p:nvSpPr>
          <p:spPr bwMode="auto">
            <a:xfrm>
              <a:off x="3917950" y="5880100"/>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9"/>
                    <a:pt x="154" y="23"/>
                  </a:cubicBezTo>
                  <a:cubicBezTo>
                    <a:pt x="154" y="10"/>
                    <a:pt x="154" y="10"/>
                    <a:pt x="154" y="10"/>
                  </a:cubicBezTo>
                  <a:cubicBezTo>
                    <a:pt x="154" y="5"/>
                    <a:pt x="150" y="0"/>
                    <a:pt x="145" y="0"/>
                  </a:cubicBezTo>
                  <a:cubicBezTo>
                    <a:pt x="9" y="0"/>
                    <a:pt x="9" y="0"/>
                    <a:pt x="9" y="0"/>
                  </a:cubicBezTo>
                  <a:cubicBezTo>
                    <a:pt x="4" y="0"/>
                    <a:pt x="0" y="5"/>
                    <a:pt x="0" y="10"/>
                  </a:cubicBezTo>
                  <a:cubicBezTo>
                    <a:pt x="0" y="23"/>
                    <a:pt x="0" y="23"/>
                    <a:pt x="0" y="23"/>
                  </a:cubicBezTo>
                  <a:cubicBezTo>
                    <a:pt x="0" y="29"/>
                    <a:pt x="4" y="33"/>
                    <a:pt x="9" y="33"/>
                  </a:cubicBezTo>
                  <a:lnTo>
                    <a:pt x="145" y="3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62" name="Freeform 251"/>
            <p:cNvSpPr/>
            <p:nvPr/>
          </p:nvSpPr>
          <p:spPr bwMode="auto">
            <a:xfrm>
              <a:off x="3917950" y="5916613"/>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sp>
          <p:nvSpPr>
            <p:cNvPr id="63" name="Freeform 252"/>
            <p:cNvSpPr/>
            <p:nvPr/>
          </p:nvSpPr>
          <p:spPr bwMode="auto">
            <a:xfrm>
              <a:off x="3943350" y="5953125"/>
              <a:ext cx="68263" cy="22225"/>
            </a:xfrm>
            <a:custGeom>
              <a:avLst/>
              <a:gdLst>
                <a:gd name="T0" fmla="*/ 0 w 90"/>
                <a:gd name="T1" fmla="*/ 0 h 29"/>
                <a:gd name="T2" fmla="*/ 45 w 90"/>
                <a:gd name="T3" fmla="*/ 29 h 29"/>
                <a:gd name="T4" fmla="*/ 90 w 90"/>
                <a:gd name="T5" fmla="*/ 0 h 29"/>
                <a:gd name="T6" fmla="*/ 0 w 90"/>
                <a:gd name="T7" fmla="*/ 0 h 29"/>
              </a:gdLst>
              <a:ahLst/>
              <a:cxnLst>
                <a:cxn ang="0">
                  <a:pos x="T0" y="T1"/>
                </a:cxn>
                <a:cxn ang="0">
                  <a:pos x="T2" y="T3"/>
                </a:cxn>
                <a:cxn ang="0">
                  <a:pos x="T4" y="T5"/>
                </a:cxn>
                <a:cxn ang="0">
                  <a:pos x="T6" y="T7"/>
                </a:cxn>
              </a:cxnLst>
              <a:rect l="0" t="0" r="r" b="b"/>
              <a:pathLst>
                <a:path w="90" h="29">
                  <a:moveTo>
                    <a:pt x="0" y="0"/>
                  </a:moveTo>
                  <a:cubicBezTo>
                    <a:pt x="9" y="17"/>
                    <a:pt x="26" y="29"/>
                    <a:pt x="45" y="29"/>
                  </a:cubicBezTo>
                  <a:cubicBezTo>
                    <a:pt x="65" y="29"/>
                    <a:pt x="82" y="17"/>
                    <a:pt x="90" y="0"/>
                  </a:cubicBezTo>
                  <a:lnTo>
                    <a:pt x="0" y="0"/>
                  </a:lnTo>
                  <a:close/>
                </a:path>
              </a:pathLst>
            </a:custGeom>
            <a:grpFill/>
            <a:ln>
              <a:noFill/>
            </a:ln>
          </p:spPr>
          <p:txBody>
            <a:bodyPr/>
            <a:lstStyle/>
            <a:p>
              <a:pPr defTabSz="914400">
                <a:defRPr/>
              </a:pPr>
              <a:endParaRPr lang="en-AU" sz="1800" kern="0">
                <a:solidFill>
                  <a:srgbClr val="000000"/>
                </a:solidFill>
                <a:latin typeface="微软雅黑" panose="020B0503020204020204" pitchFamily="34" charset="-122"/>
                <a:ea typeface="Microsoft YaHei UI" panose="020B0503020204020204" charset="-122"/>
              </a:endParaRPr>
            </a:p>
          </p:txBody>
        </p:sp>
      </p:grpSp>
      <p:sp>
        <p:nvSpPr>
          <p:cNvPr id="45" name="文本框 5"/>
          <p:cNvSpPr txBox="1">
            <a:spLocks noChangeArrowheads="1"/>
          </p:cNvSpPr>
          <p:nvPr/>
        </p:nvSpPr>
        <p:spPr bwMode="auto">
          <a:xfrm>
            <a:off x="874359" y="262535"/>
            <a:ext cx="35858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1600" dirty="0">
                <a:solidFill>
                  <a:schemeClr val="accent1"/>
                </a:solidFill>
                <a:latin typeface="方正兰亭黑_GBK"/>
                <a:ea typeface="方正兰亭黑_GBK"/>
              </a:rPr>
              <a:t>信息素养</a:t>
            </a:r>
            <a:r>
              <a:rPr lang="zh-CN" altLang="en-US" sz="1600" dirty="0" smtClean="0">
                <a:solidFill>
                  <a:schemeClr val="accent1"/>
                </a:solidFill>
                <a:latin typeface="方正兰亭黑_GBK"/>
                <a:ea typeface="方正兰亭黑_GBK"/>
              </a:rPr>
              <a:t>培训工作内容及完成情况</a:t>
            </a:r>
            <a:endParaRPr lang="zh-CN" altLang="en-US" sz="1600" dirty="0">
              <a:solidFill>
                <a:schemeClr val="accent1"/>
              </a:solidFill>
              <a:latin typeface="方正兰亭黑_GBK"/>
              <a:ea typeface="方正兰亭黑_GBK"/>
            </a:endParaRPr>
          </a:p>
        </p:txBody>
      </p:sp>
      <p:cxnSp>
        <p:nvCxnSpPr>
          <p:cNvPr id="49" name="直接连接符 48"/>
          <p:cNvCxnSpPr/>
          <p:nvPr/>
        </p:nvCxnSpPr>
        <p:spPr>
          <a:xfrm>
            <a:off x="962422" y="610191"/>
            <a:ext cx="31012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099946"/>
      </p:ext>
    </p:extLst>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1000"/>
                                        <p:tgtEl>
                                          <p:spTgt spid="50"/>
                                        </p:tgtEl>
                                      </p:cBhvr>
                                    </p:animEffect>
                                    <p:anim calcmode="lin" valueType="num">
                                      <p:cBhvr>
                                        <p:cTn id="43" dur="1000" fill="hold"/>
                                        <p:tgtEl>
                                          <p:spTgt spid="50"/>
                                        </p:tgtEl>
                                        <p:attrNameLst>
                                          <p:attrName>ppt_x</p:attrName>
                                        </p:attrNameLst>
                                      </p:cBhvr>
                                      <p:tavLst>
                                        <p:tav tm="0">
                                          <p:val>
                                            <p:strVal val="#ppt_x"/>
                                          </p:val>
                                        </p:tav>
                                        <p:tav tm="100000">
                                          <p:val>
                                            <p:strVal val="#ppt_x"/>
                                          </p:val>
                                        </p:tav>
                                      </p:tavLst>
                                    </p:anim>
                                    <p:anim calcmode="lin" valueType="num">
                                      <p:cBhvr>
                                        <p:cTn id="44" dur="1000" fill="hold"/>
                                        <p:tgtEl>
                                          <p:spTgt spid="5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1000"/>
                                        <p:tgtEl>
                                          <p:spTgt spid="51"/>
                                        </p:tgtEl>
                                      </p:cBhvr>
                                    </p:animEffect>
                                    <p:anim calcmode="lin" valueType="num">
                                      <p:cBhvr>
                                        <p:cTn id="48" dur="1000" fill="hold"/>
                                        <p:tgtEl>
                                          <p:spTgt spid="51"/>
                                        </p:tgtEl>
                                        <p:attrNameLst>
                                          <p:attrName>ppt_x</p:attrName>
                                        </p:attrNameLst>
                                      </p:cBhvr>
                                      <p:tavLst>
                                        <p:tav tm="0">
                                          <p:val>
                                            <p:strVal val="#ppt_x"/>
                                          </p:val>
                                        </p:tav>
                                        <p:tav tm="100000">
                                          <p:val>
                                            <p:strVal val="#ppt_x"/>
                                          </p:val>
                                        </p:tav>
                                      </p:tavLst>
                                    </p:anim>
                                    <p:anim calcmode="lin" valueType="num">
                                      <p:cBhvr>
                                        <p:cTn id="49" dur="1000" fill="hold"/>
                                        <p:tgtEl>
                                          <p:spTgt spid="5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1000"/>
                                        <p:tgtEl>
                                          <p:spTgt spid="52"/>
                                        </p:tgtEl>
                                      </p:cBhvr>
                                    </p:animEffect>
                                    <p:anim calcmode="lin" valueType="num">
                                      <p:cBhvr>
                                        <p:cTn id="53" dur="1000" fill="hold"/>
                                        <p:tgtEl>
                                          <p:spTgt spid="52"/>
                                        </p:tgtEl>
                                        <p:attrNameLst>
                                          <p:attrName>ppt_x</p:attrName>
                                        </p:attrNameLst>
                                      </p:cBhvr>
                                      <p:tavLst>
                                        <p:tav tm="0">
                                          <p:val>
                                            <p:strVal val="#ppt_x"/>
                                          </p:val>
                                        </p:tav>
                                        <p:tav tm="100000">
                                          <p:val>
                                            <p:strVal val="#ppt_x"/>
                                          </p:val>
                                        </p:tav>
                                      </p:tavLst>
                                    </p:anim>
                                    <p:anim calcmode="lin" valueType="num">
                                      <p:cBhvr>
                                        <p:cTn id="54" dur="1000" fill="hold"/>
                                        <p:tgtEl>
                                          <p:spTgt spid="5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2" grpId="0" animBg="1"/>
      <p:bldP spid="24" grpId="0" animBg="1"/>
      <p:bldP spid="42" grpId="0"/>
      <p:bldP spid="43" grpId="0"/>
      <p:bldP spid="50"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1548004"/>
            <a:ext cx="9144000" cy="20308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8" name="文本框 17"/>
          <p:cNvSpPr txBox="1">
            <a:spLocks noChangeArrowheads="1"/>
          </p:cNvSpPr>
          <p:nvPr/>
        </p:nvSpPr>
        <p:spPr bwMode="auto">
          <a:xfrm>
            <a:off x="1300078" y="2071262"/>
            <a:ext cx="64386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lgn="ctr" defTabSz="685165">
              <a:defRPr/>
            </a:pPr>
            <a:r>
              <a:rPr lang="en-US" altLang="zh-CN" sz="4800" dirty="0">
                <a:solidFill>
                  <a:schemeClr val="bg1"/>
                </a:solidFill>
                <a:latin typeface="方正兰亭黑简体" panose="02000000000000000000" pitchFamily="2" charset="-122"/>
                <a:ea typeface="方正兰亭黑简体" panose="02000000000000000000" pitchFamily="2" charset="-122"/>
              </a:rPr>
              <a:t> </a:t>
            </a:r>
            <a:r>
              <a:rPr lang="zh-CN" altLang="en-US" sz="4800" dirty="0" smtClean="0">
                <a:solidFill>
                  <a:schemeClr val="bg1"/>
                </a:solidFill>
                <a:latin typeface="方正兰亭黑简体" panose="02000000000000000000" pitchFamily="2" charset="-122"/>
                <a:ea typeface="方正兰亭黑简体" panose="02000000000000000000" pitchFamily="2" charset="-122"/>
              </a:rPr>
              <a:t>谢谢</a:t>
            </a:r>
            <a:endParaRPr lang="zh-CN" altLang="en-US" sz="4000" dirty="0">
              <a:solidFill>
                <a:schemeClr val="bg1"/>
              </a:solidFill>
              <a:latin typeface="方正兰亭黑简体" panose="02000000000000000000" pitchFamily="2" charset="-122"/>
              <a:ea typeface="方正兰亭黑简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562104" y="2895256"/>
            <a:ext cx="3374000" cy="320024"/>
          </a:xfrm>
          <a:prstGeom prst="rect">
            <a:avLst/>
          </a:prstGeom>
        </p:spPr>
        <p:txBody>
          <a:bodyPr wrap="square">
            <a:spAutoFit/>
          </a:bodyPr>
          <a:lstStyle/>
          <a:p>
            <a:pPr>
              <a:lnSpc>
                <a:spcPct val="150000"/>
              </a:lnSpc>
            </a:pPr>
            <a:endParaRPr lang="zh-CN" altLang="en-US" sz="1100" dirty="0"/>
          </a:p>
        </p:txBody>
      </p:sp>
      <p:sp>
        <p:nvSpPr>
          <p:cNvPr id="21" name="椭圆 20"/>
          <p:cNvSpPr/>
          <p:nvPr/>
        </p:nvSpPr>
        <p:spPr>
          <a:xfrm>
            <a:off x="5215840" y="1269025"/>
            <a:ext cx="232005" cy="23200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5227111" y="1849289"/>
            <a:ext cx="232005" cy="23200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5459116" y="1281819"/>
            <a:ext cx="1516762" cy="307777"/>
          </a:xfrm>
          <a:prstGeom prst="rect">
            <a:avLst/>
          </a:prstGeom>
        </p:spPr>
        <p:txBody>
          <a:bodyPr wrap="none">
            <a:spAutoFit/>
          </a:bodyPr>
          <a:lstStyle/>
          <a:p>
            <a:r>
              <a:rPr lang="en-US" altLang="zh-CN" sz="1400" dirty="0">
                <a:solidFill>
                  <a:schemeClr val="accent1"/>
                </a:solidFill>
                <a:latin typeface="+mj-ea"/>
                <a:ea typeface="+mj-ea"/>
              </a:rPr>
              <a:t>01</a:t>
            </a:r>
            <a:r>
              <a:rPr lang="en-US" altLang="zh-CN" sz="1400" dirty="0" smtClean="0">
                <a:solidFill>
                  <a:schemeClr val="accent1"/>
                </a:solidFill>
                <a:latin typeface="+mj-ea"/>
                <a:ea typeface="+mj-ea"/>
              </a:rPr>
              <a:t>.</a:t>
            </a:r>
            <a:r>
              <a:rPr lang="zh-CN" altLang="en-US" sz="1400" dirty="0" smtClean="0">
                <a:solidFill>
                  <a:schemeClr val="accent1"/>
                </a:solidFill>
                <a:latin typeface="+mj-ea"/>
                <a:ea typeface="+mj-ea"/>
              </a:rPr>
              <a:t>科研决策支持</a:t>
            </a:r>
            <a:endParaRPr lang="zh-CN" altLang="en-US" sz="1800" dirty="0">
              <a:solidFill>
                <a:schemeClr val="accent1"/>
              </a:solidFill>
              <a:latin typeface="+mj-ea"/>
              <a:ea typeface="+mj-ea"/>
            </a:endParaRPr>
          </a:p>
        </p:txBody>
      </p:sp>
      <p:sp>
        <p:nvSpPr>
          <p:cNvPr id="45" name="矩形 44"/>
          <p:cNvSpPr/>
          <p:nvPr/>
        </p:nvSpPr>
        <p:spPr>
          <a:xfrm>
            <a:off x="5447845" y="1823355"/>
            <a:ext cx="1516762" cy="307777"/>
          </a:xfrm>
          <a:prstGeom prst="rect">
            <a:avLst/>
          </a:prstGeom>
        </p:spPr>
        <p:txBody>
          <a:bodyPr wrap="none">
            <a:spAutoFit/>
          </a:bodyPr>
          <a:lstStyle/>
          <a:p>
            <a:r>
              <a:rPr lang="en-US" altLang="zh-CN" sz="1400" dirty="0">
                <a:solidFill>
                  <a:schemeClr val="accent1"/>
                </a:solidFill>
                <a:latin typeface="+mj-ea"/>
                <a:ea typeface="+mj-ea"/>
              </a:rPr>
              <a:t>02</a:t>
            </a:r>
            <a:r>
              <a:rPr lang="en-US" altLang="zh-CN" sz="1400" dirty="0" smtClean="0">
                <a:solidFill>
                  <a:schemeClr val="accent1"/>
                </a:solidFill>
                <a:latin typeface="+mj-ea"/>
                <a:ea typeface="+mj-ea"/>
              </a:rPr>
              <a:t>.</a:t>
            </a:r>
            <a:r>
              <a:rPr lang="zh-CN" altLang="en-US" sz="1400" b="1" dirty="0">
                <a:solidFill>
                  <a:schemeClr val="accent1"/>
                </a:solidFill>
                <a:latin typeface="+mj-ea"/>
              </a:rPr>
              <a:t>联络宣传</a:t>
            </a:r>
            <a:r>
              <a:rPr lang="zh-CN" altLang="en-US" sz="1400" b="1" dirty="0" smtClean="0">
                <a:solidFill>
                  <a:schemeClr val="accent1"/>
                </a:solidFill>
                <a:latin typeface="+mj-ea"/>
              </a:rPr>
              <a:t>拓展</a:t>
            </a:r>
            <a:endParaRPr lang="zh-CN" altLang="en-US" sz="1800" b="1" dirty="0">
              <a:solidFill>
                <a:schemeClr val="accent1"/>
              </a:solidFill>
              <a:latin typeface="+mj-ea"/>
              <a:ea typeface="+mj-ea"/>
            </a:endParaRPr>
          </a:p>
        </p:txBody>
      </p:sp>
      <p:sp>
        <p:nvSpPr>
          <p:cNvPr id="47" name="椭圆 46"/>
          <p:cNvSpPr/>
          <p:nvPr/>
        </p:nvSpPr>
        <p:spPr>
          <a:xfrm>
            <a:off x="5227111" y="2610449"/>
            <a:ext cx="232005" cy="23200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p:cNvSpPr/>
          <p:nvPr/>
        </p:nvSpPr>
        <p:spPr>
          <a:xfrm>
            <a:off x="5447845" y="2572562"/>
            <a:ext cx="1516762" cy="307777"/>
          </a:xfrm>
          <a:prstGeom prst="rect">
            <a:avLst/>
          </a:prstGeom>
        </p:spPr>
        <p:txBody>
          <a:bodyPr wrap="none">
            <a:spAutoFit/>
          </a:bodyPr>
          <a:lstStyle/>
          <a:p>
            <a:r>
              <a:rPr lang="en-US" altLang="zh-CN" sz="1400" dirty="0">
                <a:solidFill>
                  <a:schemeClr val="accent1"/>
                </a:solidFill>
                <a:latin typeface="+mj-ea"/>
                <a:ea typeface="+mj-ea"/>
              </a:rPr>
              <a:t>03</a:t>
            </a:r>
            <a:r>
              <a:rPr lang="en-US" altLang="zh-CN" sz="1400" dirty="0" smtClean="0">
                <a:solidFill>
                  <a:schemeClr val="accent1"/>
                </a:solidFill>
                <a:latin typeface="+mj-ea"/>
                <a:ea typeface="+mj-ea"/>
              </a:rPr>
              <a:t>.</a:t>
            </a:r>
            <a:r>
              <a:rPr lang="zh-CN" altLang="en-US" sz="1400" b="1" dirty="0" smtClean="0">
                <a:solidFill>
                  <a:schemeClr val="accent1"/>
                </a:solidFill>
                <a:latin typeface="+mj-ea"/>
              </a:rPr>
              <a:t>学科参考咨询</a:t>
            </a:r>
            <a:endParaRPr lang="zh-CN" altLang="en-US" sz="1800" b="1" dirty="0">
              <a:solidFill>
                <a:schemeClr val="accent1"/>
              </a:solidFill>
              <a:latin typeface="+mj-ea"/>
              <a:ea typeface="+mj-ea"/>
            </a:endParaRPr>
          </a:p>
        </p:txBody>
      </p:sp>
      <p:sp>
        <p:nvSpPr>
          <p:cNvPr id="51" name="椭圆 50"/>
          <p:cNvSpPr/>
          <p:nvPr/>
        </p:nvSpPr>
        <p:spPr>
          <a:xfrm>
            <a:off x="5227111" y="3177489"/>
            <a:ext cx="232005" cy="23200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5460032" y="3139602"/>
            <a:ext cx="1516762" cy="307777"/>
          </a:xfrm>
          <a:prstGeom prst="rect">
            <a:avLst/>
          </a:prstGeom>
        </p:spPr>
        <p:txBody>
          <a:bodyPr wrap="none">
            <a:spAutoFit/>
          </a:bodyPr>
          <a:lstStyle/>
          <a:p>
            <a:r>
              <a:rPr lang="en-US" altLang="zh-CN" sz="1400" dirty="0">
                <a:solidFill>
                  <a:schemeClr val="accent1"/>
                </a:solidFill>
                <a:latin typeface="+mj-ea"/>
                <a:ea typeface="+mj-ea"/>
              </a:rPr>
              <a:t>04</a:t>
            </a:r>
            <a:r>
              <a:rPr lang="en-US" altLang="zh-CN" sz="1400" dirty="0" smtClean="0">
                <a:solidFill>
                  <a:schemeClr val="accent1"/>
                </a:solidFill>
                <a:latin typeface="+mj-ea"/>
                <a:ea typeface="+mj-ea"/>
              </a:rPr>
              <a:t>.</a:t>
            </a:r>
            <a:r>
              <a:rPr lang="zh-CN" altLang="en-US" sz="1400" dirty="0" smtClean="0">
                <a:solidFill>
                  <a:schemeClr val="accent1"/>
                </a:solidFill>
                <a:latin typeface="+mj-ea"/>
                <a:ea typeface="+mj-ea"/>
              </a:rPr>
              <a:t>信息素养培训</a:t>
            </a:r>
            <a:endParaRPr lang="zh-CN" altLang="en-US" sz="1800" dirty="0">
              <a:solidFill>
                <a:schemeClr val="accent1"/>
              </a:solidFill>
              <a:latin typeface="+mj-ea"/>
              <a:ea typeface="+mj-ea"/>
            </a:endParaRPr>
          </a:p>
        </p:txBody>
      </p:sp>
      <p:sp>
        <p:nvSpPr>
          <p:cNvPr id="17" name="文本框 5"/>
          <p:cNvSpPr txBox="1">
            <a:spLocks noChangeArrowheads="1"/>
          </p:cNvSpPr>
          <p:nvPr/>
        </p:nvSpPr>
        <p:spPr bwMode="auto">
          <a:xfrm>
            <a:off x="1081998" y="1471123"/>
            <a:ext cx="319350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defRPr/>
            </a:pPr>
            <a:r>
              <a:rPr lang="en-US" altLang="zh-CN" sz="3600" b="1" dirty="0" smtClean="0">
                <a:solidFill>
                  <a:schemeClr val="accent1"/>
                </a:solidFill>
                <a:latin typeface="方正兰亭黑_GBK"/>
                <a:ea typeface="方正兰亭黑_GBK"/>
              </a:rPr>
              <a:t>2020-2021</a:t>
            </a:r>
            <a:r>
              <a:rPr lang="zh-CN" altLang="en-US" sz="3600" b="1" dirty="0" smtClean="0">
                <a:solidFill>
                  <a:schemeClr val="accent1"/>
                </a:solidFill>
                <a:latin typeface="方正兰亭黑_GBK"/>
                <a:ea typeface="方正兰亭黑_GBK"/>
              </a:rPr>
              <a:t>学年工作内容及完成情况</a:t>
            </a:r>
            <a:endParaRPr lang="zh-CN" altLang="en-US" sz="3600" b="1" dirty="0">
              <a:solidFill>
                <a:schemeClr val="accent1"/>
              </a:solidFill>
              <a:latin typeface="方正兰亭黑_GBK"/>
              <a:ea typeface="方正兰亭黑_GBK"/>
            </a:endParaRPr>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1000"/>
                                        <p:tgtEl>
                                          <p:spTgt spid="45"/>
                                        </p:tgtEl>
                                      </p:cBhvr>
                                    </p:animEffect>
                                    <p:anim calcmode="lin" valueType="num">
                                      <p:cBhvr>
                                        <p:cTn id="35" dur="1000" fill="hold"/>
                                        <p:tgtEl>
                                          <p:spTgt spid="45"/>
                                        </p:tgtEl>
                                        <p:attrNameLst>
                                          <p:attrName>ppt_x</p:attrName>
                                        </p:attrNameLst>
                                      </p:cBhvr>
                                      <p:tavLst>
                                        <p:tav tm="0">
                                          <p:val>
                                            <p:strVal val="#ppt_x"/>
                                          </p:val>
                                        </p:tav>
                                        <p:tav tm="100000">
                                          <p:val>
                                            <p:strVal val="#ppt_x"/>
                                          </p:val>
                                        </p:tav>
                                      </p:tavLst>
                                    </p:anim>
                                    <p:anim calcmode="lin" valueType="num">
                                      <p:cBhvr>
                                        <p:cTn id="3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1000"/>
                                        <p:tgtEl>
                                          <p:spTgt spid="47"/>
                                        </p:tgtEl>
                                      </p:cBhvr>
                                    </p:animEffect>
                                    <p:anim calcmode="lin" valueType="num">
                                      <p:cBhvr>
                                        <p:cTn id="42" dur="1000" fill="hold"/>
                                        <p:tgtEl>
                                          <p:spTgt spid="47"/>
                                        </p:tgtEl>
                                        <p:attrNameLst>
                                          <p:attrName>ppt_x</p:attrName>
                                        </p:attrNameLst>
                                      </p:cBhvr>
                                      <p:tavLst>
                                        <p:tav tm="0">
                                          <p:val>
                                            <p:strVal val="#ppt_x"/>
                                          </p:val>
                                        </p:tav>
                                        <p:tav tm="100000">
                                          <p:val>
                                            <p:strVal val="#ppt_x"/>
                                          </p:val>
                                        </p:tav>
                                      </p:tavLst>
                                    </p:anim>
                                    <p:anim calcmode="lin" valueType="num">
                                      <p:cBhvr>
                                        <p:cTn id="43" dur="1000" fill="hold"/>
                                        <p:tgtEl>
                                          <p:spTgt spid="4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1000"/>
                                        <p:tgtEl>
                                          <p:spTgt spid="49"/>
                                        </p:tgtEl>
                                      </p:cBhvr>
                                    </p:animEffect>
                                    <p:anim calcmode="lin" valueType="num">
                                      <p:cBhvr>
                                        <p:cTn id="47" dur="1000" fill="hold"/>
                                        <p:tgtEl>
                                          <p:spTgt spid="49"/>
                                        </p:tgtEl>
                                        <p:attrNameLst>
                                          <p:attrName>ppt_x</p:attrName>
                                        </p:attrNameLst>
                                      </p:cBhvr>
                                      <p:tavLst>
                                        <p:tav tm="0">
                                          <p:val>
                                            <p:strVal val="#ppt_x"/>
                                          </p:val>
                                        </p:tav>
                                        <p:tav tm="100000">
                                          <p:val>
                                            <p:strVal val="#ppt_x"/>
                                          </p:val>
                                        </p:tav>
                                      </p:tavLst>
                                    </p:anim>
                                    <p:anim calcmode="lin" valueType="num">
                                      <p:cBhvr>
                                        <p:cTn id="4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1000"/>
                                        <p:tgtEl>
                                          <p:spTgt spid="51"/>
                                        </p:tgtEl>
                                      </p:cBhvr>
                                    </p:animEffect>
                                    <p:anim calcmode="lin" valueType="num">
                                      <p:cBhvr>
                                        <p:cTn id="54" dur="1000" fill="hold"/>
                                        <p:tgtEl>
                                          <p:spTgt spid="51"/>
                                        </p:tgtEl>
                                        <p:attrNameLst>
                                          <p:attrName>ppt_x</p:attrName>
                                        </p:attrNameLst>
                                      </p:cBhvr>
                                      <p:tavLst>
                                        <p:tav tm="0">
                                          <p:val>
                                            <p:strVal val="#ppt_x"/>
                                          </p:val>
                                        </p:tav>
                                        <p:tav tm="100000">
                                          <p:val>
                                            <p:strVal val="#ppt_x"/>
                                          </p:val>
                                        </p:tav>
                                      </p:tavLst>
                                    </p:anim>
                                    <p:anim calcmode="lin" valueType="num">
                                      <p:cBhvr>
                                        <p:cTn id="55" dur="1000" fill="hold"/>
                                        <p:tgtEl>
                                          <p:spTgt spid="5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1000"/>
                                        <p:tgtEl>
                                          <p:spTgt spid="53"/>
                                        </p:tgtEl>
                                      </p:cBhvr>
                                    </p:animEffect>
                                    <p:anim calcmode="lin" valueType="num">
                                      <p:cBhvr>
                                        <p:cTn id="59" dur="1000" fill="hold"/>
                                        <p:tgtEl>
                                          <p:spTgt spid="53"/>
                                        </p:tgtEl>
                                        <p:attrNameLst>
                                          <p:attrName>ppt_x</p:attrName>
                                        </p:attrNameLst>
                                      </p:cBhvr>
                                      <p:tavLst>
                                        <p:tav tm="0">
                                          <p:val>
                                            <p:strVal val="#ppt_x"/>
                                          </p:val>
                                        </p:tav>
                                        <p:tav tm="100000">
                                          <p:val>
                                            <p:strVal val="#ppt_x"/>
                                          </p:val>
                                        </p:tav>
                                      </p:tavLst>
                                    </p:anim>
                                    <p:anim calcmode="lin" valueType="num">
                                      <p:cBhvr>
                                        <p:cTn id="6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animBg="1"/>
      <p:bldP spid="22" grpId="0" animBg="1"/>
      <p:bldP spid="42" grpId="0"/>
      <p:bldP spid="45" grpId="0"/>
      <p:bldP spid="47" grpId="0" animBg="1"/>
      <p:bldP spid="49" grpId="0"/>
      <p:bldP spid="51" grpId="0" animBg="1"/>
      <p:bldP spid="53"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1491775" y="1933669"/>
            <a:ext cx="1676757" cy="167675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686851" y="2118291"/>
            <a:ext cx="1307513" cy="1307513"/>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5"/>
          <p:cNvSpPr txBox="1">
            <a:spLocks noChangeArrowheads="1"/>
          </p:cNvSpPr>
          <p:nvPr/>
        </p:nvSpPr>
        <p:spPr bwMode="auto">
          <a:xfrm>
            <a:off x="1854146" y="2356549"/>
            <a:ext cx="9412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defRPr/>
            </a:pPr>
            <a:r>
              <a:rPr lang="en-US" altLang="zh-CN" sz="4800" b="1">
                <a:solidFill>
                  <a:schemeClr val="bg1"/>
                </a:solidFill>
                <a:latin typeface="方正兰亭黑_GBK"/>
                <a:ea typeface="方正兰亭黑_GBK"/>
              </a:rPr>
              <a:t>01</a:t>
            </a:r>
            <a:endParaRPr lang="zh-CN" altLang="en-US" sz="4800" b="1">
              <a:solidFill>
                <a:schemeClr val="bg1"/>
              </a:solidFill>
              <a:latin typeface="方正兰亭黑_GBK"/>
              <a:ea typeface="方正兰亭黑_GBK"/>
            </a:endParaRPr>
          </a:p>
        </p:txBody>
      </p:sp>
      <p:sp>
        <p:nvSpPr>
          <p:cNvPr id="16" name="文本框 5"/>
          <p:cNvSpPr txBox="1">
            <a:spLocks noChangeArrowheads="1"/>
          </p:cNvSpPr>
          <p:nvPr/>
        </p:nvSpPr>
        <p:spPr bwMode="auto">
          <a:xfrm>
            <a:off x="3427899" y="2787436"/>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2000" dirty="0">
                <a:solidFill>
                  <a:schemeClr val="accent1"/>
                </a:solidFill>
                <a:latin typeface="+mj-ea"/>
              </a:rPr>
              <a:t>科研决策支持</a:t>
            </a:r>
            <a:endParaRPr lang="zh-CN" altLang="en-US" sz="2000" dirty="0">
              <a:solidFill>
                <a:schemeClr val="accent1"/>
              </a:solidFill>
              <a:latin typeface="方正兰亭黑_GBK"/>
              <a:ea typeface="方正兰亭黑_GBK"/>
            </a:endParaRPr>
          </a:p>
        </p:txBody>
      </p:sp>
      <p:cxnSp>
        <p:nvCxnSpPr>
          <p:cNvPr id="3" name="直接连接符 2"/>
          <p:cNvCxnSpPr/>
          <p:nvPr/>
        </p:nvCxnSpPr>
        <p:spPr>
          <a:xfrm>
            <a:off x="3520292" y="3209020"/>
            <a:ext cx="3419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2772931" y="1944597"/>
            <a:ext cx="390517" cy="390517"/>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417110" y="2261397"/>
            <a:ext cx="286781" cy="286781"/>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273719" y="3647274"/>
            <a:ext cx="160345" cy="16034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686851" y="3308201"/>
            <a:ext cx="220530" cy="220530"/>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3016329" y="2979248"/>
            <a:ext cx="228296" cy="228296"/>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2839822" y="3599497"/>
            <a:ext cx="154542" cy="154542"/>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252338" y="2979248"/>
            <a:ext cx="99708" cy="99708"/>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15" grpId="0"/>
      <p:bldP spid="16" grpId="0"/>
      <p:bldP spid="25" grpId="0" animBg="1"/>
      <p:bldP spid="26" grpId="0" animBg="1"/>
      <p:bldP spid="28" grpId="0" animBg="1"/>
      <p:bldP spid="29" grpId="0" animBg="1"/>
      <p:bldP spid="30"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5"/>
          <p:cNvSpPr txBox="1">
            <a:spLocks noChangeArrowheads="1"/>
          </p:cNvSpPr>
          <p:nvPr/>
        </p:nvSpPr>
        <p:spPr bwMode="auto">
          <a:xfrm>
            <a:off x="919110" y="376494"/>
            <a:ext cx="22365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1600" dirty="0" smtClean="0">
                <a:solidFill>
                  <a:schemeClr val="accent1"/>
                </a:solidFill>
                <a:latin typeface="方正兰亭黑_GBK"/>
                <a:ea typeface="方正兰亭黑_GBK"/>
              </a:rPr>
              <a:t>科研决策支持工作内容</a:t>
            </a:r>
            <a:endParaRPr lang="zh-CN" altLang="en-US" sz="1600" dirty="0">
              <a:solidFill>
                <a:schemeClr val="accent1"/>
              </a:solidFill>
              <a:latin typeface="方正兰亭黑_GBK"/>
              <a:ea typeface="方正兰亭黑_GBK"/>
            </a:endParaRPr>
          </a:p>
        </p:txBody>
      </p:sp>
      <p:cxnSp>
        <p:nvCxnSpPr>
          <p:cNvPr id="13" name="直接连接符 12"/>
          <p:cNvCxnSpPr/>
          <p:nvPr/>
        </p:nvCxnSpPr>
        <p:spPr>
          <a:xfrm>
            <a:off x="1047875" y="715048"/>
            <a:ext cx="31012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337511" y="183664"/>
            <a:ext cx="528375" cy="484787"/>
            <a:chOff x="1417110" y="1933669"/>
            <a:chExt cx="1827515" cy="1676757"/>
          </a:xfrm>
        </p:grpSpPr>
        <p:sp>
          <p:nvSpPr>
            <p:cNvPr id="14" name="椭圆 13"/>
            <p:cNvSpPr/>
            <p:nvPr/>
          </p:nvSpPr>
          <p:spPr>
            <a:xfrm>
              <a:off x="1491775" y="1933669"/>
              <a:ext cx="1676757" cy="167675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686851" y="2118291"/>
              <a:ext cx="1307513" cy="1307513"/>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772931" y="1944597"/>
              <a:ext cx="390517" cy="390517"/>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417110" y="2261397"/>
              <a:ext cx="286781" cy="286781"/>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686851" y="3308201"/>
              <a:ext cx="220530" cy="220530"/>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016329" y="2979248"/>
              <a:ext cx="228296" cy="228296"/>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5"/>
          <p:cNvSpPr txBox="1">
            <a:spLocks noChangeArrowheads="1"/>
          </p:cNvSpPr>
          <p:nvPr/>
        </p:nvSpPr>
        <p:spPr bwMode="auto">
          <a:xfrm>
            <a:off x="420024" y="278417"/>
            <a:ext cx="3738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1200">
                <a:solidFill>
                  <a:schemeClr val="bg1"/>
                </a:solidFill>
                <a:latin typeface="方正兰亭黑_GBK"/>
                <a:ea typeface="方正兰亭黑_GBK"/>
              </a:rPr>
              <a:t>01</a:t>
            </a:r>
            <a:endParaRPr lang="zh-CN" altLang="en-US" sz="1200">
              <a:solidFill>
                <a:schemeClr val="bg1"/>
              </a:solidFill>
              <a:latin typeface="方正兰亭黑_GBK"/>
              <a:ea typeface="方正兰亭黑_GBK"/>
            </a:endParaRPr>
          </a:p>
        </p:txBody>
      </p:sp>
      <p:grpSp>
        <p:nvGrpSpPr>
          <p:cNvPr id="7" name="组合 6"/>
          <p:cNvGrpSpPr/>
          <p:nvPr/>
        </p:nvGrpSpPr>
        <p:grpSpPr>
          <a:xfrm>
            <a:off x="799881" y="1226132"/>
            <a:ext cx="1928245" cy="3253938"/>
            <a:chOff x="775325" y="1287064"/>
            <a:chExt cx="1928245" cy="3253938"/>
          </a:xfrm>
        </p:grpSpPr>
        <p:sp>
          <p:nvSpPr>
            <p:cNvPr id="5" name="圆角矩形 4"/>
            <p:cNvSpPr/>
            <p:nvPr/>
          </p:nvSpPr>
          <p:spPr>
            <a:xfrm>
              <a:off x="842416" y="1635070"/>
              <a:ext cx="1749158" cy="2905932"/>
            </a:xfrm>
            <a:prstGeom prst="roundRect">
              <a:avLst>
                <a:gd name="adj" fmla="val 6343"/>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l="16729" r="16729"/>
            <a:stretch>
              <a:fillRect/>
            </a:stretch>
          </p:blipFill>
          <p:spPr>
            <a:xfrm>
              <a:off x="1220277" y="1808779"/>
              <a:ext cx="993436" cy="993436"/>
            </a:xfrm>
            <a:prstGeom prst="ellipse">
              <a:avLst/>
            </a:prstGeom>
            <a:effectLst>
              <a:outerShdw blurRad="127000" dist="76200" dir="5400000" algn="t" rotWithShape="0">
                <a:prstClr val="black">
                  <a:alpha val="40000"/>
                </a:prstClr>
              </a:outerShdw>
            </a:effectLst>
          </p:spPr>
        </p:pic>
        <p:sp>
          <p:nvSpPr>
            <p:cNvPr id="32" name="文本框 29"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178382" y="1287064"/>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fontAlgn="base">
                <a:spcBef>
                  <a:spcPct val="0"/>
                </a:spcBef>
                <a:spcAft>
                  <a:spcPct val="0"/>
                </a:spcAft>
              </a:pPr>
              <a:r>
                <a:rPr lang="zh-CN" altLang="en-US" sz="1400" dirty="0" smtClean="0">
                  <a:solidFill>
                    <a:schemeClr val="accent1"/>
                  </a:solidFill>
                  <a:latin typeface="Arial" panose="020B0604020202020204"/>
                  <a:ea typeface="方正兰亭黑_GBK" panose="02000000000000000000" pitchFamily="2" charset="-122"/>
                  <a:sym typeface="Calibri" panose="020F0502020204030204" pitchFamily="34" charset="0"/>
                </a:rPr>
                <a:t>科技查新</a:t>
              </a:r>
              <a:endParaRPr lang="en-US" altLang="zh-CN" sz="1400" dirty="0">
                <a:solidFill>
                  <a:schemeClr val="accent1"/>
                </a:solidFill>
                <a:latin typeface="Arial" panose="020B0604020202020204"/>
                <a:ea typeface="方正兰亭黑_GBK" panose="02000000000000000000" pitchFamily="2" charset="-122"/>
                <a:sym typeface="Calibri" panose="020F0502020204030204" pitchFamily="34" charset="0"/>
              </a:endParaRPr>
            </a:p>
          </p:txBody>
        </p:sp>
        <p:sp>
          <p:nvSpPr>
            <p:cNvPr id="33" name="Content Placeholder 2"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p:nvPr/>
          </p:nvSpPr>
          <p:spPr bwMode="auto">
            <a:xfrm>
              <a:off x="775325" y="2921048"/>
              <a:ext cx="1928245" cy="1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pitchFamily="34" charset="-122"/>
                </a:defRPr>
              </a:lvl1pPr>
              <a:lvl2pPr marL="457200">
                <a:defRPr sz="1300">
                  <a:solidFill>
                    <a:schemeClr val="tx1"/>
                  </a:solidFill>
                  <a:latin typeface="Arial" panose="020B0604020202020204" pitchFamily="34" charset="0"/>
                  <a:ea typeface="微软雅黑" panose="020B0503020204020204" pitchFamily="34" charset="-122"/>
                </a:defRPr>
              </a:lvl2pPr>
              <a:lvl3pPr marL="914400">
                <a:defRPr sz="1300">
                  <a:solidFill>
                    <a:schemeClr val="tx1"/>
                  </a:solidFill>
                  <a:latin typeface="Arial" panose="020B0604020202020204" pitchFamily="34" charset="0"/>
                  <a:ea typeface="微软雅黑" panose="020B0503020204020204" pitchFamily="34" charset="-122"/>
                </a:defRPr>
              </a:lvl3pPr>
              <a:lvl4pPr marL="1371600">
                <a:defRPr sz="1300">
                  <a:solidFill>
                    <a:schemeClr val="tx1"/>
                  </a:solidFill>
                  <a:latin typeface="Arial" panose="020B0604020202020204" pitchFamily="34" charset="0"/>
                  <a:ea typeface="微软雅黑" panose="020B0503020204020204" pitchFamily="34" charset="-122"/>
                </a:defRPr>
              </a:lvl4pPr>
              <a:lvl5pPr marL="1828800">
                <a:defRPr sz="1300">
                  <a:solidFill>
                    <a:schemeClr val="tx1"/>
                  </a:solidFill>
                  <a:latin typeface="Arial" panose="020B0604020202020204" pitchFamily="34" charset="0"/>
                  <a:ea typeface="微软雅黑" panose="020B0503020204020204" pitchFamily="3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a:lnSpc>
                  <a:spcPct val="150000"/>
                </a:lnSpc>
              </a:pPr>
              <a:r>
                <a:rPr lang="zh-CN" altLang="en-US" sz="900" dirty="0">
                  <a:solidFill>
                    <a:srgbClr val="2E4864"/>
                  </a:solidFill>
                  <a:latin typeface="微软雅黑 Light" panose="020B0502040204020203" pitchFamily="34" charset="-122"/>
                  <a:ea typeface="微软雅黑 Light" panose="020B0502040204020203" pitchFamily="34" charset="-122"/>
                </a:rPr>
                <a:t>科技查新是由具备一定信息资源基础与相应查新咨询资质人员的查新站通过计算机检索和手工检索等途径，运用综合分析和对比的方法，为评价科研成果、科研立项等的新颖性提供文献查证结果的一种信息咨询服务工作。</a:t>
              </a:r>
              <a:endParaRPr lang="en-US" altLang="zh-CN" sz="900" dirty="0">
                <a:solidFill>
                  <a:srgbClr val="2E4864"/>
                </a:solidFill>
                <a:latin typeface="微软雅黑 Light" panose="020B0502040204020203" pitchFamily="34" charset="-122"/>
                <a:ea typeface="微软雅黑 Light" panose="020B0502040204020203" pitchFamily="34" charset="-122"/>
              </a:endParaRPr>
            </a:p>
          </p:txBody>
        </p:sp>
        <p:cxnSp>
          <p:nvCxnSpPr>
            <p:cNvPr id="34" name="直接连接符 33"/>
            <p:cNvCxnSpPr/>
            <p:nvPr/>
          </p:nvCxnSpPr>
          <p:spPr>
            <a:xfrm>
              <a:off x="1629788" y="2863147"/>
              <a:ext cx="1715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2851801" y="1234598"/>
            <a:ext cx="1749158" cy="3251896"/>
            <a:chOff x="2691802" y="1295530"/>
            <a:chExt cx="1749158" cy="3251896"/>
          </a:xfrm>
        </p:grpSpPr>
        <p:sp>
          <p:nvSpPr>
            <p:cNvPr id="26" name="圆角矩形 25"/>
            <p:cNvSpPr/>
            <p:nvPr/>
          </p:nvSpPr>
          <p:spPr>
            <a:xfrm>
              <a:off x="2691802" y="1641494"/>
              <a:ext cx="1749158" cy="2905932"/>
            </a:xfrm>
            <a:prstGeom prst="roundRect">
              <a:avLst>
                <a:gd name="adj" fmla="val 6343"/>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6630" r="16630"/>
            <a:stretch>
              <a:fillRect/>
            </a:stretch>
          </p:blipFill>
          <p:spPr>
            <a:xfrm>
              <a:off x="3169251" y="1753903"/>
              <a:ext cx="993436" cy="993436"/>
            </a:xfrm>
            <a:prstGeom prst="ellipse">
              <a:avLst/>
            </a:prstGeom>
            <a:effectLst>
              <a:outerShdw blurRad="127000" dist="76200" dir="5400000" algn="t" rotWithShape="0">
                <a:prstClr val="black">
                  <a:alpha val="40000"/>
                </a:prstClr>
              </a:outerShdw>
            </a:effectLst>
          </p:spPr>
        </p:pic>
        <p:sp>
          <p:nvSpPr>
            <p:cNvPr id="36" name="文本框 29"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3152691" y="1295530"/>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fontAlgn="base">
                <a:spcBef>
                  <a:spcPct val="0"/>
                </a:spcBef>
                <a:spcAft>
                  <a:spcPct val="0"/>
                </a:spcAft>
              </a:pPr>
              <a:r>
                <a:rPr lang="zh-CN" altLang="en-US" sz="1400" dirty="0" smtClean="0">
                  <a:solidFill>
                    <a:schemeClr val="accent1"/>
                  </a:solidFill>
                  <a:latin typeface="Arial" panose="020B0604020202020204"/>
                  <a:ea typeface="方正兰亭黑_GBK" panose="02000000000000000000" pitchFamily="2" charset="-122"/>
                  <a:sym typeface="Calibri" panose="020F0502020204030204" pitchFamily="34" charset="0"/>
                </a:rPr>
                <a:t>查收查引</a:t>
              </a:r>
              <a:endParaRPr lang="en-US" altLang="zh-CN" sz="1400" dirty="0">
                <a:solidFill>
                  <a:schemeClr val="accent1"/>
                </a:solidFill>
                <a:latin typeface="Arial" panose="020B0604020202020204"/>
                <a:ea typeface="方正兰亭黑_GBK" panose="02000000000000000000" pitchFamily="2" charset="-122"/>
                <a:sym typeface="Calibri" panose="020F0502020204030204" pitchFamily="34" charset="0"/>
              </a:endParaRPr>
            </a:p>
          </p:txBody>
        </p:sp>
        <p:sp>
          <p:nvSpPr>
            <p:cNvPr id="37" name="Content Placeholder 2"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p:nvPr/>
          </p:nvSpPr>
          <p:spPr bwMode="auto">
            <a:xfrm>
              <a:off x="2809401" y="2866172"/>
              <a:ext cx="1601538" cy="155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pitchFamily="34" charset="-122"/>
                </a:defRPr>
              </a:lvl1pPr>
              <a:lvl2pPr marL="457200">
                <a:defRPr sz="1300">
                  <a:solidFill>
                    <a:schemeClr val="tx1"/>
                  </a:solidFill>
                  <a:latin typeface="Arial" panose="020B0604020202020204" pitchFamily="34" charset="0"/>
                  <a:ea typeface="微软雅黑" panose="020B0503020204020204" pitchFamily="34" charset="-122"/>
                </a:defRPr>
              </a:lvl2pPr>
              <a:lvl3pPr marL="914400">
                <a:defRPr sz="1300">
                  <a:solidFill>
                    <a:schemeClr val="tx1"/>
                  </a:solidFill>
                  <a:latin typeface="Arial" panose="020B0604020202020204" pitchFamily="34" charset="0"/>
                  <a:ea typeface="微软雅黑" panose="020B0503020204020204" pitchFamily="34" charset="-122"/>
                </a:defRPr>
              </a:lvl3pPr>
              <a:lvl4pPr marL="1371600">
                <a:defRPr sz="1300">
                  <a:solidFill>
                    <a:schemeClr val="tx1"/>
                  </a:solidFill>
                  <a:latin typeface="Arial" panose="020B0604020202020204" pitchFamily="34" charset="0"/>
                  <a:ea typeface="微软雅黑" panose="020B0503020204020204" pitchFamily="34" charset="-122"/>
                </a:defRPr>
              </a:lvl4pPr>
              <a:lvl5pPr marL="1828800">
                <a:defRPr sz="1300">
                  <a:solidFill>
                    <a:schemeClr val="tx1"/>
                  </a:solidFill>
                  <a:latin typeface="Arial" panose="020B0604020202020204" pitchFamily="34" charset="0"/>
                  <a:ea typeface="微软雅黑" panose="020B0503020204020204" pitchFamily="3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a:lnSpc>
                  <a:spcPct val="150000"/>
                </a:lnSpc>
              </a:pPr>
              <a:r>
                <a:rPr lang="zh-CN" altLang="en-US" sz="900" dirty="0">
                  <a:solidFill>
                    <a:srgbClr val="2E4864"/>
                  </a:solidFill>
                  <a:latin typeface="微软雅黑 Light" panose="020B0502040204020203" pitchFamily="34" charset="-122"/>
                  <a:ea typeface="微软雅黑 Light" panose="020B0502040204020203" pitchFamily="34" charset="-122"/>
                </a:rPr>
                <a:t>依据委托人提供的文献篇名、作者姓名、作者单位、期刊名称、发表时间等信息，查询文献被</a:t>
              </a:r>
              <a:r>
                <a:rPr lang="en-US" altLang="zh-CN" sz="900" dirty="0">
                  <a:solidFill>
                    <a:srgbClr val="2E4864"/>
                  </a:solidFill>
                  <a:latin typeface="微软雅黑 Light" panose="020B0502040204020203" pitchFamily="34" charset="-122"/>
                  <a:ea typeface="微软雅黑 Light" panose="020B0502040204020203" pitchFamily="34" charset="-122"/>
                </a:rPr>
                <a:t>SCI</a:t>
              </a:r>
              <a:r>
                <a:rPr lang="zh-CN" altLang="en-US" sz="900" dirty="0">
                  <a:solidFill>
                    <a:srgbClr val="2E4864"/>
                  </a:solidFill>
                  <a:latin typeface="微软雅黑 Light" panose="020B0502040204020203" pitchFamily="34" charset="-122"/>
                  <a:ea typeface="微软雅黑 Light" panose="020B0502040204020203" pitchFamily="34" charset="-122"/>
                </a:rPr>
                <a:t>、</a:t>
              </a:r>
              <a:r>
                <a:rPr lang="en-US" altLang="zh-CN" sz="900" dirty="0">
                  <a:solidFill>
                    <a:srgbClr val="2E4864"/>
                  </a:solidFill>
                  <a:latin typeface="微软雅黑 Light" panose="020B0502040204020203" pitchFamily="34" charset="-122"/>
                  <a:ea typeface="微软雅黑 Light" panose="020B0502040204020203" pitchFamily="34" charset="-122"/>
                </a:rPr>
                <a:t>SSCI</a:t>
              </a:r>
              <a:r>
                <a:rPr lang="zh-CN" altLang="en-US" sz="900" dirty="0">
                  <a:solidFill>
                    <a:srgbClr val="2E4864"/>
                  </a:solidFill>
                  <a:latin typeface="微软雅黑 Light" panose="020B0502040204020203" pitchFamily="34" charset="-122"/>
                  <a:ea typeface="微软雅黑 Light" panose="020B0502040204020203" pitchFamily="34" charset="-122"/>
                </a:rPr>
                <a:t>、</a:t>
              </a:r>
              <a:r>
                <a:rPr lang="en-US" altLang="zh-CN" sz="900" dirty="0">
                  <a:solidFill>
                    <a:srgbClr val="2E4864"/>
                  </a:solidFill>
                  <a:latin typeface="微软雅黑 Light" panose="020B0502040204020203" pitchFamily="34" charset="-122"/>
                  <a:ea typeface="微软雅黑 Light" panose="020B0502040204020203" pitchFamily="34" charset="-122"/>
                </a:rPr>
                <a:t>EI</a:t>
              </a:r>
              <a:r>
                <a:rPr lang="zh-CN" altLang="en-US" sz="900" dirty="0">
                  <a:solidFill>
                    <a:srgbClr val="2E4864"/>
                  </a:solidFill>
                  <a:latin typeface="微软雅黑 Light" panose="020B0502040204020203" pitchFamily="34" charset="-122"/>
                  <a:ea typeface="微软雅黑 Light" panose="020B0502040204020203" pitchFamily="34" charset="-122"/>
                </a:rPr>
                <a:t>、</a:t>
              </a:r>
              <a:r>
                <a:rPr lang="en-US" altLang="zh-CN" sz="900" dirty="0">
                  <a:solidFill>
                    <a:srgbClr val="2E4864"/>
                  </a:solidFill>
                  <a:latin typeface="微软雅黑 Light" panose="020B0502040204020203" pitchFamily="34" charset="-122"/>
                  <a:ea typeface="微软雅黑 Light" panose="020B0502040204020203" pitchFamily="34" charset="-122"/>
                </a:rPr>
                <a:t>CPCI</a:t>
              </a:r>
              <a:r>
                <a:rPr lang="zh-CN" altLang="en-US" sz="900" dirty="0">
                  <a:solidFill>
                    <a:srgbClr val="2E4864"/>
                  </a:solidFill>
                  <a:latin typeface="微软雅黑 Light" panose="020B0502040204020203" pitchFamily="34" charset="-122"/>
                  <a:ea typeface="微软雅黑 Light" panose="020B0502040204020203" pitchFamily="34" charset="-122"/>
                </a:rPr>
                <a:t>、</a:t>
              </a:r>
              <a:r>
                <a:rPr lang="en-US" altLang="zh-CN" sz="900" dirty="0">
                  <a:solidFill>
                    <a:srgbClr val="2E4864"/>
                  </a:solidFill>
                  <a:latin typeface="微软雅黑 Light" panose="020B0502040204020203" pitchFamily="34" charset="-122"/>
                  <a:ea typeface="微软雅黑 Light" panose="020B0502040204020203" pitchFamily="34" charset="-122"/>
                </a:rPr>
                <a:t>CSCD</a:t>
              </a:r>
              <a:r>
                <a:rPr lang="zh-CN" altLang="en-US" sz="900" dirty="0">
                  <a:solidFill>
                    <a:srgbClr val="2E4864"/>
                  </a:solidFill>
                  <a:latin typeface="微软雅黑 Light" panose="020B0502040204020203" pitchFamily="34" charset="-122"/>
                  <a:ea typeface="微软雅黑 Light" panose="020B0502040204020203" pitchFamily="34" charset="-122"/>
                </a:rPr>
                <a:t>、</a:t>
              </a:r>
              <a:r>
                <a:rPr lang="en-US" altLang="zh-CN" sz="900" dirty="0">
                  <a:solidFill>
                    <a:srgbClr val="2E4864"/>
                  </a:solidFill>
                  <a:latin typeface="微软雅黑 Light" panose="020B0502040204020203" pitchFamily="34" charset="-122"/>
                  <a:ea typeface="微软雅黑 Light" panose="020B0502040204020203" pitchFamily="34" charset="-122"/>
                </a:rPr>
                <a:t>CSSCI</a:t>
              </a:r>
              <a:r>
                <a:rPr lang="zh-CN" altLang="en-US" sz="900" dirty="0">
                  <a:solidFill>
                    <a:srgbClr val="2E4864"/>
                  </a:solidFill>
                  <a:latin typeface="微软雅黑 Light" panose="020B0502040204020203" pitchFamily="34" charset="-122"/>
                  <a:ea typeface="微软雅黑 Light" panose="020B0502040204020203" pitchFamily="34" charset="-122"/>
                </a:rPr>
                <a:t>数据库收录和引用的情况。根据检索结果出具检索证明。</a:t>
              </a:r>
              <a:endParaRPr lang="en-US" altLang="zh-CN" sz="900" dirty="0">
                <a:solidFill>
                  <a:srgbClr val="2E4864"/>
                </a:solidFill>
                <a:latin typeface="微软雅黑 Light" panose="020B0502040204020203" pitchFamily="34" charset="-122"/>
                <a:ea typeface="微软雅黑 Light" panose="020B0502040204020203" pitchFamily="34" charset="-122"/>
              </a:endParaRPr>
            </a:p>
          </p:txBody>
        </p:sp>
        <p:cxnSp>
          <p:nvCxnSpPr>
            <p:cNvPr id="38" name="直接连接符 37"/>
            <p:cNvCxnSpPr/>
            <p:nvPr/>
          </p:nvCxnSpPr>
          <p:spPr>
            <a:xfrm>
              <a:off x="3524415" y="2866172"/>
              <a:ext cx="1715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4668601" y="1254531"/>
            <a:ext cx="1749158" cy="3231963"/>
            <a:chOff x="4446969" y="1315463"/>
            <a:chExt cx="1749158" cy="3231963"/>
          </a:xfrm>
        </p:grpSpPr>
        <p:sp>
          <p:nvSpPr>
            <p:cNvPr id="27" name="圆角矩形 26"/>
            <p:cNvSpPr/>
            <p:nvPr/>
          </p:nvSpPr>
          <p:spPr>
            <a:xfrm>
              <a:off x="4446969" y="1641494"/>
              <a:ext cx="1749158" cy="2905932"/>
            </a:xfrm>
            <a:prstGeom prst="roundRect">
              <a:avLst>
                <a:gd name="adj" fmla="val 6343"/>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23347" r="10111"/>
            <a:stretch>
              <a:fillRect/>
            </a:stretch>
          </p:blipFill>
          <p:spPr>
            <a:xfrm>
              <a:off x="4974769" y="1808779"/>
              <a:ext cx="993436" cy="993436"/>
            </a:xfrm>
            <a:prstGeom prst="ellipse">
              <a:avLst/>
            </a:prstGeom>
            <a:effectLst>
              <a:outerShdw blurRad="127000" dist="76200" dir="5400000" algn="t" rotWithShape="0">
                <a:prstClr val="black">
                  <a:alpha val="40000"/>
                </a:prstClr>
              </a:outerShdw>
            </a:effectLst>
          </p:spPr>
        </p:pic>
        <p:sp>
          <p:nvSpPr>
            <p:cNvPr id="40" name="文本框 29"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4854684" y="1315463"/>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fontAlgn="base">
                <a:spcBef>
                  <a:spcPct val="0"/>
                </a:spcBef>
                <a:spcAft>
                  <a:spcPct val="0"/>
                </a:spcAft>
              </a:pPr>
              <a:r>
                <a:rPr lang="zh-CN" altLang="en-US" sz="1400" dirty="0" smtClean="0">
                  <a:solidFill>
                    <a:schemeClr val="accent1"/>
                  </a:solidFill>
                  <a:latin typeface="Arial" panose="020B0604020202020204"/>
                  <a:ea typeface="方正兰亭黑_GBK" panose="02000000000000000000" pitchFamily="2" charset="-122"/>
                  <a:sym typeface="Calibri" panose="020F0502020204030204" pitchFamily="34" charset="0"/>
                </a:rPr>
                <a:t>分析统计</a:t>
              </a:r>
              <a:endParaRPr lang="en-US" altLang="zh-CN" sz="1400" dirty="0">
                <a:solidFill>
                  <a:schemeClr val="accent1"/>
                </a:solidFill>
                <a:latin typeface="Arial" panose="020B0604020202020204"/>
                <a:ea typeface="方正兰亭黑_GBK" panose="02000000000000000000" pitchFamily="2" charset="-122"/>
                <a:sym typeface="Calibri" panose="020F0502020204030204" pitchFamily="34" charset="0"/>
              </a:endParaRPr>
            </a:p>
          </p:txBody>
        </p:sp>
        <p:sp>
          <p:nvSpPr>
            <p:cNvPr id="41" name="Content Placeholder 2"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p:nvPr/>
          </p:nvSpPr>
          <p:spPr bwMode="auto">
            <a:xfrm>
              <a:off x="4614998" y="2823508"/>
              <a:ext cx="1496261" cy="144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pitchFamily="34" charset="-122"/>
                </a:defRPr>
              </a:lvl1pPr>
              <a:lvl2pPr marL="457200">
                <a:defRPr sz="1300">
                  <a:solidFill>
                    <a:schemeClr val="tx1"/>
                  </a:solidFill>
                  <a:latin typeface="Arial" panose="020B0604020202020204" pitchFamily="34" charset="0"/>
                  <a:ea typeface="微软雅黑" panose="020B0503020204020204" pitchFamily="34" charset="-122"/>
                </a:defRPr>
              </a:lvl2pPr>
              <a:lvl3pPr marL="914400">
                <a:defRPr sz="1300">
                  <a:solidFill>
                    <a:schemeClr val="tx1"/>
                  </a:solidFill>
                  <a:latin typeface="Arial" panose="020B0604020202020204" pitchFamily="34" charset="0"/>
                  <a:ea typeface="微软雅黑" panose="020B0503020204020204" pitchFamily="34" charset="-122"/>
                </a:defRPr>
              </a:lvl3pPr>
              <a:lvl4pPr marL="1371600">
                <a:defRPr sz="1300">
                  <a:solidFill>
                    <a:schemeClr val="tx1"/>
                  </a:solidFill>
                  <a:latin typeface="Arial" panose="020B0604020202020204" pitchFamily="34" charset="0"/>
                  <a:ea typeface="微软雅黑" panose="020B0503020204020204" pitchFamily="34" charset="-122"/>
                </a:defRPr>
              </a:lvl4pPr>
              <a:lvl5pPr marL="1828800">
                <a:defRPr sz="1300">
                  <a:solidFill>
                    <a:schemeClr val="tx1"/>
                  </a:solidFill>
                  <a:latin typeface="Arial" panose="020B0604020202020204" pitchFamily="34" charset="0"/>
                  <a:ea typeface="微软雅黑" panose="020B0503020204020204" pitchFamily="3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a:lnSpc>
                  <a:spcPct val="150000"/>
                </a:lnSpc>
              </a:pPr>
              <a:r>
                <a:rPr lang="zh-CN" altLang="en-US" sz="900" dirty="0">
                  <a:solidFill>
                    <a:srgbClr val="2E4864"/>
                  </a:solidFill>
                  <a:latin typeface="微软雅黑 Light" panose="020B0502040204020203" pitchFamily="34" charset="-122"/>
                  <a:ea typeface="微软雅黑 Light" panose="020B0502040204020203" pitchFamily="34" charset="-122"/>
                </a:rPr>
                <a:t>为院系提供论文统计</a:t>
              </a:r>
              <a:r>
                <a:rPr lang="zh-CN" altLang="en-US" sz="900" dirty="0" smtClean="0">
                  <a:solidFill>
                    <a:srgbClr val="2E4864"/>
                  </a:solidFill>
                  <a:latin typeface="微软雅黑 Light" panose="020B0502040204020203" pitchFamily="34" charset="-122"/>
                  <a:ea typeface="微软雅黑 Light" panose="020B0502040204020203" pitchFamily="34" charset="-122"/>
                </a:rPr>
                <a:t>数据提供</a:t>
              </a:r>
              <a:r>
                <a:rPr lang="zh-CN" altLang="en-US" sz="900" dirty="0">
                  <a:solidFill>
                    <a:srgbClr val="2E4864"/>
                  </a:solidFill>
                  <a:latin typeface="微软雅黑 Light" panose="020B0502040204020203" pitchFamily="34" charset="-122"/>
                  <a:ea typeface="微软雅黑 Light" panose="020B0502040204020203" pitchFamily="34" charset="-122"/>
                </a:rPr>
                <a:t>学科竞争情报分析</a:t>
              </a:r>
              <a:r>
                <a:rPr lang="zh-CN" altLang="en-US" sz="900" dirty="0" smtClean="0">
                  <a:solidFill>
                    <a:srgbClr val="2E4864"/>
                  </a:solidFill>
                  <a:latin typeface="微软雅黑 Light" panose="020B0502040204020203" pitchFamily="34" charset="-122"/>
                  <a:ea typeface="微软雅黑 Light" panose="020B0502040204020203" pitchFamily="34" charset="-122"/>
                </a:rPr>
                <a:t>报告，</a:t>
              </a:r>
              <a:r>
                <a:rPr lang="zh-CN" altLang="en-US" sz="900" dirty="0">
                  <a:solidFill>
                    <a:srgbClr val="2E4864"/>
                  </a:solidFill>
                  <a:latin typeface="微软雅黑 Light" panose="020B0502040204020203" pitchFamily="34" charset="-122"/>
                  <a:ea typeface="微软雅黑 Light" panose="020B0502040204020203" pitchFamily="34" charset="-122"/>
                </a:rPr>
                <a:t>为院系决策提供依据。配合院系进行学科评估，进行学科资源馆藏及使用情况调研与分析等。</a:t>
              </a:r>
              <a:endParaRPr lang="en-US" altLang="zh-CN" sz="900" dirty="0">
                <a:solidFill>
                  <a:srgbClr val="2E4864"/>
                </a:solidFill>
                <a:latin typeface="微软雅黑 Light" panose="020B0502040204020203" pitchFamily="34" charset="-122"/>
                <a:ea typeface="微软雅黑 Light" panose="020B0502040204020203" pitchFamily="34" charset="-122"/>
              </a:endParaRPr>
            </a:p>
          </p:txBody>
        </p:sp>
        <p:cxnSp>
          <p:nvCxnSpPr>
            <p:cNvPr id="42" name="直接连接符 41"/>
            <p:cNvCxnSpPr/>
            <p:nvPr/>
          </p:nvCxnSpPr>
          <p:spPr>
            <a:xfrm>
              <a:off x="5362832" y="2857334"/>
              <a:ext cx="1715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6627012" y="1279209"/>
            <a:ext cx="1749158" cy="3207285"/>
            <a:chOff x="4660239" y="1333717"/>
            <a:chExt cx="1749158" cy="3207285"/>
          </a:xfrm>
        </p:grpSpPr>
        <p:sp>
          <p:nvSpPr>
            <p:cNvPr id="48" name="圆角矩形 47"/>
            <p:cNvSpPr/>
            <p:nvPr/>
          </p:nvSpPr>
          <p:spPr>
            <a:xfrm>
              <a:off x="4660239" y="1635070"/>
              <a:ext cx="1749158" cy="2905932"/>
            </a:xfrm>
            <a:prstGeom prst="roundRect">
              <a:avLst>
                <a:gd name="adj" fmla="val 6343"/>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p:cNvPicPr>
              <a:picLocks noChangeAspect="1"/>
            </p:cNvPicPr>
            <p:nvPr/>
          </p:nvPicPr>
          <p:blipFill rotWithShape="1">
            <a:blip r:embed="rId5" cstate="print">
              <a:extLst>
                <a:ext uri="{28A0092B-C50C-407E-A947-70E740481C1C}">
                  <a14:useLocalDpi xmlns:a14="http://schemas.microsoft.com/office/drawing/2010/main" val="0"/>
                </a:ext>
              </a:extLst>
            </a:blip>
            <a:srcRect l="23347" r="10111"/>
            <a:stretch>
              <a:fillRect/>
            </a:stretch>
          </p:blipFill>
          <p:spPr>
            <a:xfrm>
              <a:off x="4974769" y="1808779"/>
              <a:ext cx="993436" cy="993436"/>
            </a:xfrm>
            <a:prstGeom prst="ellipse">
              <a:avLst/>
            </a:prstGeom>
            <a:effectLst>
              <a:outerShdw blurRad="127000" dist="76200" dir="5400000" algn="t" rotWithShape="0">
                <a:prstClr val="black">
                  <a:alpha val="40000"/>
                </a:prstClr>
              </a:outerShdw>
            </a:effectLst>
          </p:spPr>
        </p:pic>
        <p:sp>
          <p:nvSpPr>
            <p:cNvPr id="50" name="文本框 29"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4840544" y="1333717"/>
              <a:ext cx="12618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fontAlgn="base">
                <a:spcBef>
                  <a:spcPct val="0"/>
                </a:spcBef>
                <a:spcAft>
                  <a:spcPct val="0"/>
                </a:spcAft>
              </a:pPr>
              <a:r>
                <a:rPr lang="zh-CN" altLang="en-US" sz="1400" dirty="0" smtClean="0">
                  <a:solidFill>
                    <a:schemeClr val="accent1"/>
                  </a:solidFill>
                  <a:latin typeface="Arial" panose="020B0604020202020204"/>
                  <a:ea typeface="方正兰亭黑_GBK" panose="02000000000000000000" pitchFamily="2" charset="-122"/>
                  <a:sym typeface="Calibri" panose="020F0502020204030204" pitchFamily="34" charset="0"/>
                </a:rPr>
                <a:t>数据核实清洗</a:t>
              </a:r>
              <a:endParaRPr lang="en-US" altLang="zh-CN" sz="1400" dirty="0">
                <a:solidFill>
                  <a:schemeClr val="accent1"/>
                </a:solidFill>
                <a:latin typeface="Arial" panose="020B0604020202020204"/>
                <a:ea typeface="方正兰亭黑_GBK" panose="02000000000000000000" pitchFamily="2" charset="-122"/>
                <a:sym typeface="Calibri" panose="020F0502020204030204" pitchFamily="34" charset="0"/>
              </a:endParaRPr>
            </a:p>
          </p:txBody>
        </p:sp>
        <p:sp>
          <p:nvSpPr>
            <p:cNvPr id="51" name="Content Placeholder 2"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p:nvPr/>
          </p:nvSpPr>
          <p:spPr bwMode="auto">
            <a:xfrm>
              <a:off x="4765516" y="2802216"/>
              <a:ext cx="1496261" cy="144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Arial" panose="020B0604020202020204" pitchFamily="34" charset="0"/>
                  <a:ea typeface="微软雅黑" panose="020B0503020204020204" pitchFamily="34" charset="-122"/>
                </a:defRPr>
              </a:lvl1pPr>
              <a:lvl2pPr marL="457200">
                <a:defRPr sz="1300">
                  <a:solidFill>
                    <a:schemeClr val="tx1"/>
                  </a:solidFill>
                  <a:latin typeface="Arial" panose="020B0604020202020204" pitchFamily="34" charset="0"/>
                  <a:ea typeface="微软雅黑" panose="020B0503020204020204" pitchFamily="34" charset="-122"/>
                </a:defRPr>
              </a:lvl2pPr>
              <a:lvl3pPr marL="914400">
                <a:defRPr sz="1300">
                  <a:solidFill>
                    <a:schemeClr val="tx1"/>
                  </a:solidFill>
                  <a:latin typeface="Arial" panose="020B0604020202020204" pitchFamily="34" charset="0"/>
                  <a:ea typeface="微软雅黑" panose="020B0503020204020204" pitchFamily="34" charset="-122"/>
                </a:defRPr>
              </a:lvl3pPr>
              <a:lvl4pPr marL="1371600">
                <a:defRPr sz="1300">
                  <a:solidFill>
                    <a:schemeClr val="tx1"/>
                  </a:solidFill>
                  <a:latin typeface="Arial" panose="020B0604020202020204" pitchFamily="34" charset="0"/>
                  <a:ea typeface="微软雅黑" panose="020B0503020204020204" pitchFamily="34" charset="-122"/>
                </a:defRPr>
              </a:lvl4pPr>
              <a:lvl5pPr marL="1828800">
                <a:defRPr sz="1300">
                  <a:solidFill>
                    <a:schemeClr val="tx1"/>
                  </a:solidFill>
                  <a:latin typeface="Arial" panose="020B0604020202020204" pitchFamily="34" charset="0"/>
                  <a:ea typeface="微软雅黑" panose="020B0503020204020204" pitchFamily="34" charset="-122"/>
                </a:defRPr>
              </a:lvl5pPr>
              <a:lvl6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indent="457200" eaLnBrk="0" fontAlgn="base" hangingPunct="0">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algn="ctr">
                <a:lnSpc>
                  <a:spcPct val="150000"/>
                </a:lnSpc>
              </a:pPr>
              <a:r>
                <a:rPr lang="zh-CN" altLang="en-US" sz="900" dirty="0" smtClean="0">
                  <a:solidFill>
                    <a:srgbClr val="2E4864"/>
                  </a:solidFill>
                  <a:latin typeface="微软雅黑 Light" panose="020B0502040204020203" pitchFamily="34" charset="-122"/>
                  <a:ea typeface="微软雅黑 Light" panose="020B0502040204020203" pitchFamily="34" charset="-122"/>
                </a:rPr>
                <a:t>为学科办、学院等提供教师学术成果核实、查证工作，整理跨年度论文被增引数据，为学科办决策</a:t>
              </a:r>
              <a:r>
                <a:rPr lang="zh-CN" altLang="en-US" sz="900" dirty="0">
                  <a:solidFill>
                    <a:srgbClr val="2E4864"/>
                  </a:solidFill>
                  <a:latin typeface="微软雅黑 Light" panose="020B0502040204020203" pitchFamily="34" charset="-122"/>
                  <a:ea typeface="微软雅黑 Light" panose="020B0502040204020203" pitchFamily="34" charset="-122"/>
                </a:rPr>
                <a:t>提供依据。配合院系</a:t>
              </a:r>
              <a:r>
                <a:rPr lang="zh-CN" altLang="en-US" sz="900" dirty="0" smtClean="0">
                  <a:solidFill>
                    <a:srgbClr val="2E4864"/>
                  </a:solidFill>
                  <a:latin typeface="微软雅黑 Light" panose="020B0502040204020203" pitchFamily="34" charset="-122"/>
                  <a:ea typeface="微软雅黑 Light" panose="020B0502040204020203" pitchFamily="34" charset="-122"/>
                </a:rPr>
                <a:t>进行学科评估及申请博硕士点工作。</a:t>
              </a:r>
              <a:endParaRPr lang="en-US" altLang="zh-CN" sz="900" dirty="0">
                <a:solidFill>
                  <a:srgbClr val="2E4864"/>
                </a:solidFill>
                <a:latin typeface="微软雅黑 Light" panose="020B0502040204020203" pitchFamily="34" charset="-122"/>
                <a:ea typeface="微软雅黑 Light" panose="020B0502040204020203" pitchFamily="34" charset="-122"/>
              </a:endParaRPr>
            </a:p>
          </p:txBody>
        </p:sp>
        <p:cxnSp>
          <p:nvCxnSpPr>
            <p:cNvPr id="52" name="直接连接符 51"/>
            <p:cNvCxnSpPr/>
            <p:nvPr/>
          </p:nvCxnSpPr>
          <p:spPr>
            <a:xfrm>
              <a:off x="5362832" y="2857334"/>
              <a:ext cx="1715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5"/>
          <p:cNvSpPr txBox="1">
            <a:spLocks noChangeArrowheads="1"/>
          </p:cNvSpPr>
          <p:nvPr/>
        </p:nvSpPr>
        <p:spPr bwMode="auto">
          <a:xfrm>
            <a:off x="1032788" y="319874"/>
            <a:ext cx="53416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1800" dirty="0">
                <a:solidFill>
                  <a:schemeClr val="accent1"/>
                </a:solidFill>
                <a:latin typeface="方正兰亭黑_GBK"/>
                <a:ea typeface="方正兰亭黑_GBK"/>
              </a:rPr>
              <a:t>科研决策支持</a:t>
            </a:r>
            <a:r>
              <a:rPr lang="zh-CN" altLang="en-US" sz="1800" dirty="0" smtClean="0">
                <a:solidFill>
                  <a:schemeClr val="accent1"/>
                </a:solidFill>
                <a:latin typeface="方正兰亭黑_GBK"/>
                <a:ea typeface="方正兰亭黑_GBK"/>
              </a:rPr>
              <a:t>工作完成情况</a:t>
            </a:r>
            <a:r>
              <a:rPr lang="en-US" altLang="zh-CN" sz="1800" dirty="0" smtClean="0">
                <a:solidFill>
                  <a:schemeClr val="accent1"/>
                </a:solidFill>
                <a:latin typeface="方正兰亭黑_GBK"/>
                <a:ea typeface="方正兰亭黑_GBK"/>
              </a:rPr>
              <a:t>-</a:t>
            </a:r>
            <a:r>
              <a:rPr lang="zh-CN" altLang="en-US" sz="1400" dirty="0" smtClean="0">
                <a:solidFill>
                  <a:schemeClr val="accent1"/>
                </a:solidFill>
                <a:latin typeface="方正兰亭黑_GBK"/>
                <a:ea typeface="方正兰亭黑_GBK"/>
              </a:rPr>
              <a:t>完成</a:t>
            </a:r>
            <a:r>
              <a:rPr lang="zh-CN" altLang="en-US" sz="1400" dirty="0">
                <a:solidFill>
                  <a:schemeClr val="accent1"/>
                </a:solidFill>
                <a:latin typeface="方正兰亭黑_GBK"/>
                <a:ea typeface="方正兰亭黑_GBK"/>
              </a:rPr>
              <a:t>科技查新工作共计</a:t>
            </a:r>
            <a:r>
              <a:rPr lang="en-US" altLang="zh-CN" sz="1400" dirty="0">
                <a:solidFill>
                  <a:schemeClr val="accent1"/>
                </a:solidFill>
                <a:latin typeface="方正兰亭黑_GBK"/>
                <a:ea typeface="方正兰亭黑_GBK"/>
              </a:rPr>
              <a:t>7</a:t>
            </a:r>
            <a:r>
              <a:rPr lang="zh-CN" altLang="en-US" sz="1400" dirty="0">
                <a:solidFill>
                  <a:schemeClr val="accent1"/>
                </a:solidFill>
                <a:latin typeface="方正兰亭黑_GBK"/>
                <a:ea typeface="方正兰亭黑_GBK"/>
              </a:rPr>
              <a:t>项</a:t>
            </a:r>
          </a:p>
        </p:txBody>
      </p:sp>
      <p:cxnSp>
        <p:nvCxnSpPr>
          <p:cNvPr id="13" name="直接连接符 12"/>
          <p:cNvCxnSpPr/>
          <p:nvPr/>
        </p:nvCxnSpPr>
        <p:spPr>
          <a:xfrm>
            <a:off x="1164759" y="644831"/>
            <a:ext cx="31012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337511" y="183664"/>
            <a:ext cx="528375" cy="484787"/>
            <a:chOff x="1417110" y="1933669"/>
            <a:chExt cx="1827515" cy="1676757"/>
          </a:xfrm>
        </p:grpSpPr>
        <p:sp>
          <p:nvSpPr>
            <p:cNvPr id="14" name="椭圆 13"/>
            <p:cNvSpPr/>
            <p:nvPr/>
          </p:nvSpPr>
          <p:spPr>
            <a:xfrm>
              <a:off x="1491775" y="1933669"/>
              <a:ext cx="1676757" cy="167675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686851" y="2118291"/>
              <a:ext cx="1307513" cy="1307513"/>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772931" y="1944597"/>
              <a:ext cx="390517" cy="390517"/>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417110" y="2261397"/>
              <a:ext cx="286781" cy="286781"/>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686851" y="3308201"/>
              <a:ext cx="220530" cy="220530"/>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3016329" y="2979248"/>
              <a:ext cx="228296" cy="228296"/>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5"/>
          <p:cNvSpPr txBox="1">
            <a:spLocks noChangeArrowheads="1"/>
          </p:cNvSpPr>
          <p:nvPr/>
        </p:nvSpPr>
        <p:spPr bwMode="auto">
          <a:xfrm>
            <a:off x="420024" y="278417"/>
            <a:ext cx="3738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1200" dirty="0">
                <a:solidFill>
                  <a:schemeClr val="bg1"/>
                </a:solidFill>
                <a:latin typeface="方正兰亭黑_GBK"/>
                <a:ea typeface="方正兰亭黑_GBK"/>
              </a:rPr>
              <a:t>01</a:t>
            </a:r>
            <a:endParaRPr lang="zh-CN" altLang="en-US" sz="1200" dirty="0">
              <a:solidFill>
                <a:schemeClr val="bg1"/>
              </a:solidFill>
              <a:latin typeface="方正兰亭黑_GBK"/>
              <a:ea typeface="方正兰亭黑_GBK"/>
            </a:endParaRPr>
          </a:p>
        </p:txBody>
      </p:sp>
      <p:sp>
        <p:nvSpPr>
          <p:cNvPr id="68" name="TextBox 26"/>
          <p:cNvSpPr txBox="1"/>
          <p:nvPr/>
        </p:nvSpPr>
        <p:spPr>
          <a:xfrm>
            <a:off x="8107214" y="3542452"/>
            <a:ext cx="365806" cy="219291"/>
          </a:xfrm>
          <a:prstGeom prst="rect">
            <a:avLst/>
          </a:prstGeom>
          <a:noFill/>
        </p:spPr>
        <p:txBody>
          <a:bodyPr wrap="none" rtlCol="0">
            <a:spAutoFit/>
          </a:bodyPr>
          <a:lstStyle/>
          <a:p>
            <a:r>
              <a:rPr lang="en-US" sz="825" dirty="0">
                <a:solidFill>
                  <a:srgbClr val="2E4864"/>
                </a:solidFill>
                <a:ea typeface="微软雅黑 Light" panose="020B0502040204020203" pitchFamily="34" charset="-122"/>
              </a:rPr>
              <a:t>30%</a:t>
            </a:r>
          </a:p>
        </p:txBody>
      </p:sp>
      <p:sp>
        <p:nvSpPr>
          <p:cNvPr id="76" name="TextBox 17"/>
          <p:cNvSpPr txBox="1"/>
          <p:nvPr/>
        </p:nvSpPr>
        <p:spPr>
          <a:xfrm>
            <a:off x="4878556" y="3921502"/>
            <a:ext cx="761747" cy="230832"/>
          </a:xfrm>
          <a:prstGeom prst="rect">
            <a:avLst/>
          </a:prstGeom>
          <a:noFill/>
        </p:spPr>
        <p:txBody>
          <a:bodyPr wrap="none" rtlCol="0">
            <a:spAutoFit/>
          </a:bodyPr>
          <a:lstStyle/>
          <a:p>
            <a:r>
              <a:rPr lang="zh-CN" altLang="en-US" sz="900" dirty="0">
                <a:solidFill>
                  <a:srgbClr val="2E4864"/>
                </a:solidFill>
                <a:latin typeface="+mn-ea"/>
              </a:rPr>
              <a:t>职业优势二</a:t>
            </a:r>
            <a:endParaRPr lang="en-US" altLang="zh-CN" sz="900" dirty="0">
              <a:solidFill>
                <a:srgbClr val="2E4864"/>
              </a:solidFill>
              <a:latin typeface="+mn-ea"/>
            </a:endParaRPr>
          </a:p>
        </p:txBody>
      </p:sp>
      <p:graphicFrame>
        <p:nvGraphicFramePr>
          <p:cNvPr id="2" name="表格 1"/>
          <p:cNvGraphicFramePr>
            <a:graphicFrameLocks noGrp="1"/>
          </p:cNvGraphicFramePr>
          <p:nvPr>
            <p:extLst>
              <p:ext uri="{D42A27DB-BD31-4B8C-83A1-F6EECF244321}">
                <p14:modId xmlns:p14="http://schemas.microsoft.com/office/powerpoint/2010/main" val="3867149088"/>
              </p:ext>
            </p:extLst>
          </p:nvPr>
        </p:nvGraphicFramePr>
        <p:xfrm>
          <a:off x="374267" y="976444"/>
          <a:ext cx="7197491" cy="3492526"/>
        </p:xfrm>
        <a:graphic>
          <a:graphicData uri="http://schemas.openxmlformats.org/drawingml/2006/table">
            <a:tbl>
              <a:tblPr firstRow="1" bandRow="1">
                <a:tableStyleId>{5C22544A-7EE6-4342-B048-85BDC9FD1C3A}</a:tableStyleId>
              </a:tblPr>
              <a:tblGrid>
                <a:gridCol w="2399164"/>
                <a:gridCol w="4798327"/>
              </a:tblGrid>
              <a:tr h="407422">
                <a:tc>
                  <a:txBody>
                    <a:bodyPr/>
                    <a:lstStyle/>
                    <a:p>
                      <a:pPr algn="ctr"/>
                      <a:r>
                        <a:rPr lang="zh-CN" altLang="en-US" dirty="0" smtClean="0"/>
                        <a:t>      委  托  单   位</a:t>
                      </a:r>
                      <a:endParaRPr lang="zh-CN" altLang="en-US" dirty="0"/>
                    </a:p>
                  </a:txBody>
                  <a:tcPr/>
                </a:tc>
                <a:tc>
                  <a:txBody>
                    <a:bodyPr/>
                    <a:lstStyle/>
                    <a:p>
                      <a:pPr algn="ctr"/>
                      <a:r>
                        <a:rPr lang="en-US" altLang="zh-CN" dirty="0" smtClean="0"/>
                        <a:t>                         </a:t>
                      </a:r>
                      <a:r>
                        <a:rPr lang="zh-CN" altLang="en-US" dirty="0" smtClean="0"/>
                        <a:t>项 目 名 称</a:t>
                      </a:r>
                      <a:endParaRPr lang="zh-CN" altLang="en-US" dirty="0"/>
                    </a:p>
                  </a:txBody>
                  <a:tcPr/>
                </a:tc>
              </a:tr>
              <a:tr h="407422">
                <a:tc>
                  <a:txBody>
                    <a:bodyPr/>
                    <a:lstStyle/>
                    <a:p>
                      <a:pPr algn="ctr"/>
                      <a:r>
                        <a:rPr lang="zh-CN" altLang="en-US" sz="1100" dirty="0" smtClean="0"/>
                        <a:t>理学院</a:t>
                      </a:r>
                      <a:endParaRPr lang="zh-CN" altLang="en-US" sz="1100" dirty="0"/>
                    </a:p>
                  </a:txBody>
                  <a:tcPr/>
                </a:tc>
                <a:tc>
                  <a:txBody>
                    <a:bodyPr/>
                    <a:lstStyle/>
                    <a:p>
                      <a:pPr algn="ctr"/>
                      <a:r>
                        <a:rPr lang="zh-CN" altLang="zh-CN" sz="1100" b="1" kern="1200" dirty="0" smtClean="0">
                          <a:solidFill>
                            <a:schemeClr val="dk1"/>
                          </a:solidFill>
                          <a:effectLst/>
                          <a:latin typeface="+mn-lt"/>
                          <a:ea typeface="+mn-ea"/>
                          <a:cs typeface="+mn-cs"/>
                        </a:rPr>
                        <a:t>黄土地铁隧道竖井转横通道施工工法</a:t>
                      </a:r>
                      <a:r>
                        <a:rPr lang="en-US" altLang="zh-CN" sz="1100" b="1" kern="1200" dirty="0" smtClean="0">
                          <a:solidFill>
                            <a:schemeClr val="dk1"/>
                          </a:solidFill>
                          <a:effectLst/>
                          <a:latin typeface="+mn-lt"/>
                          <a:ea typeface="+mn-ea"/>
                          <a:cs typeface="+mn-cs"/>
                        </a:rPr>
                        <a:t> </a:t>
                      </a:r>
                      <a:endParaRPr lang="zh-CN" altLang="en-US" sz="1100" dirty="0"/>
                    </a:p>
                  </a:txBody>
                  <a:tcPr/>
                </a:tc>
              </a:tr>
              <a:tr h="404825">
                <a:tc>
                  <a:txBody>
                    <a:bodyPr/>
                    <a:lstStyle/>
                    <a:p>
                      <a:pPr algn="ctr"/>
                      <a:r>
                        <a:rPr lang="zh-CN" altLang="en-US" sz="1100" dirty="0" smtClean="0"/>
                        <a:t>管理学院</a:t>
                      </a:r>
                      <a:endParaRPr lang="zh-CN" altLang="en-US" sz="1100" dirty="0"/>
                    </a:p>
                  </a:txBody>
                  <a:tcPr>
                    <a:lnB w="12700" cap="flat" cmpd="sng" algn="ctr">
                      <a:solidFill>
                        <a:schemeClr val="tx1"/>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CN" altLang="zh-CN" sz="1100" kern="1200" dirty="0" smtClean="0">
                          <a:solidFill>
                            <a:schemeClr val="dk1"/>
                          </a:solidFill>
                          <a:effectLst/>
                          <a:latin typeface="+mn-lt"/>
                          <a:ea typeface="+mn-ea"/>
                          <a:cs typeface="+mn-cs"/>
                        </a:rPr>
                        <a:t>复杂空区条件下露天矿安全开采智能无人化技术研发与工程示范</a:t>
                      </a:r>
                    </a:p>
                    <a:p>
                      <a:pPr algn="ctr"/>
                      <a:endParaRPr lang="zh-CN" altLang="en-US" sz="1100" dirty="0"/>
                    </a:p>
                  </a:txBody>
                  <a:tcPr>
                    <a:lnB w="12700" cap="flat" cmpd="sng" algn="ctr">
                      <a:solidFill>
                        <a:schemeClr val="tx1"/>
                      </a:solidFill>
                      <a:prstDash val="solid"/>
                      <a:round/>
                      <a:headEnd type="none" w="med" len="med"/>
                      <a:tailEnd type="none" w="med" len="med"/>
                    </a:lnB>
                  </a:tcPr>
                </a:tc>
              </a:tr>
              <a:tr h="404825">
                <a:tc>
                  <a:txBody>
                    <a:bodyPr/>
                    <a:lstStyle/>
                    <a:p>
                      <a:pPr algn="ctr"/>
                      <a:r>
                        <a:rPr lang="zh-CN" altLang="zh-CN" sz="1100" kern="1200" dirty="0" smtClean="0">
                          <a:solidFill>
                            <a:schemeClr val="dk1"/>
                          </a:solidFill>
                          <a:effectLst/>
                          <a:latin typeface="+mn-lt"/>
                          <a:ea typeface="+mn-ea"/>
                          <a:cs typeface="+mn-cs"/>
                        </a:rPr>
                        <a:t>洛阳栾川钼业集团股份有限公司</a:t>
                      </a:r>
                      <a:endParaRPr lang="zh-CN" altLang="en-US" sz="1100" dirty="0"/>
                    </a:p>
                  </a:txBody>
                  <a:tcPr>
                    <a:lnT w="12700" cap="flat" cmpd="sng" algn="ctr">
                      <a:solidFill>
                        <a:schemeClr val="tx1"/>
                      </a:solidFill>
                      <a:prstDash val="solid"/>
                      <a:round/>
                      <a:headEnd type="none" w="med" len="med"/>
                      <a:tailEnd type="none" w="med" len="med"/>
                    </a:lnT>
                  </a:tcPr>
                </a:tc>
                <a:tc>
                  <a:txBody>
                    <a:bodyPr/>
                    <a:lstStyle/>
                    <a:p>
                      <a:pPr algn="ctr"/>
                      <a:r>
                        <a:rPr lang="zh-CN" altLang="zh-CN" sz="1100" kern="1200" dirty="0" smtClean="0">
                          <a:solidFill>
                            <a:schemeClr val="dk1"/>
                          </a:solidFill>
                          <a:effectLst/>
                          <a:latin typeface="+mn-lt"/>
                          <a:ea typeface="+mn-ea"/>
                          <a:cs typeface="+mn-cs"/>
                        </a:rPr>
                        <a:t>“酸性萃取—连续结晶法”制备高纯钼酸铵清洁生产工艺研究及产业化</a:t>
                      </a:r>
                      <a:endParaRPr lang="zh-CN" altLang="en-US" sz="1100" dirty="0"/>
                    </a:p>
                  </a:txBody>
                  <a:tcPr>
                    <a:lnT w="12700" cap="flat" cmpd="sng" algn="ctr">
                      <a:solidFill>
                        <a:schemeClr val="tx1"/>
                      </a:solidFill>
                      <a:prstDash val="solid"/>
                      <a:round/>
                      <a:headEnd type="none" w="med" len="med"/>
                      <a:tailEnd type="none" w="med" len="med"/>
                    </a:lnT>
                  </a:tcPr>
                </a:tc>
              </a:tr>
              <a:tr h="398337">
                <a:tc>
                  <a:txBody>
                    <a:bodyPr/>
                    <a:lstStyle/>
                    <a:p>
                      <a:pPr algn="ctr"/>
                      <a:r>
                        <a:rPr lang="zh-CN" altLang="en-US" sz="1100" dirty="0" smtClean="0"/>
                        <a:t>理学院</a:t>
                      </a:r>
                      <a:endParaRPr lang="zh-CN" altLang="en-US" sz="1100" dirty="0"/>
                    </a:p>
                  </a:txBody>
                  <a:tcPr/>
                </a:tc>
                <a:tc>
                  <a:txBody>
                    <a:bodyPr/>
                    <a:lstStyle/>
                    <a:p>
                      <a:pPr algn="ctr"/>
                      <a:r>
                        <a:rPr lang="zh-CN" altLang="zh-CN" sz="1100" b="1" kern="1200" dirty="0" smtClean="0">
                          <a:solidFill>
                            <a:schemeClr val="dk1"/>
                          </a:solidFill>
                          <a:effectLst/>
                          <a:latin typeface="+mn-lt"/>
                          <a:ea typeface="+mn-ea"/>
                          <a:cs typeface="+mn-cs"/>
                        </a:rPr>
                        <a:t>地面气象要素、辐射要素的逐日、逐时计算模型</a:t>
                      </a:r>
                      <a:endParaRPr lang="zh-CN" altLang="en-US" sz="1100" dirty="0"/>
                    </a:p>
                  </a:txBody>
                  <a:tcPr/>
                </a:tc>
              </a:tr>
              <a:tr h="404825">
                <a:tc>
                  <a:txBody>
                    <a:bodyPr/>
                    <a:lstStyle/>
                    <a:p>
                      <a:pPr algn="ctr"/>
                      <a:r>
                        <a:rPr lang="zh-CN" altLang="en-US" sz="1100" dirty="0" smtClean="0"/>
                        <a:t>理学院</a:t>
                      </a:r>
                      <a:endParaRPr lang="zh-CN" altLang="en-US" sz="1100" dirty="0"/>
                    </a:p>
                  </a:txBody>
                  <a:tcPr>
                    <a:lnB w="12700" cap="flat" cmpd="sng" algn="ctr">
                      <a:solidFill>
                        <a:schemeClr val="tx1"/>
                      </a:solidFill>
                      <a:prstDash val="solid"/>
                      <a:round/>
                      <a:headEnd type="none" w="med" len="med"/>
                      <a:tailEnd type="none" w="med" len="med"/>
                    </a:lnB>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CN" altLang="zh-CN" sz="1100" b="1" kern="1200" dirty="0" smtClean="0">
                          <a:solidFill>
                            <a:schemeClr val="dk1"/>
                          </a:solidFill>
                          <a:effectLst/>
                          <a:latin typeface="+mn-lt"/>
                          <a:ea typeface="+mn-ea"/>
                          <a:cs typeface="+mn-cs"/>
                        </a:rPr>
                        <a:t>基于多元监测信息的大断面黄土隧道大半断面二台阶施工工法</a:t>
                      </a:r>
                      <a:endParaRPr lang="zh-CN" altLang="zh-CN" sz="1100" kern="1200" dirty="0" smtClean="0">
                        <a:solidFill>
                          <a:schemeClr val="dk1"/>
                        </a:solidFill>
                        <a:effectLst/>
                        <a:latin typeface="+mn-lt"/>
                        <a:ea typeface="+mn-ea"/>
                        <a:cs typeface="+mn-cs"/>
                      </a:endParaRPr>
                    </a:p>
                    <a:p>
                      <a:pPr algn="ctr"/>
                      <a:endParaRPr lang="zh-CN" altLang="en-US" sz="1100" dirty="0"/>
                    </a:p>
                  </a:txBody>
                  <a:tcPr>
                    <a:lnB w="12700" cap="flat" cmpd="sng" algn="ctr">
                      <a:solidFill>
                        <a:schemeClr val="tx1"/>
                      </a:solidFill>
                      <a:prstDash val="solid"/>
                      <a:round/>
                      <a:headEnd type="none" w="med" len="med"/>
                      <a:tailEnd type="none" w="med" len="med"/>
                    </a:lnB>
                  </a:tcPr>
                </a:tc>
              </a:tr>
              <a:tr h="454788">
                <a:tc>
                  <a:txBody>
                    <a:bodyPr/>
                    <a:lstStyle/>
                    <a:p>
                      <a:pPr algn="ctr"/>
                      <a:r>
                        <a:rPr lang="zh-CN" altLang="zh-CN" sz="1100" b="1" kern="1200" dirty="0" smtClean="0">
                          <a:solidFill>
                            <a:schemeClr val="dk1"/>
                          </a:solidFill>
                          <a:effectLst/>
                          <a:latin typeface="+mn-lt"/>
                          <a:ea typeface="+mn-ea"/>
                          <a:cs typeface="+mn-cs"/>
                        </a:rPr>
                        <a:t>环境工程学院</a:t>
                      </a:r>
                      <a:endParaRPr lang="zh-CN" altLang="en-US" sz="11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zh-CN" sz="1100" b="1" kern="1200" dirty="0" smtClean="0">
                          <a:solidFill>
                            <a:schemeClr val="dk1"/>
                          </a:solidFill>
                          <a:effectLst/>
                          <a:latin typeface="+mn-lt"/>
                          <a:ea typeface="+mn-ea"/>
                          <a:cs typeface="+mn-cs"/>
                        </a:rPr>
                        <a:t>西北地区典型降水中</a:t>
                      </a:r>
                      <a:r>
                        <a:rPr lang="en-US" altLang="zh-CN" sz="1100" b="1" kern="1200" dirty="0" smtClean="0">
                          <a:solidFill>
                            <a:schemeClr val="dk1"/>
                          </a:solidFill>
                          <a:effectLst/>
                          <a:latin typeface="+mn-lt"/>
                          <a:ea typeface="+mn-ea"/>
                          <a:cs typeface="+mn-cs"/>
                        </a:rPr>
                        <a:t>DOM</a:t>
                      </a:r>
                      <a:r>
                        <a:rPr lang="zh-CN" altLang="zh-CN" sz="1100" b="1" kern="1200" dirty="0" smtClean="0">
                          <a:solidFill>
                            <a:schemeClr val="dk1"/>
                          </a:solidFill>
                          <a:effectLst/>
                          <a:latin typeface="+mn-lt"/>
                          <a:ea typeface="+mn-ea"/>
                          <a:cs typeface="+mn-cs"/>
                        </a:rPr>
                        <a:t>组成特性及来源</a:t>
                      </a:r>
                      <a:endParaRPr lang="zh-CN" altLang="zh-CN" sz="1100" kern="1200" dirty="0" smtClean="0">
                        <a:solidFill>
                          <a:schemeClr val="dk1"/>
                        </a:solidFill>
                        <a:effectLst/>
                        <a:latin typeface="+mn-lt"/>
                        <a:ea typeface="+mn-ea"/>
                        <a:cs typeface="+mn-cs"/>
                      </a:endParaRPr>
                    </a:p>
                    <a:p>
                      <a:pPr algn="ctr"/>
                      <a:r>
                        <a:rPr lang="zh-CN" altLang="zh-CN" sz="1100" b="1" kern="1200" dirty="0" smtClean="0">
                          <a:solidFill>
                            <a:schemeClr val="dk1"/>
                          </a:solidFill>
                          <a:effectLst/>
                          <a:latin typeface="+mn-lt"/>
                          <a:ea typeface="+mn-ea"/>
                          <a:cs typeface="+mn-cs"/>
                        </a:rPr>
                        <a:t>解析</a:t>
                      </a:r>
                      <a:endParaRPr lang="zh-CN" altLang="zh-CN" sz="1100" kern="1200" dirty="0" smtClean="0">
                        <a:solidFill>
                          <a:schemeClr val="dk1"/>
                        </a:solidFill>
                        <a:effectLst/>
                        <a:latin typeface="+mn-lt"/>
                        <a:ea typeface="+mn-ea"/>
                        <a:cs typeface="+mn-cs"/>
                      </a:endParaRPr>
                    </a:p>
                    <a:p>
                      <a:pPr algn="ctr"/>
                      <a:endParaRPr lang="zh-CN" altLang="en-US" sz="11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859">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zh-CN" altLang="en-US" sz="1100" dirty="0" smtClean="0"/>
                        <a:t>理学院</a:t>
                      </a:r>
                    </a:p>
                    <a:p>
                      <a:pPr algn="ctr"/>
                      <a:endParaRPr lang="zh-CN" altLang="en-US" sz="1100" dirty="0"/>
                    </a:p>
                  </a:txBody>
                  <a:tcPr>
                    <a:lnT w="12700" cap="flat" cmpd="sng" algn="ctr">
                      <a:solidFill>
                        <a:schemeClr val="tx1"/>
                      </a:solidFill>
                      <a:prstDash val="solid"/>
                      <a:round/>
                      <a:headEnd type="none" w="med" len="med"/>
                      <a:tailEnd type="none" w="med" len="med"/>
                    </a:lnT>
                  </a:tcPr>
                </a:tc>
                <a:tc>
                  <a:txBody>
                    <a:bodyPr/>
                    <a:lstStyle/>
                    <a:p>
                      <a:pPr algn="ctr"/>
                      <a:r>
                        <a:rPr lang="zh-CN" altLang="zh-CN" sz="1100" b="1" kern="1200" dirty="0" smtClean="0">
                          <a:solidFill>
                            <a:schemeClr val="dk1"/>
                          </a:solidFill>
                          <a:effectLst/>
                          <a:latin typeface="+mn-lt"/>
                          <a:ea typeface="+mn-ea"/>
                          <a:cs typeface="+mn-cs"/>
                        </a:rPr>
                        <a:t>黄土地铁隧道竖井转横通道施工工法</a:t>
                      </a:r>
                      <a:r>
                        <a:rPr lang="en-US" altLang="zh-CN" sz="1100" b="1" kern="1200" dirty="0" smtClean="0">
                          <a:solidFill>
                            <a:schemeClr val="dk1"/>
                          </a:solidFill>
                          <a:effectLst/>
                          <a:latin typeface="+mn-lt"/>
                          <a:ea typeface="+mn-ea"/>
                          <a:cs typeface="+mn-cs"/>
                        </a:rPr>
                        <a:t> </a:t>
                      </a:r>
                      <a:endParaRPr lang="zh-CN" altLang="en-US" sz="1100" dirty="0"/>
                    </a:p>
                  </a:txBody>
                  <a:tcPr>
                    <a:lnT w="12700" cap="flat" cmpd="sng" algn="ctr">
                      <a:solidFill>
                        <a:schemeClr val="tx1"/>
                      </a:solidFill>
                      <a:prstDash val="solid"/>
                      <a:round/>
                      <a:headEnd type="none" w="med" len="med"/>
                      <a:tailEnd type="none" w="med" len="med"/>
                    </a:lnT>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5"/>
          <p:cNvSpPr txBox="1">
            <a:spLocks noChangeArrowheads="1"/>
          </p:cNvSpPr>
          <p:nvPr/>
        </p:nvSpPr>
        <p:spPr bwMode="auto">
          <a:xfrm>
            <a:off x="987926" y="366617"/>
            <a:ext cx="73917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zh-CN" altLang="en-US" sz="1800" dirty="0">
                <a:solidFill>
                  <a:schemeClr val="accent1"/>
                </a:solidFill>
                <a:latin typeface="方正兰亭黑_GBK"/>
                <a:ea typeface="方正兰亭黑_GBK"/>
              </a:rPr>
              <a:t>科研决策支持</a:t>
            </a:r>
            <a:r>
              <a:rPr lang="zh-CN" altLang="en-US" sz="1800" dirty="0" smtClean="0">
                <a:solidFill>
                  <a:schemeClr val="accent1"/>
                </a:solidFill>
                <a:latin typeface="方正兰亭黑_GBK"/>
                <a:ea typeface="方正兰亭黑_GBK"/>
              </a:rPr>
              <a:t>工作完成情况</a:t>
            </a:r>
            <a:r>
              <a:rPr lang="en-US" altLang="zh-CN" sz="2000" dirty="0" smtClean="0">
                <a:solidFill>
                  <a:schemeClr val="accent1"/>
                </a:solidFill>
                <a:latin typeface="方正兰亭黑_GBK"/>
                <a:ea typeface="方正兰亭黑_GBK"/>
              </a:rPr>
              <a:t>-</a:t>
            </a:r>
            <a:r>
              <a:rPr lang="zh-CN" altLang="en-US" sz="1600" dirty="0" smtClean="0">
                <a:solidFill>
                  <a:schemeClr val="accent1"/>
                </a:solidFill>
                <a:latin typeface="方正兰亭黑_GBK"/>
                <a:ea typeface="方正兰亭黑_GBK"/>
              </a:rPr>
              <a:t>完成收录、查引及成果核实与数据清洗工作情况</a:t>
            </a:r>
            <a:endParaRPr lang="en-US" altLang="zh-CN" sz="1600" dirty="0">
              <a:solidFill>
                <a:schemeClr val="accent1"/>
              </a:solidFill>
              <a:latin typeface="方正兰亭黑_GBK"/>
              <a:ea typeface="方正兰亭黑_GBK"/>
            </a:endParaRPr>
          </a:p>
        </p:txBody>
      </p:sp>
      <p:cxnSp>
        <p:nvCxnSpPr>
          <p:cNvPr id="13" name="直接连接符 12"/>
          <p:cNvCxnSpPr/>
          <p:nvPr/>
        </p:nvCxnSpPr>
        <p:spPr>
          <a:xfrm>
            <a:off x="1105885" y="713030"/>
            <a:ext cx="31012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文本框 5"/>
          <p:cNvSpPr txBox="1">
            <a:spLocks noChangeArrowheads="1"/>
          </p:cNvSpPr>
          <p:nvPr/>
        </p:nvSpPr>
        <p:spPr bwMode="auto">
          <a:xfrm>
            <a:off x="420024" y="278417"/>
            <a:ext cx="3706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1200">
                <a:solidFill>
                  <a:schemeClr val="bg1"/>
                </a:solidFill>
                <a:latin typeface="方正兰亭黑_GBK"/>
                <a:ea typeface="方正兰亭黑_GBK"/>
              </a:rPr>
              <a:t>02</a:t>
            </a:r>
            <a:endParaRPr lang="zh-CN" altLang="en-US" sz="1200">
              <a:solidFill>
                <a:schemeClr val="bg1"/>
              </a:solidFill>
              <a:latin typeface="方正兰亭黑_GBK"/>
              <a:ea typeface="方正兰亭黑_GBK"/>
            </a:endParaRPr>
          </a:p>
        </p:txBody>
      </p:sp>
      <p:grpSp>
        <p:nvGrpSpPr>
          <p:cNvPr id="4" name="组合 3"/>
          <p:cNvGrpSpPr/>
          <p:nvPr/>
        </p:nvGrpSpPr>
        <p:grpSpPr>
          <a:xfrm>
            <a:off x="623960" y="1654958"/>
            <a:ext cx="1145634" cy="1123432"/>
            <a:chOff x="5169194" y="1865140"/>
            <a:chExt cx="1422928" cy="1422928"/>
          </a:xfrm>
        </p:grpSpPr>
        <p:sp>
          <p:nvSpPr>
            <p:cNvPr id="3" name="同心圆 2"/>
            <p:cNvSpPr/>
            <p:nvPr/>
          </p:nvSpPr>
          <p:spPr>
            <a:xfrm>
              <a:off x="5169194" y="1865140"/>
              <a:ext cx="1422928" cy="1422928"/>
            </a:xfrm>
            <a:prstGeom prst="donut">
              <a:avLst>
                <a:gd name="adj" fmla="val 21282"/>
              </a:avLst>
            </a:prstGeom>
            <a:gradFill>
              <a:gsLst>
                <a:gs pos="0">
                  <a:schemeClr val="bg1"/>
                </a:gs>
                <a:gs pos="35000">
                  <a:schemeClr val="bg1">
                    <a:lumMod val="95000"/>
                  </a:schemeClr>
                </a:gs>
                <a:gs pos="100000">
                  <a:schemeClr val="bg1">
                    <a:lumMod val="85000"/>
                  </a:schemeClr>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空心弧 1"/>
            <p:cNvSpPr/>
            <p:nvPr/>
          </p:nvSpPr>
          <p:spPr>
            <a:xfrm>
              <a:off x="5169194" y="1869365"/>
              <a:ext cx="1418703" cy="1418703"/>
            </a:xfrm>
            <a:prstGeom prst="blockArc">
              <a:avLst>
                <a:gd name="adj1" fmla="val 16145242"/>
                <a:gd name="adj2" fmla="val 12144625"/>
                <a:gd name="adj3" fmla="val 21689"/>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 name="组合 113"/>
          <p:cNvGrpSpPr/>
          <p:nvPr/>
        </p:nvGrpSpPr>
        <p:grpSpPr>
          <a:xfrm>
            <a:off x="4776338" y="1560385"/>
            <a:ext cx="1216600" cy="1218004"/>
            <a:chOff x="5169194" y="1865140"/>
            <a:chExt cx="1422928" cy="1422928"/>
          </a:xfrm>
        </p:grpSpPr>
        <p:sp>
          <p:nvSpPr>
            <p:cNvPr id="115" name="同心圆 114"/>
            <p:cNvSpPr/>
            <p:nvPr/>
          </p:nvSpPr>
          <p:spPr>
            <a:xfrm>
              <a:off x="5169194" y="1865140"/>
              <a:ext cx="1422928" cy="1422928"/>
            </a:xfrm>
            <a:prstGeom prst="donut">
              <a:avLst>
                <a:gd name="adj" fmla="val 21282"/>
              </a:avLst>
            </a:prstGeom>
            <a:gradFill>
              <a:gsLst>
                <a:gs pos="0">
                  <a:schemeClr val="bg1"/>
                </a:gs>
                <a:gs pos="35000">
                  <a:schemeClr val="bg1">
                    <a:lumMod val="95000"/>
                  </a:schemeClr>
                </a:gs>
                <a:gs pos="100000">
                  <a:schemeClr val="bg1">
                    <a:lumMod val="85000"/>
                  </a:schemeClr>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6" name="空心弧 115"/>
            <p:cNvSpPr/>
            <p:nvPr/>
          </p:nvSpPr>
          <p:spPr>
            <a:xfrm>
              <a:off x="5169194" y="1869365"/>
              <a:ext cx="1418703" cy="1418703"/>
            </a:xfrm>
            <a:prstGeom prst="blockArc">
              <a:avLst>
                <a:gd name="adj1" fmla="val 16145242"/>
                <a:gd name="adj2" fmla="val 8247052"/>
                <a:gd name="adj3" fmla="val 21901"/>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9" name="直接连接符 118"/>
          <p:cNvCxnSpPr/>
          <p:nvPr/>
        </p:nvCxnSpPr>
        <p:spPr>
          <a:xfrm>
            <a:off x="2227617" y="1931957"/>
            <a:ext cx="2343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0" name="矩形 119"/>
          <p:cNvSpPr/>
          <p:nvPr/>
        </p:nvSpPr>
        <p:spPr>
          <a:xfrm>
            <a:off x="6325800" y="2138586"/>
            <a:ext cx="2715432" cy="571375"/>
          </a:xfrm>
          <a:prstGeom prst="rect">
            <a:avLst/>
          </a:prstGeom>
        </p:spPr>
        <p:txBody>
          <a:bodyPr wrap="square">
            <a:spAutoFit/>
          </a:bodyPr>
          <a:lstStyle/>
          <a:p>
            <a:pPr>
              <a:lnSpc>
                <a:spcPct val="150000"/>
              </a:lnSpc>
            </a:pPr>
            <a:r>
              <a:rPr lang="zh-CN" altLang="en-US" sz="1100" b="1" dirty="0">
                <a:solidFill>
                  <a:srgbClr val="000000"/>
                </a:solidFill>
                <a:latin typeface="微软雅黑 Light" panose="020B0502040204020203" pitchFamily="34" charset="-122"/>
                <a:ea typeface="微软雅黑 Light" panose="020B0502040204020203" pitchFamily="34" charset="-122"/>
              </a:rPr>
              <a:t>对</a:t>
            </a:r>
            <a:r>
              <a:rPr lang="en-US" altLang="zh-CN" sz="1100" b="1" dirty="0">
                <a:solidFill>
                  <a:srgbClr val="000000"/>
                </a:solidFill>
                <a:latin typeface="微软雅黑 Light" panose="020B0502040204020203" pitchFamily="34" charset="-122"/>
                <a:ea typeface="微软雅黑 Light" panose="020B0502040204020203" pitchFamily="34" charset="-122"/>
              </a:rPr>
              <a:t>16</a:t>
            </a:r>
            <a:r>
              <a:rPr lang="zh-CN" altLang="en-US" sz="1100" b="1" dirty="0">
                <a:solidFill>
                  <a:srgbClr val="000000"/>
                </a:solidFill>
                <a:latin typeface="微软雅黑 Light" panose="020B0502040204020203" pitchFamily="34" charset="-122"/>
                <a:ea typeface="微软雅黑 Light" panose="020B0502040204020203" pitchFamily="34" charset="-122"/>
              </a:rPr>
              <a:t>名学术骨干教师的</a:t>
            </a:r>
            <a:r>
              <a:rPr lang="en-US" altLang="zh-CN" sz="1100" b="1" dirty="0">
                <a:solidFill>
                  <a:srgbClr val="000000"/>
                </a:solidFill>
                <a:latin typeface="微软雅黑 Light" panose="020B0502040204020203" pitchFamily="34" charset="-122"/>
                <a:ea typeface="微软雅黑 Light" panose="020B0502040204020203" pitchFamily="34" charset="-122"/>
              </a:rPr>
              <a:t>96</a:t>
            </a:r>
            <a:r>
              <a:rPr lang="zh-CN" altLang="en-US" sz="1100" b="1" dirty="0">
                <a:solidFill>
                  <a:srgbClr val="000000"/>
                </a:solidFill>
                <a:latin typeface="微软雅黑 Light" panose="020B0502040204020203" pitchFamily="34" charset="-122"/>
                <a:ea typeface="微软雅黑 Light" panose="020B0502040204020203" pitchFamily="34" charset="-122"/>
              </a:rPr>
              <a:t>项学术成果进行查证、核实工作</a:t>
            </a:r>
            <a:endParaRPr lang="en-US" altLang="zh-CN" sz="1100" b="1" dirty="0">
              <a:solidFill>
                <a:srgbClr val="000000"/>
              </a:solidFill>
              <a:latin typeface="微软雅黑 Light" panose="020B0502040204020203" pitchFamily="34" charset="-122"/>
              <a:ea typeface="微软雅黑 Light" panose="020B0502040204020203" pitchFamily="34" charset="-122"/>
            </a:endParaRPr>
          </a:p>
        </p:txBody>
      </p:sp>
      <p:sp>
        <p:nvSpPr>
          <p:cNvPr id="121" name="矩形 120"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p:nvPr/>
        </p:nvSpPr>
        <p:spPr>
          <a:xfrm>
            <a:off x="6312643" y="1560385"/>
            <a:ext cx="1736053" cy="461665"/>
          </a:xfrm>
          <a:prstGeom prst="rect">
            <a:avLst/>
          </a:prstGeom>
        </p:spPr>
        <p:txBody>
          <a:bodyPr wrap="square">
            <a:spAutoFit/>
          </a:bodyPr>
          <a:lstStyle/>
          <a:p>
            <a:pPr fontAlgn="base">
              <a:spcBef>
                <a:spcPct val="0"/>
              </a:spcBef>
              <a:spcAft>
                <a:spcPct val="0"/>
              </a:spcAft>
              <a:defRPr/>
            </a:pPr>
            <a:r>
              <a:rPr lang="zh-CN" altLang="en-US" sz="1200" dirty="0" smtClean="0">
                <a:solidFill>
                  <a:schemeClr val="accent1"/>
                </a:solidFill>
                <a:latin typeface="方正兰亭黑_GBK"/>
                <a:ea typeface="方正兰亭黑_GBK"/>
              </a:rPr>
              <a:t>思政院博士点申请教师成果核实</a:t>
            </a:r>
            <a:endParaRPr lang="en-US" altLang="zh-CN" sz="1200" dirty="0">
              <a:solidFill>
                <a:schemeClr val="accent1"/>
              </a:solidFill>
              <a:latin typeface="方正兰亭黑_GBK"/>
              <a:ea typeface="方正兰亭黑_GBK"/>
            </a:endParaRPr>
          </a:p>
        </p:txBody>
      </p:sp>
      <p:cxnSp>
        <p:nvCxnSpPr>
          <p:cNvPr id="122" name="直接连接符 121"/>
          <p:cNvCxnSpPr/>
          <p:nvPr/>
        </p:nvCxnSpPr>
        <p:spPr>
          <a:xfrm>
            <a:off x="6417573" y="1975884"/>
            <a:ext cx="2343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5" name="组合 124"/>
          <p:cNvGrpSpPr/>
          <p:nvPr/>
        </p:nvGrpSpPr>
        <p:grpSpPr>
          <a:xfrm>
            <a:off x="725900" y="3218337"/>
            <a:ext cx="1142371" cy="1202512"/>
            <a:chOff x="5169194" y="1865140"/>
            <a:chExt cx="1422928" cy="1422928"/>
          </a:xfrm>
        </p:grpSpPr>
        <p:sp>
          <p:nvSpPr>
            <p:cNvPr id="126" name="同心圆 125"/>
            <p:cNvSpPr/>
            <p:nvPr/>
          </p:nvSpPr>
          <p:spPr>
            <a:xfrm>
              <a:off x="5169194" y="1865140"/>
              <a:ext cx="1422928" cy="1422928"/>
            </a:xfrm>
            <a:prstGeom prst="donut">
              <a:avLst>
                <a:gd name="adj" fmla="val 21282"/>
              </a:avLst>
            </a:prstGeom>
            <a:gradFill>
              <a:gsLst>
                <a:gs pos="0">
                  <a:schemeClr val="bg1"/>
                </a:gs>
                <a:gs pos="35000">
                  <a:schemeClr val="bg1">
                    <a:lumMod val="95000"/>
                  </a:schemeClr>
                </a:gs>
                <a:gs pos="100000">
                  <a:schemeClr val="bg1">
                    <a:lumMod val="85000"/>
                  </a:schemeClr>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7" name="空心弧 126"/>
            <p:cNvSpPr/>
            <p:nvPr/>
          </p:nvSpPr>
          <p:spPr>
            <a:xfrm>
              <a:off x="5169194" y="1869365"/>
              <a:ext cx="1418703" cy="1418703"/>
            </a:xfrm>
            <a:prstGeom prst="blockArc">
              <a:avLst>
                <a:gd name="adj1" fmla="val 16145242"/>
                <a:gd name="adj2" fmla="val 12144625"/>
                <a:gd name="adj3" fmla="val 21689"/>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8" name="组合 127"/>
          <p:cNvGrpSpPr/>
          <p:nvPr/>
        </p:nvGrpSpPr>
        <p:grpSpPr>
          <a:xfrm>
            <a:off x="4835213" y="3260629"/>
            <a:ext cx="1217213" cy="1271563"/>
            <a:chOff x="5169194" y="1865140"/>
            <a:chExt cx="1422928" cy="1422928"/>
          </a:xfrm>
        </p:grpSpPr>
        <p:sp>
          <p:nvSpPr>
            <p:cNvPr id="129" name="同心圆 128"/>
            <p:cNvSpPr/>
            <p:nvPr/>
          </p:nvSpPr>
          <p:spPr>
            <a:xfrm>
              <a:off x="5169194" y="1865140"/>
              <a:ext cx="1422928" cy="1422928"/>
            </a:xfrm>
            <a:prstGeom prst="donut">
              <a:avLst>
                <a:gd name="adj" fmla="val 21282"/>
              </a:avLst>
            </a:prstGeom>
            <a:gradFill>
              <a:gsLst>
                <a:gs pos="0">
                  <a:schemeClr val="bg1"/>
                </a:gs>
                <a:gs pos="35000">
                  <a:schemeClr val="bg1">
                    <a:lumMod val="95000"/>
                  </a:schemeClr>
                </a:gs>
                <a:gs pos="100000">
                  <a:schemeClr val="bg1">
                    <a:lumMod val="85000"/>
                  </a:schemeClr>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0" name="空心弧 129"/>
            <p:cNvSpPr/>
            <p:nvPr/>
          </p:nvSpPr>
          <p:spPr>
            <a:xfrm>
              <a:off x="5169194" y="1869365"/>
              <a:ext cx="1418703" cy="1418703"/>
            </a:xfrm>
            <a:prstGeom prst="blockArc">
              <a:avLst>
                <a:gd name="adj1" fmla="val 16145242"/>
                <a:gd name="adj2" fmla="val 8247052"/>
                <a:gd name="adj3" fmla="val 21901"/>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矩形 13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p:nvPr/>
        </p:nvSpPr>
        <p:spPr>
          <a:xfrm>
            <a:off x="2128231" y="3542594"/>
            <a:ext cx="1736053" cy="276999"/>
          </a:xfrm>
          <a:prstGeom prst="rect">
            <a:avLst/>
          </a:prstGeom>
        </p:spPr>
        <p:txBody>
          <a:bodyPr wrap="square">
            <a:spAutoFit/>
          </a:bodyPr>
          <a:lstStyle/>
          <a:p>
            <a:pPr fontAlgn="base">
              <a:spcBef>
                <a:spcPct val="0"/>
              </a:spcBef>
              <a:spcAft>
                <a:spcPct val="0"/>
              </a:spcAft>
              <a:defRPr/>
            </a:pPr>
            <a:r>
              <a:rPr lang="zh-CN" altLang="en-US" sz="1200" dirty="0" smtClean="0">
                <a:solidFill>
                  <a:schemeClr val="accent1"/>
                </a:solidFill>
                <a:latin typeface="方正兰亭黑_GBK"/>
                <a:ea typeface="方正兰亭黑_GBK"/>
              </a:rPr>
              <a:t>查收查引</a:t>
            </a:r>
            <a:endParaRPr lang="en-US" altLang="zh-CN" sz="1200" dirty="0">
              <a:solidFill>
                <a:schemeClr val="accent1"/>
              </a:solidFill>
              <a:latin typeface="方正兰亭黑_GBK"/>
              <a:ea typeface="方正兰亭黑_GBK"/>
            </a:endParaRPr>
          </a:p>
        </p:txBody>
      </p:sp>
      <p:cxnSp>
        <p:nvCxnSpPr>
          <p:cNvPr id="133" name="直接连接符 132"/>
          <p:cNvCxnSpPr/>
          <p:nvPr/>
        </p:nvCxnSpPr>
        <p:spPr>
          <a:xfrm>
            <a:off x="2227617" y="3819593"/>
            <a:ext cx="2343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4" name="矩形 133"/>
          <p:cNvSpPr/>
          <p:nvPr/>
        </p:nvSpPr>
        <p:spPr>
          <a:xfrm>
            <a:off x="6313962" y="3819593"/>
            <a:ext cx="2715432" cy="571375"/>
          </a:xfrm>
          <a:prstGeom prst="rect">
            <a:avLst/>
          </a:prstGeom>
        </p:spPr>
        <p:txBody>
          <a:bodyPr wrap="square">
            <a:spAutoFit/>
          </a:bodyPr>
          <a:lstStyle/>
          <a:p>
            <a:pPr>
              <a:lnSpc>
                <a:spcPct val="150000"/>
              </a:lnSpc>
            </a:pPr>
            <a:r>
              <a:rPr lang="zh-CN" altLang="en-US" sz="1100" b="1" dirty="0">
                <a:solidFill>
                  <a:srgbClr val="000000"/>
                </a:solidFill>
                <a:latin typeface="微软雅黑 Light" panose="020B0502040204020203" pitchFamily="34" charset="-122"/>
                <a:ea typeface="微软雅黑 Light" panose="020B0502040204020203" pitchFamily="34" charset="-122"/>
              </a:rPr>
              <a:t>查证我校</a:t>
            </a:r>
            <a:r>
              <a:rPr lang="en-US" altLang="zh-CN" sz="1100" b="1" dirty="0">
                <a:solidFill>
                  <a:srgbClr val="000000"/>
                </a:solidFill>
                <a:latin typeface="微软雅黑 Light" panose="020B0502040204020203" pitchFamily="34" charset="-122"/>
                <a:ea typeface="微软雅黑 Light" panose="020B0502040204020203" pitchFamily="34" charset="-122"/>
              </a:rPr>
              <a:t>2019</a:t>
            </a:r>
            <a:r>
              <a:rPr lang="zh-CN" altLang="en-US" sz="1100" b="1" dirty="0">
                <a:solidFill>
                  <a:srgbClr val="000000"/>
                </a:solidFill>
                <a:latin typeface="微软雅黑 Light" panose="020B0502040204020203" pitchFamily="34" charset="-122"/>
                <a:ea typeface="微软雅黑 Light" panose="020B0502040204020203" pitchFamily="34" charset="-122"/>
              </a:rPr>
              <a:t>至</a:t>
            </a:r>
            <a:r>
              <a:rPr lang="en-US" altLang="zh-CN" sz="1100" b="1" dirty="0">
                <a:solidFill>
                  <a:srgbClr val="000000"/>
                </a:solidFill>
                <a:latin typeface="微软雅黑 Light" panose="020B0502040204020203" pitchFamily="34" charset="-122"/>
                <a:ea typeface="微软雅黑 Light" panose="020B0502040204020203" pitchFamily="34" charset="-122"/>
              </a:rPr>
              <a:t>2020</a:t>
            </a:r>
            <a:r>
              <a:rPr lang="zh-CN" altLang="en-US" sz="1100" b="1" dirty="0">
                <a:solidFill>
                  <a:srgbClr val="000000"/>
                </a:solidFill>
                <a:latin typeface="微软雅黑 Light" panose="020B0502040204020203" pitchFamily="34" charset="-122"/>
                <a:ea typeface="微软雅黑 Light" panose="020B0502040204020203" pitchFamily="34" charset="-122"/>
              </a:rPr>
              <a:t>两年</a:t>
            </a:r>
            <a:r>
              <a:rPr lang="en-US" altLang="zh-CN" sz="1100" b="1" dirty="0">
                <a:solidFill>
                  <a:srgbClr val="000000"/>
                </a:solidFill>
                <a:latin typeface="微软雅黑 Light" panose="020B0502040204020203" pitchFamily="34" charset="-122"/>
                <a:ea typeface="微软雅黑 Light" panose="020B0502040204020203" pitchFamily="34" charset="-122"/>
              </a:rPr>
              <a:t>ESI</a:t>
            </a:r>
            <a:r>
              <a:rPr lang="zh-CN" altLang="en-US" sz="1100" b="1" dirty="0">
                <a:solidFill>
                  <a:srgbClr val="000000"/>
                </a:solidFill>
                <a:latin typeface="微软雅黑 Light" panose="020B0502040204020203" pitchFamily="34" charset="-122"/>
                <a:ea typeface="微软雅黑 Light" panose="020B0502040204020203" pitchFamily="34" charset="-122"/>
              </a:rPr>
              <a:t>学科</a:t>
            </a:r>
            <a:r>
              <a:rPr lang="en-US" altLang="zh-CN" sz="1100" b="1" dirty="0">
                <a:solidFill>
                  <a:srgbClr val="000000"/>
                </a:solidFill>
                <a:latin typeface="微软雅黑 Light" panose="020B0502040204020203" pitchFamily="34" charset="-122"/>
                <a:ea typeface="微软雅黑 Light" panose="020B0502040204020203" pitchFamily="34" charset="-122"/>
              </a:rPr>
              <a:t>380</a:t>
            </a:r>
            <a:r>
              <a:rPr lang="zh-CN" altLang="en-US" sz="1100" b="1" dirty="0">
                <a:solidFill>
                  <a:srgbClr val="000000"/>
                </a:solidFill>
                <a:latin typeface="微软雅黑 Light" panose="020B0502040204020203" pitchFamily="34" charset="-122"/>
                <a:ea typeface="微软雅黑 Light" panose="020B0502040204020203" pitchFamily="34" charset="-122"/>
              </a:rPr>
              <a:t>篇论文增引情况。</a:t>
            </a:r>
            <a:endParaRPr lang="en-US" altLang="zh-CN" sz="1100" b="1" dirty="0">
              <a:solidFill>
                <a:srgbClr val="000000"/>
              </a:solidFill>
              <a:latin typeface="微软雅黑 Light" panose="020B0502040204020203" pitchFamily="34" charset="-122"/>
              <a:ea typeface="微软雅黑 Light" panose="020B0502040204020203" pitchFamily="34" charset="-122"/>
            </a:endParaRPr>
          </a:p>
        </p:txBody>
      </p:sp>
      <p:sp>
        <p:nvSpPr>
          <p:cNvPr id="135" name="矩形 134"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p:nvPr/>
        </p:nvSpPr>
        <p:spPr>
          <a:xfrm>
            <a:off x="6318187" y="3586521"/>
            <a:ext cx="1736053" cy="276999"/>
          </a:xfrm>
          <a:prstGeom prst="rect">
            <a:avLst/>
          </a:prstGeom>
        </p:spPr>
        <p:txBody>
          <a:bodyPr wrap="square">
            <a:spAutoFit/>
          </a:bodyPr>
          <a:lstStyle/>
          <a:p>
            <a:pPr fontAlgn="base">
              <a:spcBef>
                <a:spcPct val="0"/>
              </a:spcBef>
              <a:spcAft>
                <a:spcPct val="0"/>
              </a:spcAft>
              <a:defRPr/>
            </a:pPr>
            <a:r>
              <a:rPr lang="zh-CN" altLang="en-US" sz="1200" dirty="0" smtClean="0">
                <a:solidFill>
                  <a:schemeClr val="accent1"/>
                </a:solidFill>
                <a:latin typeface="方正兰亭黑_GBK"/>
                <a:ea typeface="方正兰亭黑_GBK"/>
              </a:rPr>
              <a:t>数据清洗</a:t>
            </a:r>
            <a:endParaRPr lang="en-US" altLang="zh-CN" sz="1200" dirty="0">
              <a:solidFill>
                <a:schemeClr val="accent1"/>
              </a:solidFill>
              <a:latin typeface="方正兰亭黑_GBK"/>
              <a:ea typeface="方正兰亭黑_GBK"/>
            </a:endParaRPr>
          </a:p>
        </p:txBody>
      </p:sp>
      <p:cxnSp>
        <p:nvCxnSpPr>
          <p:cNvPr id="136" name="直接连接符 135"/>
          <p:cNvCxnSpPr/>
          <p:nvPr/>
        </p:nvCxnSpPr>
        <p:spPr>
          <a:xfrm>
            <a:off x="6417573" y="3863520"/>
            <a:ext cx="2343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矩形 33"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p:nvPr/>
        </p:nvSpPr>
        <p:spPr>
          <a:xfrm>
            <a:off x="2100011" y="1654958"/>
            <a:ext cx="1736053" cy="276999"/>
          </a:xfrm>
          <a:prstGeom prst="rect">
            <a:avLst/>
          </a:prstGeom>
        </p:spPr>
        <p:txBody>
          <a:bodyPr wrap="square">
            <a:spAutoFit/>
          </a:bodyPr>
          <a:lstStyle/>
          <a:p>
            <a:pPr fontAlgn="base">
              <a:spcBef>
                <a:spcPct val="0"/>
              </a:spcBef>
              <a:spcAft>
                <a:spcPct val="0"/>
              </a:spcAft>
              <a:defRPr/>
            </a:pPr>
            <a:r>
              <a:rPr lang="zh-CN" altLang="en-US" sz="1200" dirty="0" smtClean="0">
                <a:solidFill>
                  <a:schemeClr val="accent1"/>
                </a:solidFill>
                <a:latin typeface="方正兰亭黑_GBK"/>
                <a:ea typeface="方正兰亭黑_GBK"/>
              </a:rPr>
              <a:t>收录证明</a:t>
            </a:r>
            <a:endParaRPr lang="en-US" altLang="zh-CN" sz="1200" dirty="0">
              <a:solidFill>
                <a:schemeClr val="accent1"/>
              </a:solidFill>
              <a:latin typeface="方正兰亭黑_GBK"/>
              <a:ea typeface="方正兰亭黑_GBK"/>
            </a:endParaRPr>
          </a:p>
        </p:txBody>
      </p:sp>
      <p:sp>
        <p:nvSpPr>
          <p:cNvPr id="37" name="矩形 36"/>
          <p:cNvSpPr/>
          <p:nvPr/>
        </p:nvSpPr>
        <p:spPr>
          <a:xfrm>
            <a:off x="2119781" y="3842721"/>
            <a:ext cx="2715432" cy="317459"/>
          </a:xfrm>
          <a:prstGeom prst="rect">
            <a:avLst/>
          </a:prstGeom>
        </p:spPr>
        <p:txBody>
          <a:bodyPr wrap="square">
            <a:spAutoFit/>
          </a:bodyPr>
          <a:lstStyle/>
          <a:p>
            <a:pPr>
              <a:lnSpc>
                <a:spcPct val="150000"/>
              </a:lnSpc>
            </a:pPr>
            <a:r>
              <a:rPr lang="zh-CN" altLang="en-US" sz="1100" b="1" dirty="0">
                <a:solidFill>
                  <a:srgbClr val="000000"/>
                </a:solidFill>
                <a:latin typeface="微软雅黑 Light" panose="020B0502040204020203" pitchFamily="34" charset="-122"/>
                <a:ea typeface="微软雅黑 Light" panose="020B0502040204020203" pitchFamily="34" charset="-122"/>
              </a:rPr>
              <a:t>开具引证证明</a:t>
            </a:r>
            <a:r>
              <a:rPr lang="en-US" altLang="zh-CN" sz="1100" b="1" dirty="0">
                <a:solidFill>
                  <a:srgbClr val="000000"/>
                </a:solidFill>
                <a:latin typeface="微软雅黑 Light" panose="020B0502040204020203" pitchFamily="34" charset="-122"/>
                <a:ea typeface="微软雅黑 Light" panose="020B0502040204020203" pitchFamily="34" charset="-122"/>
              </a:rPr>
              <a:t>16</a:t>
            </a:r>
            <a:r>
              <a:rPr lang="zh-CN" altLang="en-US" sz="1100" b="1" dirty="0">
                <a:solidFill>
                  <a:srgbClr val="000000"/>
                </a:solidFill>
                <a:latin typeface="微软雅黑 Light" panose="020B0502040204020203" pitchFamily="34" charset="-122"/>
                <a:ea typeface="微软雅黑 Light" panose="020B0502040204020203" pitchFamily="34" charset="-122"/>
              </a:rPr>
              <a:t>篇，引用</a:t>
            </a:r>
            <a:r>
              <a:rPr lang="en-US" altLang="zh-CN" sz="1100" b="1" dirty="0">
                <a:solidFill>
                  <a:srgbClr val="000000"/>
                </a:solidFill>
                <a:latin typeface="微软雅黑 Light" panose="020B0502040204020203" pitchFamily="34" charset="-122"/>
                <a:ea typeface="微软雅黑 Light" panose="020B0502040204020203" pitchFamily="34" charset="-122"/>
              </a:rPr>
              <a:t>136</a:t>
            </a:r>
            <a:r>
              <a:rPr lang="zh-CN" altLang="en-US" sz="1100" b="1" dirty="0">
                <a:solidFill>
                  <a:srgbClr val="000000"/>
                </a:solidFill>
                <a:latin typeface="微软雅黑 Light" panose="020B0502040204020203" pitchFamily="34" charset="-122"/>
                <a:ea typeface="微软雅黑 Light" panose="020B0502040204020203" pitchFamily="34" charset="-122"/>
              </a:rPr>
              <a:t>篇</a:t>
            </a:r>
            <a:endParaRPr lang="en-US" altLang="zh-CN" sz="1100" b="1" dirty="0">
              <a:solidFill>
                <a:srgbClr val="000000"/>
              </a:solidFill>
              <a:latin typeface="微软雅黑 Light" panose="020B0502040204020203" pitchFamily="34" charset="-122"/>
              <a:ea typeface="微软雅黑 Light" panose="020B0502040204020203" pitchFamily="34" charset="-122"/>
            </a:endParaRPr>
          </a:p>
        </p:txBody>
      </p:sp>
      <p:sp>
        <p:nvSpPr>
          <p:cNvPr id="39" name="矩形 38"/>
          <p:cNvSpPr/>
          <p:nvPr/>
        </p:nvSpPr>
        <p:spPr>
          <a:xfrm>
            <a:off x="2119781" y="2041440"/>
            <a:ext cx="2715432" cy="346249"/>
          </a:xfrm>
          <a:prstGeom prst="rect">
            <a:avLst/>
          </a:prstGeom>
        </p:spPr>
        <p:txBody>
          <a:bodyPr wrap="square">
            <a:spAutoFit/>
          </a:bodyPr>
          <a:lstStyle/>
          <a:p>
            <a:pPr>
              <a:lnSpc>
                <a:spcPct val="150000"/>
              </a:lnSpc>
            </a:pPr>
            <a:r>
              <a:rPr lang="zh-CN" altLang="en-US" sz="1100" b="1" dirty="0">
                <a:solidFill>
                  <a:srgbClr val="000000"/>
                </a:solidFill>
                <a:latin typeface="微软雅黑 Light" panose="020B0502040204020203" pitchFamily="34" charset="-122"/>
                <a:ea typeface="微软雅黑 Light" panose="020B0502040204020203" pitchFamily="34" charset="-122"/>
              </a:rPr>
              <a:t>开具收录证明</a:t>
            </a:r>
            <a:r>
              <a:rPr lang="en-US" altLang="zh-CN" sz="1100" b="1" dirty="0">
                <a:solidFill>
                  <a:srgbClr val="000000"/>
                </a:solidFill>
                <a:latin typeface="微软雅黑 Light" panose="020B0502040204020203" pitchFamily="34" charset="-122"/>
                <a:ea typeface="微软雅黑 Light" panose="020B0502040204020203" pitchFamily="34" charset="-122"/>
              </a:rPr>
              <a:t>198</a:t>
            </a:r>
            <a:r>
              <a:rPr lang="zh-CN" altLang="en-US" sz="1100" b="1" dirty="0">
                <a:solidFill>
                  <a:srgbClr val="000000"/>
                </a:solidFill>
                <a:latin typeface="微软雅黑 Light" panose="020B0502040204020203" pitchFamily="34" charset="-122"/>
                <a:ea typeface="微软雅黑 Light" panose="020B0502040204020203" pitchFamily="34" charset="-122"/>
              </a:rPr>
              <a:t>篇</a:t>
            </a:r>
            <a:endParaRPr lang="en-US" altLang="zh-CN" sz="1100" b="1" dirty="0">
              <a:solidFill>
                <a:srgbClr val="000000"/>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1301902723"/>
      </p:ext>
    </p:extLst>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1000"/>
                                        <p:tgtEl>
                                          <p:spTgt spid="114"/>
                                        </p:tgtEl>
                                      </p:cBhvr>
                                    </p:animEffect>
                                    <p:anim calcmode="lin" valueType="num">
                                      <p:cBhvr>
                                        <p:cTn id="13" dur="1000" fill="hold"/>
                                        <p:tgtEl>
                                          <p:spTgt spid="114"/>
                                        </p:tgtEl>
                                        <p:attrNameLst>
                                          <p:attrName>ppt_x</p:attrName>
                                        </p:attrNameLst>
                                      </p:cBhvr>
                                      <p:tavLst>
                                        <p:tav tm="0">
                                          <p:val>
                                            <p:strVal val="#ppt_x"/>
                                          </p:val>
                                        </p:tav>
                                        <p:tav tm="100000">
                                          <p:val>
                                            <p:strVal val="#ppt_x"/>
                                          </p:val>
                                        </p:tav>
                                      </p:tavLst>
                                    </p:anim>
                                    <p:anim calcmode="lin" valueType="num">
                                      <p:cBhvr>
                                        <p:cTn id="14" dur="1000" fill="hold"/>
                                        <p:tgtEl>
                                          <p:spTgt spid="1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1000"/>
                                        <p:tgtEl>
                                          <p:spTgt spid="119"/>
                                        </p:tgtEl>
                                      </p:cBhvr>
                                    </p:animEffect>
                                    <p:anim calcmode="lin" valueType="num">
                                      <p:cBhvr>
                                        <p:cTn id="18" dur="1000" fill="hold"/>
                                        <p:tgtEl>
                                          <p:spTgt spid="119"/>
                                        </p:tgtEl>
                                        <p:attrNameLst>
                                          <p:attrName>ppt_x</p:attrName>
                                        </p:attrNameLst>
                                      </p:cBhvr>
                                      <p:tavLst>
                                        <p:tav tm="0">
                                          <p:val>
                                            <p:strVal val="#ppt_x"/>
                                          </p:val>
                                        </p:tav>
                                        <p:tav tm="100000">
                                          <p:val>
                                            <p:strVal val="#ppt_x"/>
                                          </p:val>
                                        </p:tav>
                                      </p:tavLst>
                                    </p:anim>
                                    <p:anim calcmode="lin" valueType="num">
                                      <p:cBhvr>
                                        <p:cTn id="19" dur="1000" fill="hold"/>
                                        <p:tgtEl>
                                          <p:spTgt spid="1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0"/>
                                        </p:tgtEl>
                                        <p:attrNameLst>
                                          <p:attrName>style.visibility</p:attrName>
                                        </p:attrNameLst>
                                      </p:cBhvr>
                                      <p:to>
                                        <p:strVal val="visible"/>
                                      </p:to>
                                    </p:set>
                                    <p:animEffect transition="in" filter="fade">
                                      <p:cBhvr>
                                        <p:cTn id="22" dur="1000"/>
                                        <p:tgtEl>
                                          <p:spTgt spid="120"/>
                                        </p:tgtEl>
                                      </p:cBhvr>
                                    </p:animEffect>
                                    <p:anim calcmode="lin" valueType="num">
                                      <p:cBhvr>
                                        <p:cTn id="23" dur="1000" fill="hold"/>
                                        <p:tgtEl>
                                          <p:spTgt spid="120"/>
                                        </p:tgtEl>
                                        <p:attrNameLst>
                                          <p:attrName>ppt_x</p:attrName>
                                        </p:attrNameLst>
                                      </p:cBhvr>
                                      <p:tavLst>
                                        <p:tav tm="0">
                                          <p:val>
                                            <p:strVal val="#ppt_x"/>
                                          </p:val>
                                        </p:tav>
                                        <p:tav tm="100000">
                                          <p:val>
                                            <p:strVal val="#ppt_x"/>
                                          </p:val>
                                        </p:tav>
                                      </p:tavLst>
                                    </p:anim>
                                    <p:anim calcmode="lin" valueType="num">
                                      <p:cBhvr>
                                        <p:cTn id="24" dur="1000" fill="hold"/>
                                        <p:tgtEl>
                                          <p:spTgt spid="1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fade">
                                      <p:cBhvr>
                                        <p:cTn id="27" dur="1000"/>
                                        <p:tgtEl>
                                          <p:spTgt spid="121"/>
                                        </p:tgtEl>
                                      </p:cBhvr>
                                    </p:animEffect>
                                    <p:anim calcmode="lin" valueType="num">
                                      <p:cBhvr>
                                        <p:cTn id="28" dur="1000" fill="hold"/>
                                        <p:tgtEl>
                                          <p:spTgt spid="121"/>
                                        </p:tgtEl>
                                        <p:attrNameLst>
                                          <p:attrName>ppt_x</p:attrName>
                                        </p:attrNameLst>
                                      </p:cBhvr>
                                      <p:tavLst>
                                        <p:tav tm="0">
                                          <p:val>
                                            <p:strVal val="#ppt_x"/>
                                          </p:val>
                                        </p:tav>
                                        <p:tav tm="100000">
                                          <p:val>
                                            <p:strVal val="#ppt_x"/>
                                          </p:val>
                                        </p:tav>
                                      </p:tavLst>
                                    </p:anim>
                                    <p:anim calcmode="lin" valueType="num">
                                      <p:cBhvr>
                                        <p:cTn id="29" dur="1000" fill="hold"/>
                                        <p:tgtEl>
                                          <p:spTgt spid="1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2"/>
                                        </p:tgtEl>
                                        <p:attrNameLst>
                                          <p:attrName>style.visibility</p:attrName>
                                        </p:attrNameLst>
                                      </p:cBhvr>
                                      <p:to>
                                        <p:strVal val="visible"/>
                                      </p:to>
                                    </p:set>
                                    <p:animEffect transition="in" filter="fade">
                                      <p:cBhvr>
                                        <p:cTn id="32" dur="1000"/>
                                        <p:tgtEl>
                                          <p:spTgt spid="122"/>
                                        </p:tgtEl>
                                      </p:cBhvr>
                                    </p:animEffect>
                                    <p:anim calcmode="lin" valueType="num">
                                      <p:cBhvr>
                                        <p:cTn id="33" dur="1000" fill="hold"/>
                                        <p:tgtEl>
                                          <p:spTgt spid="122"/>
                                        </p:tgtEl>
                                        <p:attrNameLst>
                                          <p:attrName>ppt_x</p:attrName>
                                        </p:attrNameLst>
                                      </p:cBhvr>
                                      <p:tavLst>
                                        <p:tav tm="0">
                                          <p:val>
                                            <p:strVal val="#ppt_x"/>
                                          </p:val>
                                        </p:tav>
                                        <p:tav tm="100000">
                                          <p:val>
                                            <p:strVal val="#ppt_x"/>
                                          </p:val>
                                        </p:tav>
                                      </p:tavLst>
                                    </p:anim>
                                    <p:anim calcmode="lin" valueType="num">
                                      <p:cBhvr>
                                        <p:cTn id="34" dur="1000" fill="hold"/>
                                        <p:tgtEl>
                                          <p:spTgt spid="1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5"/>
                                        </p:tgtEl>
                                        <p:attrNameLst>
                                          <p:attrName>style.visibility</p:attrName>
                                        </p:attrNameLst>
                                      </p:cBhvr>
                                      <p:to>
                                        <p:strVal val="visible"/>
                                      </p:to>
                                    </p:set>
                                    <p:animEffect transition="in" filter="fade">
                                      <p:cBhvr>
                                        <p:cTn id="37" dur="1000"/>
                                        <p:tgtEl>
                                          <p:spTgt spid="125"/>
                                        </p:tgtEl>
                                      </p:cBhvr>
                                    </p:animEffect>
                                    <p:anim calcmode="lin" valueType="num">
                                      <p:cBhvr>
                                        <p:cTn id="38" dur="1000" fill="hold"/>
                                        <p:tgtEl>
                                          <p:spTgt spid="125"/>
                                        </p:tgtEl>
                                        <p:attrNameLst>
                                          <p:attrName>ppt_x</p:attrName>
                                        </p:attrNameLst>
                                      </p:cBhvr>
                                      <p:tavLst>
                                        <p:tav tm="0">
                                          <p:val>
                                            <p:strVal val="#ppt_x"/>
                                          </p:val>
                                        </p:tav>
                                        <p:tav tm="100000">
                                          <p:val>
                                            <p:strVal val="#ppt_x"/>
                                          </p:val>
                                        </p:tav>
                                      </p:tavLst>
                                    </p:anim>
                                    <p:anim calcmode="lin" valueType="num">
                                      <p:cBhvr>
                                        <p:cTn id="39" dur="1000" fill="hold"/>
                                        <p:tgtEl>
                                          <p:spTgt spid="1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8"/>
                                        </p:tgtEl>
                                        <p:attrNameLst>
                                          <p:attrName>style.visibility</p:attrName>
                                        </p:attrNameLst>
                                      </p:cBhvr>
                                      <p:to>
                                        <p:strVal val="visible"/>
                                      </p:to>
                                    </p:set>
                                    <p:animEffect transition="in" filter="fade">
                                      <p:cBhvr>
                                        <p:cTn id="42" dur="1000"/>
                                        <p:tgtEl>
                                          <p:spTgt spid="128"/>
                                        </p:tgtEl>
                                      </p:cBhvr>
                                    </p:animEffect>
                                    <p:anim calcmode="lin" valueType="num">
                                      <p:cBhvr>
                                        <p:cTn id="43" dur="1000" fill="hold"/>
                                        <p:tgtEl>
                                          <p:spTgt spid="128"/>
                                        </p:tgtEl>
                                        <p:attrNameLst>
                                          <p:attrName>ppt_x</p:attrName>
                                        </p:attrNameLst>
                                      </p:cBhvr>
                                      <p:tavLst>
                                        <p:tav tm="0">
                                          <p:val>
                                            <p:strVal val="#ppt_x"/>
                                          </p:val>
                                        </p:tav>
                                        <p:tav tm="100000">
                                          <p:val>
                                            <p:strVal val="#ppt_x"/>
                                          </p:val>
                                        </p:tav>
                                      </p:tavLst>
                                    </p:anim>
                                    <p:anim calcmode="lin" valueType="num">
                                      <p:cBhvr>
                                        <p:cTn id="44" dur="1000" fill="hold"/>
                                        <p:tgtEl>
                                          <p:spTgt spid="12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2"/>
                                        </p:tgtEl>
                                        <p:attrNameLst>
                                          <p:attrName>style.visibility</p:attrName>
                                        </p:attrNameLst>
                                      </p:cBhvr>
                                      <p:to>
                                        <p:strVal val="visible"/>
                                      </p:to>
                                    </p:set>
                                    <p:animEffect transition="in" filter="fade">
                                      <p:cBhvr>
                                        <p:cTn id="47" dur="1000"/>
                                        <p:tgtEl>
                                          <p:spTgt spid="132"/>
                                        </p:tgtEl>
                                      </p:cBhvr>
                                    </p:animEffect>
                                    <p:anim calcmode="lin" valueType="num">
                                      <p:cBhvr>
                                        <p:cTn id="48" dur="1000" fill="hold"/>
                                        <p:tgtEl>
                                          <p:spTgt spid="132"/>
                                        </p:tgtEl>
                                        <p:attrNameLst>
                                          <p:attrName>ppt_x</p:attrName>
                                        </p:attrNameLst>
                                      </p:cBhvr>
                                      <p:tavLst>
                                        <p:tav tm="0">
                                          <p:val>
                                            <p:strVal val="#ppt_x"/>
                                          </p:val>
                                        </p:tav>
                                        <p:tav tm="100000">
                                          <p:val>
                                            <p:strVal val="#ppt_x"/>
                                          </p:val>
                                        </p:tav>
                                      </p:tavLst>
                                    </p:anim>
                                    <p:anim calcmode="lin" valueType="num">
                                      <p:cBhvr>
                                        <p:cTn id="49" dur="1000" fill="hold"/>
                                        <p:tgtEl>
                                          <p:spTgt spid="13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3"/>
                                        </p:tgtEl>
                                        <p:attrNameLst>
                                          <p:attrName>style.visibility</p:attrName>
                                        </p:attrNameLst>
                                      </p:cBhvr>
                                      <p:to>
                                        <p:strVal val="visible"/>
                                      </p:to>
                                    </p:set>
                                    <p:animEffect transition="in" filter="fade">
                                      <p:cBhvr>
                                        <p:cTn id="52" dur="1000"/>
                                        <p:tgtEl>
                                          <p:spTgt spid="133"/>
                                        </p:tgtEl>
                                      </p:cBhvr>
                                    </p:animEffect>
                                    <p:anim calcmode="lin" valueType="num">
                                      <p:cBhvr>
                                        <p:cTn id="53" dur="1000" fill="hold"/>
                                        <p:tgtEl>
                                          <p:spTgt spid="133"/>
                                        </p:tgtEl>
                                        <p:attrNameLst>
                                          <p:attrName>ppt_x</p:attrName>
                                        </p:attrNameLst>
                                      </p:cBhvr>
                                      <p:tavLst>
                                        <p:tav tm="0">
                                          <p:val>
                                            <p:strVal val="#ppt_x"/>
                                          </p:val>
                                        </p:tav>
                                        <p:tav tm="100000">
                                          <p:val>
                                            <p:strVal val="#ppt_x"/>
                                          </p:val>
                                        </p:tav>
                                      </p:tavLst>
                                    </p:anim>
                                    <p:anim calcmode="lin" valueType="num">
                                      <p:cBhvr>
                                        <p:cTn id="54" dur="1000" fill="hold"/>
                                        <p:tgtEl>
                                          <p:spTgt spid="13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34"/>
                                        </p:tgtEl>
                                        <p:attrNameLst>
                                          <p:attrName>style.visibility</p:attrName>
                                        </p:attrNameLst>
                                      </p:cBhvr>
                                      <p:to>
                                        <p:strVal val="visible"/>
                                      </p:to>
                                    </p:set>
                                    <p:animEffect transition="in" filter="fade">
                                      <p:cBhvr>
                                        <p:cTn id="57" dur="1000"/>
                                        <p:tgtEl>
                                          <p:spTgt spid="134"/>
                                        </p:tgtEl>
                                      </p:cBhvr>
                                    </p:animEffect>
                                    <p:anim calcmode="lin" valueType="num">
                                      <p:cBhvr>
                                        <p:cTn id="58" dur="1000" fill="hold"/>
                                        <p:tgtEl>
                                          <p:spTgt spid="134"/>
                                        </p:tgtEl>
                                        <p:attrNameLst>
                                          <p:attrName>ppt_x</p:attrName>
                                        </p:attrNameLst>
                                      </p:cBhvr>
                                      <p:tavLst>
                                        <p:tav tm="0">
                                          <p:val>
                                            <p:strVal val="#ppt_x"/>
                                          </p:val>
                                        </p:tav>
                                        <p:tav tm="100000">
                                          <p:val>
                                            <p:strVal val="#ppt_x"/>
                                          </p:val>
                                        </p:tav>
                                      </p:tavLst>
                                    </p:anim>
                                    <p:anim calcmode="lin" valueType="num">
                                      <p:cBhvr>
                                        <p:cTn id="59" dur="1000" fill="hold"/>
                                        <p:tgtEl>
                                          <p:spTgt spid="13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5"/>
                                        </p:tgtEl>
                                        <p:attrNameLst>
                                          <p:attrName>style.visibility</p:attrName>
                                        </p:attrNameLst>
                                      </p:cBhvr>
                                      <p:to>
                                        <p:strVal val="visible"/>
                                      </p:to>
                                    </p:set>
                                    <p:animEffect transition="in" filter="fade">
                                      <p:cBhvr>
                                        <p:cTn id="62" dur="1000"/>
                                        <p:tgtEl>
                                          <p:spTgt spid="135"/>
                                        </p:tgtEl>
                                      </p:cBhvr>
                                    </p:animEffect>
                                    <p:anim calcmode="lin" valueType="num">
                                      <p:cBhvr>
                                        <p:cTn id="63" dur="1000" fill="hold"/>
                                        <p:tgtEl>
                                          <p:spTgt spid="135"/>
                                        </p:tgtEl>
                                        <p:attrNameLst>
                                          <p:attrName>ppt_x</p:attrName>
                                        </p:attrNameLst>
                                      </p:cBhvr>
                                      <p:tavLst>
                                        <p:tav tm="0">
                                          <p:val>
                                            <p:strVal val="#ppt_x"/>
                                          </p:val>
                                        </p:tav>
                                        <p:tav tm="100000">
                                          <p:val>
                                            <p:strVal val="#ppt_x"/>
                                          </p:val>
                                        </p:tav>
                                      </p:tavLst>
                                    </p:anim>
                                    <p:anim calcmode="lin" valueType="num">
                                      <p:cBhvr>
                                        <p:cTn id="64" dur="1000" fill="hold"/>
                                        <p:tgtEl>
                                          <p:spTgt spid="1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36"/>
                                        </p:tgtEl>
                                        <p:attrNameLst>
                                          <p:attrName>style.visibility</p:attrName>
                                        </p:attrNameLst>
                                      </p:cBhvr>
                                      <p:to>
                                        <p:strVal val="visible"/>
                                      </p:to>
                                    </p:set>
                                    <p:animEffect transition="in" filter="fade">
                                      <p:cBhvr>
                                        <p:cTn id="67" dur="1000"/>
                                        <p:tgtEl>
                                          <p:spTgt spid="136"/>
                                        </p:tgtEl>
                                      </p:cBhvr>
                                    </p:animEffect>
                                    <p:anim calcmode="lin" valueType="num">
                                      <p:cBhvr>
                                        <p:cTn id="68" dur="1000" fill="hold"/>
                                        <p:tgtEl>
                                          <p:spTgt spid="136"/>
                                        </p:tgtEl>
                                        <p:attrNameLst>
                                          <p:attrName>ppt_x</p:attrName>
                                        </p:attrNameLst>
                                      </p:cBhvr>
                                      <p:tavLst>
                                        <p:tav tm="0">
                                          <p:val>
                                            <p:strVal val="#ppt_x"/>
                                          </p:val>
                                        </p:tav>
                                        <p:tav tm="100000">
                                          <p:val>
                                            <p:strVal val="#ppt_x"/>
                                          </p:val>
                                        </p:tav>
                                      </p:tavLst>
                                    </p:anim>
                                    <p:anim calcmode="lin" valueType="num">
                                      <p:cBhvr>
                                        <p:cTn id="69" dur="1000" fill="hold"/>
                                        <p:tgtEl>
                                          <p:spTgt spid="13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1000"/>
                                        <p:tgtEl>
                                          <p:spTgt spid="34"/>
                                        </p:tgtEl>
                                      </p:cBhvr>
                                    </p:animEffect>
                                    <p:anim calcmode="lin" valueType="num">
                                      <p:cBhvr>
                                        <p:cTn id="73" dur="1000" fill="hold"/>
                                        <p:tgtEl>
                                          <p:spTgt spid="34"/>
                                        </p:tgtEl>
                                        <p:attrNameLst>
                                          <p:attrName>ppt_x</p:attrName>
                                        </p:attrNameLst>
                                      </p:cBhvr>
                                      <p:tavLst>
                                        <p:tav tm="0">
                                          <p:val>
                                            <p:strVal val="#ppt_x"/>
                                          </p:val>
                                        </p:tav>
                                        <p:tav tm="100000">
                                          <p:val>
                                            <p:strVal val="#ppt_x"/>
                                          </p:val>
                                        </p:tav>
                                      </p:tavLst>
                                    </p:anim>
                                    <p:anim calcmode="lin" valueType="num">
                                      <p:cBhvr>
                                        <p:cTn id="74" dur="1000" fill="hold"/>
                                        <p:tgtEl>
                                          <p:spTgt spid="3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1000"/>
                                        <p:tgtEl>
                                          <p:spTgt spid="37"/>
                                        </p:tgtEl>
                                      </p:cBhvr>
                                    </p:animEffect>
                                    <p:anim calcmode="lin" valueType="num">
                                      <p:cBhvr>
                                        <p:cTn id="78" dur="1000" fill="hold"/>
                                        <p:tgtEl>
                                          <p:spTgt spid="37"/>
                                        </p:tgtEl>
                                        <p:attrNameLst>
                                          <p:attrName>ppt_x</p:attrName>
                                        </p:attrNameLst>
                                      </p:cBhvr>
                                      <p:tavLst>
                                        <p:tav tm="0">
                                          <p:val>
                                            <p:strVal val="#ppt_x"/>
                                          </p:val>
                                        </p:tav>
                                        <p:tav tm="100000">
                                          <p:val>
                                            <p:strVal val="#ppt_x"/>
                                          </p:val>
                                        </p:tav>
                                      </p:tavLst>
                                    </p:anim>
                                    <p:anim calcmode="lin" valueType="num">
                                      <p:cBhvr>
                                        <p:cTn id="79" dur="1000" fill="hold"/>
                                        <p:tgtEl>
                                          <p:spTgt spid="3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1000"/>
                                        <p:tgtEl>
                                          <p:spTgt spid="39"/>
                                        </p:tgtEl>
                                      </p:cBhvr>
                                    </p:animEffect>
                                    <p:anim calcmode="lin" valueType="num">
                                      <p:cBhvr>
                                        <p:cTn id="83" dur="1000" fill="hold"/>
                                        <p:tgtEl>
                                          <p:spTgt spid="39"/>
                                        </p:tgtEl>
                                        <p:attrNameLst>
                                          <p:attrName>ppt_x</p:attrName>
                                        </p:attrNameLst>
                                      </p:cBhvr>
                                      <p:tavLst>
                                        <p:tav tm="0">
                                          <p:val>
                                            <p:strVal val="#ppt_x"/>
                                          </p:val>
                                        </p:tav>
                                        <p:tav tm="100000">
                                          <p:val>
                                            <p:strVal val="#ppt_x"/>
                                          </p:val>
                                        </p:tav>
                                      </p:tavLst>
                                    </p:anim>
                                    <p:anim calcmode="lin" valueType="num">
                                      <p:cBhvr>
                                        <p:cTn id="8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121" grpId="0"/>
      <p:bldP spid="132" grpId="0"/>
      <p:bldP spid="134" grpId="0"/>
      <p:bldP spid="135" grpId="0"/>
      <p:bldP spid="34" grpId="0"/>
      <p:bldP spid="37"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1491775" y="1933669"/>
            <a:ext cx="1676757" cy="167675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a:off x="1686851" y="2118291"/>
            <a:ext cx="1307513" cy="1307513"/>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文本框 5"/>
          <p:cNvSpPr txBox="1">
            <a:spLocks noChangeArrowheads="1"/>
          </p:cNvSpPr>
          <p:nvPr/>
        </p:nvSpPr>
        <p:spPr bwMode="auto">
          <a:xfrm>
            <a:off x="1858955" y="2356549"/>
            <a:ext cx="9316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spcBef>
                <a:spcPct val="0"/>
              </a:spcBef>
              <a:spcAft>
                <a:spcPct val="0"/>
              </a:spcAft>
              <a:defRPr/>
            </a:pPr>
            <a:r>
              <a:rPr lang="en-US" altLang="zh-CN" sz="4800" b="1">
                <a:solidFill>
                  <a:prstClr val="white"/>
                </a:solidFill>
                <a:latin typeface="方正兰亭黑_GBK"/>
                <a:ea typeface="方正兰亭黑_GBK"/>
              </a:rPr>
              <a:t>02</a:t>
            </a:r>
            <a:endParaRPr lang="zh-CN" altLang="en-US" sz="4800" b="1">
              <a:solidFill>
                <a:prstClr val="white"/>
              </a:solidFill>
              <a:latin typeface="方正兰亭黑_GBK"/>
              <a:ea typeface="方正兰亭黑_GBK"/>
            </a:endParaRPr>
          </a:p>
        </p:txBody>
      </p:sp>
      <p:sp>
        <p:nvSpPr>
          <p:cNvPr id="16" name="文本框 5"/>
          <p:cNvSpPr txBox="1">
            <a:spLocks noChangeArrowheads="1"/>
          </p:cNvSpPr>
          <p:nvPr/>
        </p:nvSpPr>
        <p:spPr bwMode="auto">
          <a:xfrm>
            <a:off x="3323596" y="2513594"/>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2000" dirty="0">
                <a:solidFill>
                  <a:schemeClr val="accent1"/>
                </a:solidFill>
                <a:latin typeface="+mj-ea"/>
              </a:rPr>
              <a:t>联络宣传</a:t>
            </a:r>
            <a:r>
              <a:rPr lang="zh-CN" altLang="en-US" sz="2000" dirty="0" smtClean="0">
                <a:solidFill>
                  <a:schemeClr val="accent1"/>
                </a:solidFill>
                <a:latin typeface="+mj-ea"/>
              </a:rPr>
              <a:t>拓展</a:t>
            </a:r>
            <a:endParaRPr lang="zh-CN" altLang="en-US" sz="2800" dirty="0">
              <a:solidFill>
                <a:schemeClr val="accent1"/>
              </a:solidFill>
              <a:latin typeface="+mj-ea"/>
            </a:endParaRPr>
          </a:p>
        </p:txBody>
      </p:sp>
      <p:cxnSp>
        <p:nvCxnSpPr>
          <p:cNvPr id="3" name="直接连接符 2"/>
          <p:cNvCxnSpPr/>
          <p:nvPr/>
        </p:nvCxnSpPr>
        <p:spPr>
          <a:xfrm>
            <a:off x="3467556" y="2913704"/>
            <a:ext cx="34190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2772931" y="1944597"/>
            <a:ext cx="390517" cy="390517"/>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椭圆 25"/>
          <p:cNvSpPr/>
          <p:nvPr/>
        </p:nvSpPr>
        <p:spPr>
          <a:xfrm>
            <a:off x="1417110" y="2261397"/>
            <a:ext cx="286781" cy="286781"/>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椭圆 27"/>
          <p:cNvSpPr/>
          <p:nvPr/>
        </p:nvSpPr>
        <p:spPr>
          <a:xfrm>
            <a:off x="1273719" y="3647274"/>
            <a:ext cx="160345" cy="160345"/>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a:off x="1686851" y="3308201"/>
            <a:ext cx="220530" cy="220530"/>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a:off x="3016329" y="2979248"/>
            <a:ext cx="228296" cy="228296"/>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椭圆 30"/>
          <p:cNvSpPr/>
          <p:nvPr/>
        </p:nvSpPr>
        <p:spPr>
          <a:xfrm>
            <a:off x="2839822" y="3599497"/>
            <a:ext cx="154542" cy="154542"/>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a:off x="1252338" y="2979248"/>
            <a:ext cx="99708" cy="99708"/>
          </a:xfrm>
          <a:prstGeom prst="ellipse">
            <a:avLst/>
          </a:pr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animEffect transition="in" filter="fade">
                                      <p:cBhvr>
                                        <p:cTn id="49" dur="500"/>
                                        <p:tgtEl>
                                          <p:spTgt spid="3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15" grpId="0"/>
      <p:bldP spid="16" grpId="0"/>
      <p:bldP spid="25" grpId="0" animBg="1"/>
      <p:bldP spid="26" grpId="0" animBg="1"/>
      <p:bldP spid="28"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994413" y="699835"/>
            <a:ext cx="31012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文本框 5"/>
          <p:cNvSpPr txBox="1">
            <a:spLocks noChangeArrowheads="1"/>
          </p:cNvSpPr>
          <p:nvPr/>
        </p:nvSpPr>
        <p:spPr bwMode="auto">
          <a:xfrm>
            <a:off x="420024" y="278417"/>
            <a:ext cx="3706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1200" dirty="0">
                <a:solidFill>
                  <a:schemeClr val="bg1"/>
                </a:solidFill>
                <a:latin typeface="方正兰亭黑_GBK"/>
                <a:ea typeface="方正兰亭黑_GBK"/>
              </a:rPr>
              <a:t>02</a:t>
            </a:r>
            <a:endParaRPr lang="zh-CN" altLang="en-US" sz="1200" dirty="0">
              <a:solidFill>
                <a:schemeClr val="bg1"/>
              </a:solidFill>
              <a:latin typeface="方正兰亭黑_GBK"/>
              <a:ea typeface="方正兰亭黑_GBK"/>
            </a:endParaRPr>
          </a:p>
        </p:txBody>
      </p:sp>
      <p:sp>
        <p:nvSpPr>
          <p:cNvPr id="55" name="Freeform 7"/>
          <p:cNvSpPr>
            <a:spLocks noEditPoints="1"/>
          </p:cNvSpPr>
          <p:nvPr/>
        </p:nvSpPr>
        <p:spPr bwMode="auto">
          <a:xfrm>
            <a:off x="1342410" y="1194423"/>
            <a:ext cx="1436546" cy="1409172"/>
          </a:xfrm>
          <a:custGeom>
            <a:avLst/>
            <a:gdLst>
              <a:gd name="T0" fmla="*/ 373 w 402"/>
              <a:gd name="T1" fmla="*/ 209 h 402"/>
              <a:gd name="T2" fmla="*/ 372 w 402"/>
              <a:gd name="T3" fmla="*/ 190 h 402"/>
              <a:gd name="T4" fmla="*/ 401 w 402"/>
              <a:gd name="T5" fmla="*/ 170 h 402"/>
              <a:gd name="T6" fmla="*/ 389 w 402"/>
              <a:gd name="T7" fmla="*/ 124 h 402"/>
              <a:gd name="T8" fmla="*/ 353 w 402"/>
              <a:gd name="T9" fmla="*/ 123 h 402"/>
              <a:gd name="T10" fmla="*/ 344 w 402"/>
              <a:gd name="T11" fmla="*/ 107 h 402"/>
              <a:gd name="T12" fmla="*/ 360 w 402"/>
              <a:gd name="T13" fmla="*/ 74 h 402"/>
              <a:gd name="T14" fmla="*/ 325 w 402"/>
              <a:gd name="T15" fmla="*/ 41 h 402"/>
              <a:gd name="T16" fmla="*/ 293 w 402"/>
              <a:gd name="T17" fmla="*/ 57 h 402"/>
              <a:gd name="T18" fmla="*/ 277 w 402"/>
              <a:gd name="T19" fmla="*/ 48 h 402"/>
              <a:gd name="T20" fmla="*/ 275 w 402"/>
              <a:gd name="T21" fmla="*/ 12 h 402"/>
              <a:gd name="T22" fmla="*/ 251 w 402"/>
              <a:gd name="T23" fmla="*/ 6 h 402"/>
              <a:gd name="T24" fmla="*/ 228 w 402"/>
              <a:gd name="T25" fmla="*/ 0 h 402"/>
              <a:gd name="T26" fmla="*/ 209 w 402"/>
              <a:gd name="T27" fmla="*/ 30 h 402"/>
              <a:gd name="T28" fmla="*/ 190 w 402"/>
              <a:gd name="T29" fmla="*/ 30 h 402"/>
              <a:gd name="T30" fmla="*/ 170 w 402"/>
              <a:gd name="T31" fmla="*/ 1 h 402"/>
              <a:gd name="T32" fmla="*/ 124 w 402"/>
              <a:gd name="T33" fmla="*/ 13 h 402"/>
              <a:gd name="T34" fmla="*/ 122 w 402"/>
              <a:gd name="T35" fmla="*/ 49 h 402"/>
              <a:gd name="T36" fmla="*/ 106 w 402"/>
              <a:gd name="T37" fmla="*/ 59 h 402"/>
              <a:gd name="T38" fmla="*/ 74 w 402"/>
              <a:gd name="T39" fmla="*/ 43 h 402"/>
              <a:gd name="T40" fmla="*/ 41 w 402"/>
              <a:gd name="T41" fmla="*/ 77 h 402"/>
              <a:gd name="T42" fmla="*/ 56 w 402"/>
              <a:gd name="T43" fmla="*/ 109 h 402"/>
              <a:gd name="T44" fmla="*/ 47 w 402"/>
              <a:gd name="T45" fmla="*/ 126 h 402"/>
              <a:gd name="T46" fmla="*/ 12 w 402"/>
              <a:gd name="T47" fmla="*/ 128 h 402"/>
              <a:gd name="T48" fmla="*/ 6 w 402"/>
              <a:gd name="T49" fmla="*/ 151 h 402"/>
              <a:gd name="T50" fmla="*/ 0 w 402"/>
              <a:gd name="T51" fmla="*/ 174 h 402"/>
              <a:gd name="T52" fmla="*/ 30 w 402"/>
              <a:gd name="T53" fmla="*/ 194 h 402"/>
              <a:gd name="T54" fmla="*/ 30 w 402"/>
              <a:gd name="T55" fmla="*/ 212 h 402"/>
              <a:gd name="T56" fmla="*/ 0 w 402"/>
              <a:gd name="T57" fmla="*/ 233 h 402"/>
              <a:gd name="T58" fmla="*/ 13 w 402"/>
              <a:gd name="T59" fmla="*/ 279 h 402"/>
              <a:gd name="T60" fmla="*/ 49 w 402"/>
              <a:gd name="T61" fmla="*/ 280 h 402"/>
              <a:gd name="T62" fmla="*/ 59 w 402"/>
              <a:gd name="T63" fmla="*/ 296 h 402"/>
              <a:gd name="T64" fmla="*/ 43 w 402"/>
              <a:gd name="T65" fmla="*/ 328 h 402"/>
              <a:gd name="T66" fmla="*/ 77 w 402"/>
              <a:gd name="T67" fmla="*/ 362 h 402"/>
              <a:gd name="T68" fmla="*/ 109 w 402"/>
              <a:gd name="T69" fmla="*/ 345 h 402"/>
              <a:gd name="T70" fmla="*/ 125 w 402"/>
              <a:gd name="T71" fmla="*/ 355 h 402"/>
              <a:gd name="T72" fmla="*/ 128 w 402"/>
              <a:gd name="T73" fmla="*/ 390 h 402"/>
              <a:gd name="T74" fmla="*/ 150 w 402"/>
              <a:gd name="T75" fmla="*/ 396 h 402"/>
              <a:gd name="T76" fmla="*/ 174 w 402"/>
              <a:gd name="T77" fmla="*/ 402 h 402"/>
              <a:gd name="T78" fmla="*/ 194 w 402"/>
              <a:gd name="T79" fmla="*/ 373 h 402"/>
              <a:gd name="T80" fmla="*/ 212 w 402"/>
              <a:gd name="T81" fmla="*/ 372 h 402"/>
              <a:gd name="T82" fmla="*/ 232 w 402"/>
              <a:gd name="T83" fmla="*/ 402 h 402"/>
              <a:gd name="T84" fmla="*/ 278 w 402"/>
              <a:gd name="T85" fmla="*/ 389 h 402"/>
              <a:gd name="T86" fmla="*/ 280 w 402"/>
              <a:gd name="T87" fmla="*/ 353 h 402"/>
              <a:gd name="T88" fmla="*/ 296 w 402"/>
              <a:gd name="T89" fmla="*/ 344 h 402"/>
              <a:gd name="T90" fmla="*/ 328 w 402"/>
              <a:gd name="T91" fmla="*/ 360 h 402"/>
              <a:gd name="T92" fmla="*/ 362 w 402"/>
              <a:gd name="T93" fmla="*/ 326 h 402"/>
              <a:gd name="T94" fmla="*/ 345 w 402"/>
              <a:gd name="T95" fmla="*/ 294 h 402"/>
              <a:gd name="T96" fmla="*/ 354 w 402"/>
              <a:gd name="T97" fmla="*/ 277 h 402"/>
              <a:gd name="T98" fmla="*/ 390 w 402"/>
              <a:gd name="T99" fmla="*/ 275 h 402"/>
              <a:gd name="T100" fmla="*/ 396 w 402"/>
              <a:gd name="T101" fmla="*/ 251 h 402"/>
              <a:gd name="T102" fmla="*/ 402 w 402"/>
              <a:gd name="T103" fmla="*/ 229 h 402"/>
              <a:gd name="T104" fmla="*/ 373 w 402"/>
              <a:gd name="T105" fmla="*/ 209 h 402"/>
              <a:gd name="T106" fmla="*/ 373 w 402"/>
              <a:gd name="T107" fmla="*/ 209 h 402"/>
              <a:gd name="T108" fmla="*/ 166 w 402"/>
              <a:gd name="T109" fmla="*/ 335 h 402"/>
              <a:gd name="T110" fmla="*/ 67 w 402"/>
              <a:gd name="T111" fmla="*/ 167 h 402"/>
              <a:gd name="T112" fmla="*/ 235 w 402"/>
              <a:gd name="T113" fmla="*/ 68 h 402"/>
              <a:gd name="T114" fmla="*/ 335 w 402"/>
              <a:gd name="T115" fmla="*/ 236 h 402"/>
              <a:gd name="T116" fmla="*/ 166 w 402"/>
              <a:gd name="T117" fmla="*/ 3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2" h="402">
                <a:moveTo>
                  <a:pt x="373" y="209"/>
                </a:moveTo>
                <a:cubicBezTo>
                  <a:pt x="373" y="203"/>
                  <a:pt x="373" y="197"/>
                  <a:pt x="372" y="190"/>
                </a:cubicBezTo>
                <a:cubicBezTo>
                  <a:pt x="401" y="170"/>
                  <a:pt x="401" y="170"/>
                  <a:pt x="401" y="170"/>
                </a:cubicBezTo>
                <a:cubicBezTo>
                  <a:pt x="389" y="124"/>
                  <a:pt x="389" y="124"/>
                  <a:pt x="389" y="124"/>
                </a:cubicBezTo>
                <a:cubicBezTo>
                  <a:pt x="353" y="123"/>
                  <a:pt x="353" y="123"/>
                  <a:pt x="353" y="123"/>
                </a:cubicBezTo>
                <a:cubicBezTo>
                  <a:pt x="351" y="117"/>
                  <a:pt x="347" y="111"/>
                  <a:pt x="344" y="107"/>
                </a:cubicBezTo>
                <a:cubicBezTo>
                  <a:pt x="360" y="74"/>
                  <a:pt x="360" y="74"/>
                  <a:pt x="360" y="74"/>
                </a:cubicBezTo>
                <a:cubicBezTo>
                  <a:pt x="325" y="41"/>
                  <a:pt x="325" y="41"/>
                  <a:pt x="325" y="41"/>
                </a:cubicBezTo>
                <a:cubicBezTo>
                  <a:pt x="293" y="57"/>
                  <a:pt x="293" y="57"/>
                  <a:pt x="293" y="57"/>
                </a:cubicBezTo>
                <a:cubicBezTo>
                  <a:pt x="288" y="54"/>
                  <a:pt x="282" y="51"/>
                  <a:pt x="277" y="48"/>
                </a:cubicBezTo>
                <a:cubicBezTo>
                  <a:pt x="275" y="12"/>
                  <a:pt x="275" y="12"/>
                  <a:pt x="275" y="12"/>
                </a:cubicBezTo>
                <a:cubicBezTo>
                  <a:pt x="251" y="6"/>
                  <a:pt x="251" y="6"/>
                  <a:pt x="251" y="6"/>
                </a:cubicBezTo>
                <a:cubicBezTo>
                  <a:pt x="228" y="0"/>
                  <a:pt x="228" y="0"/>
                  <a:pt x="228" y="0"/>
                </a:cubicBezTo>
                <a:cubicBezTo>
                  <a:pt x="209" y="30"/>
                  <a:pt x="209" y="30"/>
                  <a:pt x="209" y="30"/>
                </a:cubicBezTo>
                <a:cubicBezTo>
                  <a:pt x="203" y="30"/>
                  <a:pt x="196" y="30"/>
                  <a:pt x="190" y="30"/>
                </a:cubicBezTo>
                <a:cubicBezTo>
                  <a:pt x="170" y="1"/>
                  <a:pt x="170" y="1"/>
                  <a:pt x="170" y="1"/>
                </a:cubicBezTo>
                <a:cubicBezTo>
                  <a:pt x="124" y="13"/>
                  <a:pt x="124" y="13"/>
                  <a:pt x="124" y="13"/>
                </a:cubicBezTo>
                <a:cubicBezTo>
                  <a:pt x="122" y="49"/>
                  <a:pt x="122" y="49"/>
                  <a:pt x="122" y="49"/>
                </a:cubicBezTo>
                <a:cubicBezTo>
                  <a:pt x="116" y="52"/>
                  <a:pt x="111" y="55"/>
                  <a:pt x="106" y="59"/>
                </a:cubicBezTo>
                <a:cubicBezTo>
                  <a:pt x="74" y="43"/>
                  <a:pt x="74" y="43"/>
                  <a:pt x="74" y="43"/>
                </a:cubicBezTo>
                <a:cubicBezTo>
                  <a:pt x="41" y="77"/>
                  <a:pt x="41" y="77"/>
                  <a:pt x="41" y="77"/>
                </a:cubicBezTo>
                <a:cubicBezTo>
                  <a:pt x="56" y="109"/>
                  <a:pt x="56" y="109"/>
                  <a:pt x="56" y="109"/>
                </a:cubicBezTo>
                <a:cubicBezTo>
                  <a:pt x="53" y="114"/>
                  <a:pt x="50" y="120"/>
                  <a:pt x="47" y="126"/>
                </a:cubicBezTo>
                <a:cubicBezTo>
                  <a:pt x="12" y="128"/>
                  <a:pt x="12" y="128"/>
                  <a:pt x="12" y="128"/>
                </a:cubicBezTo>
                <a:cubicBezTo>
                  <a:pt x="6" y="151"/>
                  <a:pt x="6" y="151"/>
                  <a:pt x="6" y="151"/>
                </a:cubicBezTo>
                <a:cubicBezTo>
                  <a:pt x="0" y="174"/>
                  <a:pt x="0" y="174"/>
                  <a:pt x="0" y="174"/>
                </a:cubicBezTo>
                <a:cubicBezTo>
                  <a:pt x="30" y="194"/>
                  <a:pt x="30" y="194"/>
                  <a:pt x="30" y="194"/>
                </a:cubicBezTo>
                <a:cubicBezTo>
                  <a:pt x="30" y="200"/>
                  <a:pt x="30" y="206"/>
                  <a:pt x="30" y="212"/>
                </a:cubicBezTo>
                <a:cubicBezTo>
                  <a:pt x="0" y="233"/>
                  <a:pt x="0" y="233"/>
                  <a:pt x="0" y="233"/>
                </a:cubicBezTo>
                <a:cubicBezTo>
                  <a:pt x="13" y="279"/>
                  <a:pt x="13" y="279"/>
                  <a:pt x="13" y="279"/>
                </a:cubicBezTo>
                <a:cubicBezTo>
                  <a:pt x="49" y="280"/>
                  <a:pt x="49" y="280"/>
                  <a:pt x="49" y="280"/>
                </a:cubicBezTo>
                <a:cubicBezTo>
                  <a:pt x="52" y="286"/>
                  <a:pt x="55" y="291"/>
                  <a:pt x="59" y="296"/>
                </a:cubicBezTo>
                <a:cubicBezTo>
                  <a:pt x="43" y="328"/>
                  <a:pt x="43" y="328"/>
                  <a:pt x="43" y="328"/>
                </a:cubicBezTo>
                <a:cubicBezTo>
                  <a:pt x="77" y="362"/>
                  <a:pt x="77" y="362"/>
                  <a:pt x="77" y="362"/>
                </a:cubicBezTo>
                <a:cubicBezTo>
                  <a:pt x="109" y="345"/>
                  <a:pt x="109" y="345"/>
                  <a:pt x="109" y="345"/>
                </a:cubicBezTo>
                <a:cubicBezTo>
                  <a:pt x="114" y="349"/>
                  <a:pt x="119" y="352"/>
                  <a:pt x="125" y="355"/>
                </a:cubicBezTo>
                <a:cubicBezTo>
                  <a:pt x="128" y="390"/>
                  <a:pt x="128" y="390"/>
                  <a:pt x="128" y="390"/>
                </a:cubicBezTo>
                <a:cubicBezTo>
                  <a:pt x="150" y="396"/>
                  <a:pt x="150" y="396"/>
                  <a:pt x="150" y="396"/>
                </a:cubicBezTo>
                <a:cubicBezTo>
                  <a:pt x="174" y="402"/>
                  <a:pt x="174" y="402"/>
                  <a:pt x="174" y="402"/>
                </a:cubicBezTo>
                <a:cubicBezTo>
                  <a:pt x="194" y="373"/>
                  <a:pt x="194" y="373"/>
                  <a:pt x="194" y="373"/>
                </a:cubicBezTo>
                <a:cubicBezTo>
                  <a:pt x="200" y="373"/>
                  <a:pt x="206" y="373"/>
                  <a:pt x="212" y="372"/>
                </a:cubicBezTo>
                <a:cubicBezTo>
                  <a:pt x="232" y="402"/>
                  <a:pt x="232" y="402"/>
                  <a:pt x="232" y="402"/>
                </a:cubicBezTo>
                <a:cubicBezTo>
                  <a:pt x="278" y="389"/>
                  <a:pt x="278" y="389"/>
                  <a:pt x="278" y="389"/>
                </a:cubicBezTo>
                <a:cubicBezTo>
                  <a:pt x="280" y="353"/>
                  <a:pt x="280" y="353"/>
                  <a:pt x="280" y="353"/>
                </a:cubicBezTo>
                <a:cubicBezTo>
                  <a:pt x="285" y="351"/>
                  <a:pt x="291" y="348"/>
                  <a:pt x="296" y="344"/>
                </a:cubicBezTo>
                <a:cubicBezTo>
                  <a:pt x="328" y="360"/>
                  <a:pt x="328" y="360"/>
                  <a:pt x="328" y="360"/>
                </a:cubicBezTo>
                <a:cubicBezTo>
                  <a:pt x="362" y="326"/>
                  <a:pt x="362" y="326"/>
                  <a:pt x="362" y="326"/>
                </a:cubicBezTo>
                <a:cubicBezTo>
                  <a:pt x="345" y="294"/>
                  <a:pt x="345" y="294"/>
                  <a:pt x="345" y="294"/>
                </a:cubicBezTo>
                <a:cubicBezTo>
                  <a:pt x="349" y="289"/>
                  <a:pt x="352" y="283"/>
                  <a:pt x="354" y="277"/>
                </a:cubicBezTo>
                <a:cubicBezTo>
                  <a:pt x="390" y="275"/>
                  <a:pt x="390" y="275"/>
                  <a:pt x="390" y="275"/>
                </a:cubicBezTo>
                <a:cubicBezTo>
                  <a:pt x="396" y="251"/>
                  <a:pt x="396" y="251"/>
                  <a:pt x="396" y="251"/>
                </a:cubicBezTo>
                <a:cubicBezTo>
                  <a:pt x="402" y="229"/>
                  <a:pt x="402" y="229"/>
                  <a:pt x="402" y="229"/>
                </a:cubicBezTo>
                <a:cubicBezTo>
                  <a:pt x="373" y="209"/>
                  <a:pt x="373" y="209"/>
                  <a:pt x="373" y="209"/>
                </a:cubicBezTo>
                <a:cubicBezTo>
                  <a:pt x="373" y="209"/>
                  <a:pt x="373" y="209"/>
                  <a:pt x="373" y="209"/>
                </a:cubicBezTo>
                <a:close/>
                <a:moveTo>
                  <a:pt x="166" y="335"/>
                </a:moveTo>
                <a:cubicBezTo>
                  <a:pt x="93" y="316"/>
                  <a:pt x="48" y="241"/>
                  <a:pt x="67" y="167"/>
                </a:cubicBezTo>
                <a:cubicBezTo>
                  <a:pt x="87" y="93"/>
                  <a:pt x="162" y="49"/>
                  <a:pt x="235" y="68"/>
                </a:cubicBezTo>
                <a:cubicBezTo>
                  <a:pt x="309" y="87"/>
                  <a:pt x="354" y="162"/>
                  <a:pt x="335" y="236"/>
                </a:cubicBezTo>
                <a:cubicBezTo>
                  <a:pt x="316" y="310"/>
                  <a:pt x="241" y="354"/>
                  <a:pt x="166" y="335"/>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6" name="Freeform 8"/>
          <p:cNvSpPr/>
          <p:nvPr/>
        </p:nvSpPr>
        <p:spPr bwMode="auto">
          <a:xfrm>
            <a:off x="1149476" y="1083493"/>
            <a:ext cx="578187" cy="647174"/>
          </a:xfrm>
          <a:custGeom>
            <a:avLst/>
            <a:gdLst>
              <a:gd name="T0" fmla="*/ 162 w 162"/>
              <a:gd name="T1" fmla="*/ 0 h 185"/>
              <a:gd name="T2" fmla="*/ 96 w 162"/>
              <a:gd name="T3" fmla="*/ 14 h 185"/>
              <a:gd name="T4" fmla="*/ 102 w 162"/>
              <a:gd name="T5" fmla="*/ 25 h 185"/>
              <a:gd name="T6" fmla="*/ 1 w 162"/>
              <a:gd name="T7" fmla="*/ 178 h 185"/>
              <a:gd name="T8" fmla="*/ 5 w 162"/>
              <a:gd name="T9" fmla="*/ 185 h 185"/>
              <a:gd name="T10" fmla="*/ 7 w 162"/>
              <a:gd name="T11" fmla="*/ 185 h 185"/>
              <a:gd name="T12" fmla="*/ 13 w 162"/>
              <a:gd name="T13" fmla="*/ 180 h 185"/>
              <a:gd name="T14" fmla="*/ 107 w 162"/>
              <a:gd name="T15" fmla="*/ 36 h 185"/>
              <a:gd name="T16" fmla="*/ 112 w 162"/>
              <a:gd name="T17" fmla="*/ 45 h 185"/>
              <a:gd name="T18" fmla="*/ 162 w 162"/>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85">
                <a:moveTo>
                  <a:pt x="162" y="0"/>
                </a:moveTo>
                <a:cubicBezTo>
                  <a:pt x="96" y="14"/>
                  <a:pt x="96" y="14"/>
                  <a:pt x="96" y="14"/>
                </a:cubicBezTo>
                <a:cubicBezTo>
                  <a:pt x="102" y="25"/>
                  <a:pt x="102" y="25"/>
                  <a:pt x="102" y="25"/>
                </a:cubicBezTo>
                <a:cubicBezTo>
                  <a:pt x="51" y="62"/>
                  <a:pt x="14" y="117"/>
                  <a:pt x="1" y="178"/>
                </a:cubicBezTo>
                <a:cubicBezTo>
                  <a:pt x="0" y="181"/>
                  <a:pt x="2" y="184"/>
                  <a:pt x="5" y="185"/>
                </a:cubicBezTo>
                <a:cubicBezTo>
                  <a:pt x="6" y="185"/>
                  <a:pt x="6" y="185"/>
                  <a:pt x="7" y="185"/>
                </a:cubicBezTo>
                <a:cubicBezTo>
                  <a:pt x="10" y="185"/>
                  <a:pt x="12" y="183"/>
                  <a:pt x="13" y="180"/>
                </a:cubicBezTo>
                <a:cubicBezTo>
                  <a:pt x="25" y="123"/>
                  <a:pt x="59" y="71"/>
                  <a:pt x="107" y="36"/>
                </a:cubicBezTo>
                <a:cubicBezTo>
                  <a:pt x="112" y="45"/>
                  <a:pt x="112" y="45"/>
                  <a:pt x="112" y="45"/>
                </a:cubicBezTo>
                <a:lnTo>
                  <a:pt x="162" y="0"/>
                </a:ln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7" name="Oval 9"/>
          <p:cNvSpPr>
            <a:spLocks noChangeArrowheads="1"/>
          </p:cNvSpPr>
          <p:nvPr/>
        </p:nvSpPr>
        <p:spPr bwMode="auto">
          <a:xfrm>
            <a:off x="1606316" y="1471450"/>
            <a:ext cx="865497" cy="848982"/>
          </a:xfrm>
          <a:prstGeom prst="ellipse">
            <a:avLst/>
          </a:prstGeom>
          <a:noFill/>
          <a:ln w="6350">
            <a:solidFill>
              <a:schemeClr val="tx1">
                <a:lumMod val="75000"/>
                <a:lumOff val="25000"/>
              </a:schemeClr>
            </a:solidFill>
          </a:ln>
        </p:spPr>
        <p:txBody>
          <a:bodyPr vert="horz" wrap="square" lIns="121920" tIns="60960" rIns="121920" bIns="60960" numCol="1" anchor="t" anchorCtr="0" compatLnSpc="1"/>
          <a:lstStyle/>
          <a:p>
            <a:endParaRPr lang="zh-CN" altLang="en-US" sz="2400">
              <a:solidFill>
                <a:schemeClr val="tx1">
                  <a:lumMod val="75000"/>
                  <a:lumOff val="25000"/>
                </a:schemeClr>
              </a:solidFill>
            </a:endParaRPr>
          </a:p>
        </p:txBody>
      </p:sp>
      <p:sp>
        <p:nvSpPr>
          <p:cNvPr id="58" name="Freeform 11"/>
          <p:cNvSpPr/>
          <p:nvPr/>
        </p:nvSpPr>
        <p:spPr bwMode="auto">
          <a:xfrm>
            <a:off x="6960045" y="1977060"/>
            <a:ext cx="578187" cy="647174"/>
          </a:xfrm>
          <a:custGeom>
            <a:avLst/>
            <a:gdLst>
              <a:gd name="T0" fmla="*/ 0 w 162"/>
              <a:gd name="T1" fmla="*/ 185 h 185"/>
              <a:gd name="T2" fmla="*/ 66 w 162"/>
              <a:gd name="T3" fmla="*/ 171 h 185"/>
              <a:gd name="T4" fmla="*/ 60 w 162"/>
              <a:gd name="T5" fmla="*/ 160 h 185"/>
              <a:gd name="T6" fmla="*/ 161 w 162"/>
              <a:gd name="T7" fmla="*/ 8 h 185"/>
              <a:gd name="T8" fmla="*/ 156 w 162"/>
              <a:gd name="T9" fmla="*/ 0 h 185"/>
              <a:gd name="T10" fmla="*/ 155 w 162"/>
              <a:gd name="T11" fmla="*/ 0 h 185"/>
              <a:gd name="T12" fmla="*/ 149 w 162"/>
              <a:gd name="T13" fmla="*/ 5 h 185"/>
              <a:gd name="T14" fmla="*/ 54 w 162"/>
              <a:gd name="T15" fmla="*/ 149 h 185"/>
              <a:gd name="T16" fmla="*/ 50 w 162"/>
              <a:gd name="T17" fmla="*/ 140 h 185"/>
              <a:gd name="T18" fmla="*/ 0 w 162"/>
              <a:gd name="T19"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 h="185">
                <a:moveTo>
                  <a:pt x="0" y="185"/>
                </a:moveTo>
                <a:cubicBezTo>
                  <a:pt x="66" y="171"/>
                  <a:pt x="66" y="171"/>
                  <a:pt x="66" y="171"/>
                </a:cubicBezTo>
                <a:cubicBezTo>
                  <a:pt x="60" y="160"/>
                  <a:pt x="60" y="160"/>
                  <a:pt x="60" y="160"/>
                </a:cubicBezTo>
                <a:cubicBezTo>
                  <a:pt x="111" y="124"/>
                  <a:pt x="147" y="69"/>
                  <a:pt x="161" y="8"/>
                </a:cubicBezTo>
                <a:cubicBezTo>
                  <a:pt x="162" y="4"/>
                  <a:pt x="159" y="1"/>
                  <a:pt x="156" y="0"/>
                </a:cubicBezTo>
                <a:cubicBezTo>
                  <a:pt x="156" y="0"/>
                  <a:pt x="155" y="0"/>
                  <a:pt x="155" y="0"/>
                </a:cubicBezTo>
                <a:cubicBezTo>
                  <a:pt x="152" y="0"/>
                  <a:pt x="150" y="2"/>
                  <a:pt x="149" y="5"/>
                </a:cubicBezTo>
                <a:cubicBezTo>
                  <a:pt x="136" y="63"/>
                  <a:pt x="102" y="114"/>
                  <a:pt x="54" y="149"/>
                </a:cubicBezTo>
                <a:cubicBezTo>
                  <a:pt x="50" y="140"/>
                  <a:pt x="50" y="140"/>
                  <a:pt x="50" y="140"/>
                </a:cubicBezTo>
                <a:lnTo>
                  <a:pt x="0" y="185"/>
                </a:ln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9" name="Freeform 13"/>
          <p:cNvSpPr>
            <a:spLocks noEditPoints="1"/>
          </p:cNvSpPr>
          <p:nvPr/>
        </p:nvSpPr>
        <p:spPr bwMode="auto">
          <a:xfrm>
            <a:off x="2800167" y="1191356"/>
            <a:ext cx="1436546" cy="1409172"/>
          </a:xfrm>
          <a:custGeom>
            <a:avLst/>
            <a:gdLst>
              <a:gd name="T0" fmla="*/ 373 w 402"/>
              <a:gd name="T1" fmla="*/ 209 h 402"/>
              <a:gd name="T2" fmla="*/ 372 w 402"/>
              <a:gd name="T3" fmla="*/ 190 h 402"/>
              <a:gd name="T4" fmla="*/ 401 w 402"/>
              <a:gd name="T5" fmla="*/ 170 h 402"/>
              <a:gd name="T6" fmla="*/ 389 w 402"/>
              <a:gd name="T7" fmla="*/ 124 h 402"/>
              <a:gd name="T8" fmla="*/ 353 w 402"/>
              <a:gd name="T9" fmla="*/ 123 h 402"/>
              <a:gd name="T10" fmla="*/ 344 w 402"/>
              <a:gd name="T11" fmla="*/ 107 h 402"/>
              <a:gd name="T12" fmla="*/ 360 w 402"/>
              <a:gd name="T13" fmla="*/ 74 h 402"/>
              <a:gd name="T14" fmla="*/ 325 w 402"/>
              <a:gd name="T15" fmla="*/ 41 h 402"/>
              <a:gd name="T16" fmla="*/ 293 w 402"/>
              <a:gd name="T17" fmla="*/ 57 h 402"/>
              <a:gd name="T18" fmla="*/ 277 w 402"/>
              <a:gd name="T19" fmla="*/ 48 h 402"/>
              <a:gd name="T20" fmla="*/ 275 w 402"/>
              <a:gd name="T21" fmla="*/ 12 h 402"/>
              <a:gd name="T22" fmla="*/ 251 w 402"/>
              <a:gd name="T23" fmla="*/ 6 h 402"/>
              <a:gd name="T24" fmla="*/ 228 w 402"/>
              <a:gd name="T25" fmla="*/ 0 h 402"/>
              <a:gd name="T26" fmla="*/ 209 w 402"/>
              <a:gd name="T27" fmla="*/ 30 h 402"/>
              <a:gd name="T28" fmla="*/ 190 w 402"/>
              <a:gd name="T29" fmla="*/ 30 h 402"/>
              <a:gd name="T30" fmla="*/ 170 w 402"/>
              <a:gd name="T31" fmla="*/ 1 h 402"/>
              <a:gd name="T32" fmla="*/ 124 w 402"/>
              <a:gd name="T33" fmla="*/ 13 h 402"/>
              <a:gd name="T34" fmla="*/ 122 w 402"/>
              <a:gd name="T35" fmla="*/ 49 h 402"/>
              <a:gd name="T36" fmla="*/ 106 w 402"/>
              <a:gd name="T37" fmla="*/ 59 h 402"/>
              <a:gd name="T38" fmla="*/ 74 w 402"/>
              <a:gd name="T39" fmla="*/ 43 h 402"/>
              <a:gd name="T40" fmla="*/ 41 w 402"/>
              <a:gd name="T41" fmla="*/ 77 h 402"/>
              <a:gd name="T42" fmla="*/ 56 w 402"/>
              <a:gd name="T43" fmla="*/ 109 h 402"/>
              <a:gd name="T44" fmla="*/ 47 w 402"/>
              <a:gd name="T45" fmla="*/ 126 h 402"/>
              <a:gd name="T46" fmla="*/ 12 w 402"/>
              <a:gd name="T47" fmla="*/ 128 h 402"/>
              <a:gd name="T48" fmla="*/ 6 w 402"/>
              <a:gd name="T49" fmla="*/ 151 h 402"/>
              <a:gd name="T50" fmla="*/ 0 w 402"/>
              <a:gd name="T51" fmla="*/ 174 h 402"/>
              <a:gd name="T52" fmla="*/ 30 w 402"/>
              <a:gd name="T53" fmla="*/ 194 h 402"/>
              <a:gd name="T54" fmla="*/ 30 w 402"/>
              <a:gd name="T55" fmla="*/ 212 h 402"/>
              <a:gd name="T56" fmla="*/ 0 w 402"/>
              <a:gd name="T57" fmla="*/ 233 h 402"/>
              <a:gd name="T58" fmla="*/ 13 w 402"/>
              <a:gd name="T59" fmla="*/ 279 h 402"/>
              <a:gd name="T60" fmla="*/ 49 w 402"/>
              <a:gd name="T61" fmla="*/ 280 h 402"/>
              <a:gd name="T62" fmla="*/ 59 w 402"/>
              <a:gd name="T63" fmla="*/ 296 h 402"/>
              <a:gd name="T64" fmla="*/ 43 w 402"/>
              <a:gd name="T65" fmla="*/ 328 h 402"/>
              <a:gd name="T66" fmla="*/ 77 w 402"/>
              <a:gd name="T67" fmla="*/ 362 h 402"/>
              <a:gd name="T68" fmla="*/ 109 w 402"/>
              <a:gd name="T69" fmla="*/ 345 h 402"/>
              <a:gd name="T70" fmla="*/ 125 w 402"/>
              <a:gd name="T71" fmla="*/ 355 h 402"/>
              <a:gd name="T72" fmla="*/ 128 w 402"/>
              <a:gd name="T73" fmla="*/ 390 h 402"/>
              <a:gd name="T74" fmla="*/ 150 w 402"/>
              <a:gd name="T75" fmla="*/ 396 h 402"/>
              <a:gd name="T76" fmla="*/ 174 w 402"/>
              <a:gd name="T77" fmla="*/ 402 h 402"/>
              <a:gd name="T78" fmla="*/ 194 w 402"/>
              <a:gd name="T79" fmla="*/ 373 h 402"/>
              <a:gd name="T80" fmla="*/ 212 w 402"/>
              <a:gd name="T81" fmla="*/ 372 h 402"/>
              <a:gd name="T82" fmla="*/ 232 w 402"/>
              <a:gd name="T83" fmla="*/ 402 h 402"/>
              <a:gd name="T84" fmla="*/ 278 w 402"/>
              <a:gd name="T85" fmla="*/ 389 h 402"/>
              <a:gd name="T86" fmla="*/ 280 w 402"/>
              <a:gd name="T87" fmla="*/ 353 h 402"/>
              <a:gd name="T88" fmla="*/ 296 w 402"/>
              <a:gd name="T89" fmla="*/ 344 h 402"/>
              <a:gd name="T90" fmla="*/ 328 w 402"/>
              <a:gd name="T91" fmla="*/ 360 h 402"/>
              <a:gd name="T92" fmla="*/ 362 w 402"/>
              <a:gd name="T93" fmla="*/ 326 h 402"/>
              <a:gd name="T94" fmla="*/ 345 w 402"/>
              <a:gd name="T95" fmla="*/ 294 h 402"/>
              <a:gd name="T96" fmla="*/ 354 w 402"/>
              <a:gd name="T97" fmla="*/ 277 h 402"/>
              <a:gd name="T98" fmla="*/ 390 w 402"/>
              <a:gd name="T99" fmla="*/ 275 h 402"/>
              <a:gd name="T100" fmla="*/ 396 w 402"/>
              <a:gd name="T101" fmla="*/ 251 h 402"/>
              <a:gd name="T102" fmla="*/ 402 w 402"/>
              <a:gd name="T103" fmla="*/ 229 h 402"/>
              <a:gd name="T104" fmla="*/ 373 w 402"/>
              <a:gd name="T105" fmla="*/ 209 h 402"/>
              <a:gd name="T106" fmla="*/ 373 w 402"/>
              <a:gd name="T107" fmla="*/ 209 h 402"/>
              <a:gd name="T108" fmla="*/ 166 w 402"/>
              <a:gd name="T109" fmla="*/ 335 h 402"/>
              <a:gd name="T110" fmla="*/ 67 w 402"/>
              <a:gd name="T111" fmla="*/ 167 h 402"/>
              <a:gd name="T112" fmla="*/ 235 w 402"/>
              <a:gd name="T113" fmla="*/ 68 h 402"/>
              <a:gd name="T114" fmla="*/ 335 w 402"/>
              <a:gd name="T115" fmla="*/ 236 h 402"/>
              <a:gd name="T116" fmla="*/ 166 w 402"/>
              <a:gd name="T117" fmla="*/ 3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2" h="402">
                <a:moveTo>
                  <a:pt x="373" y="209"/>
                </a:moveTo>
                <a:cubicBezTo>
                  <a:pt x="373" y="203"/>
                  <a:pt x="373" y="197"/>
                  <a:pt x="372" y="190"/>
                </a:cubicBezTo>
                <a:cubicBezTo>
                  <a:pt x="401" y="170"/>
                  <a:pt x="401" y="170"/>
                  <a:pt x="401" y="170"/>
                </a:cubicBezTo>
                <a:cubicBezTo>
                  <a:pt x="389" y="124"/>
                  <a:pt x="389" y="124"/>
                  <a:pt x="389" y="124"/>
                </a:cubicBezTo>
                <a:cubicBezTo>
                  <a:pt x="353" y="123"/>
                  <a:pt x="353" y="123"/>
                  <a:pt x="353" y="123"/>
                </a:cubicBezTo>
                <a:cubicBezTo>
                  <a:pt x="351" y="117"/>
                  <a:pt x="347" y="111"/>
                  <a:pt x="344" y="107"/>
                </a:cubicBezTo>
                <a:cubicBezTo>
                  <a:pt x="360" y="74"/>
                  <a:pt x="360" y="74"/>
                  <a:pt x="360" y="74"/>
                </a:cubicBezTo>
                <a:cubicBezTo>
                  <a:pt x="325" y="41"/>
                  <a:pt x="325" y="41"/>
                  <a:pt x="325" y="41"/>
                </a:cubicBezTo>
                <a:cubicBezTo>
                  <a:pt x="293" y="57"/>
                  <a:pt x="293" y="57"/>
                  <a:pt x="293" y="57"/>
                </a:cubicBezTo>
                <a:cubicBezTo>
                  <a:pt x="288" y="54"/>
                  <a:pt x="282" y="51"/>
                  <a:pt x="277" y="48"/>
                </a:cubicBezTo>
                <a:cubicBezTo>
                  <a:pt x="275" y="12"/>
                  <a:pt x="275" y="12"/>
                  <a:pt x="275" y="12"/>
                </a:cubicBezTo>
                <a:cubicBezTo>
                  <a:pt x="251" y="6"/>
                  <a:pt x="251" y="6"/>
                  <a:pt x="251" y="6"/>
                </a:cubicBezTo>
                <a:cubicBezTo>
                  <a:pt x="228" y="0"/>
                  <a:pt x="228" y="0"/>
                  <a:pt x="228" y="0"/>
                </a:cubicBezTo>
                <a:cubicBezTo>
                  <a:pt x="209" y="30"/>
                  <a:pt x="209" y="30"/>
                  <a:pt x="209" y="30"/>
                </a:cubicBezTo>
                <a:cubicBezTo>
                  <a:pt x="203" y="30"/>
                  <a:pt x="196" y="30"/>
                  <a:pt x="190" y="30"/>
                </a:cubicBezTo>
                <a:cubicBezTo>
                  <a:pt x="170" y="1"/>
                  <a:pt x="170" y="1"/>
                  <a:pt x="170" y="1"/>
                </a:cubicBezTo>
                <a:cubicBezTo>
                  <a:pt x="124" y="13"/>
                  <a:pt x="124" y="13"/>
                  <a:pt x="124" y="13"/>
                </a:cubicBezTo>
                <a:cubicBezTo>
                  <a:pt x="122" y="49"/>
                  <a:pt x="122" y="49"/>
                  <a:pt x="122" y="49"/>
                </a:cubicBezTo>
                <a:cubicBezTo>
                  <a:pt x="116" y="52"/>
                  <a:pt x="111" y="55"/>
                  <a:pt x="106" y="59"/>
                </a:cubicBezTo>
                <a:cubicBezTo>
                  <a:pt x="74" y="43"/>
                  <a:pt x="74" y="43"/>
                  <a:pt x="74" y="43"/>
                </a:cubicBezTo>
                <a:cubicBezTo>
                  <a:pt x="41" y="77"/>
                  <a:pt x="41" y="77"/>
                  <a:pt x="41" y="77"/>
                </a:cubicBezTo>
                <a:cubicBezTo>
                  <a:pt x="56" y="109"/>
                  <a:pt x="56" y="109"/>
                  <a:pt x="56" y="109"/>
                </a:cubicBezTo>
                <a:cubicBezTo>
                  <a:pt x="53" y="114"/>
                  <a:pt x="50" y="120"/>
                  <a:pt x="47" y="126"/>
                </a:cubicBezTo>
                <a:cubicBezTo>
                  <a:pt x="12" y="128"/>
                  <a:pt x="12" y="128"/>
                  <a:pt x="12" y="128"/>
                </a:cubicBezTo>
                <a:cubicBezTo>
                  <a:pt x="6" y="151"/>
                  <a:pt x="6" y="151"/>
                  <a:pt x="6" y="151"/>
                </a:cubicBezTo>
                <a:cubicBezTo>
                  <a:pt x="0" y="174"/>
                  <a:pt x="0" y="174"/>
                  <a:pt x="0" y="174"/>
                </a:cubicBezTo>
                <a:cubicBezTo>
                  <a:pt x="30" y="194"/>
                  <a:pt x="30" y="194"/>
                  <a:pt x="30" y="194"/>
                </a:cubicBezTo>
                <a:cubicBezTo>
                  <a:pt x="30" y="200"/>
                  <a:pt x="30" y="206"/>
                  <a:pt x="30" y="212"/>
                </a:cubicBezTo>
                <a:cubicBezTo>
                  <a:pt x="0" y="233"/>
                  <a:pt x="0" y="233"/>
                  <a:pt x="0" y="233"/>
                </a:cubicBezTo>
                <a:cubicBezTo>
                  <a:pt x="13" y="279"/>
                  <a:pt x="13" y="279"/>
                  <a:pt x="13" y="279"/>
                </a:cubicBezTo>
                <a:cubicBezTo>
                  <a:pt x="49" y="280"/>
                  <a:pt x="49" y="280"/>
                  <a:pt x="49" y="280"/>
                </a:cubicBezTo>
                <a:cubicBezTo>
                  <a:pt x="52" y="286"/>
                  <a:pt x="55" y="291"/>
                  <a:pt x="59" y="296"/>
                </a:cubicBezTo>
                <a:cubicBezTo>
                  <a:pt x="43" y="328"/>
                  <a:pt x="43" y="328"/>
                  <a:pt x="43" y="328"/>
                </a:cubicBezTo>
                <a:cubicBezTo>
                  <a:pt x="77" y="362"/>
                  <a:pt x="77" y="362"/>
                  <a:pt x="77" y="362"/>
                </a:cubicBezTo>
                <a:cubicBezTo>
                  <a:pt x="109" y="345"/>
                  <a:pt x="109" y="345"/>
                  <a:pt x="109" y="345"/>
                </a:cubicBezTo>
                <a:cubicBezTo>
                  <a:pt x="114" y="349"/>
                  <a:pt x="119" y="352"/>
                  <a:pt x="125" y="355"/>
                </a:cubicBezTo>
                <a:cubicBezTo>
                  <a:pt x="128" y="390"/>
                  <a:pt x="128" y="390"/>
                  <a:pt x="128" y="390"/>
                </a:cubicBezTo>
                <a:cubicBezTo>
                  <a:pt x="150" y="396"/>
                  <a:pt x="150" y="396"/>
                  <a:pt x="150" y="396"/>
                </a:cubicBezTo>
                <a:cubicBezTo>
                  <a:pt x="174" y="402"/>
                  <a:pt x="174" y="402"/>
                  <a:pt x="174" y="402"/>
                </a:cubicBezTo>
                <a:cubicBezTo>
                  <a:pt x="194" y="373"/>
                  <a:pt x="194" y="373"/>
                  <a:pt x="194" y="373"/>
                </a:cubicBezTo>
                <a:cubicBezTo>
                  <a:pt x="200" y="373"/>
                  <a:pt x="206" y="373"/>
                  <a:pt x="212" y="372"/>
                </a:cubicBezTo>
                <a:cubicBezTo>
                  <a:pt x="232" y="402"/>
                  <a:pt x="232" y="402"/>
                  <a:pt x="232" y="402"/>
                </a:cubicBezTo>
                <a:cubicBezTo>
                  <a:pt x="278" y="389"/>
                  <a:pt x="278" y="389"/>
                  <a:pt x="278" y="389"/>
                </a:cubicBezTo>
                <a:cubicBezTo>
                  <a:pt x="280" y="353"/>
                  <a:pt x="280" y="353"/>
                  <a:pt x="280" y="353"/>
                </a:cubicBezTo>
                <a:cubicBezTo>
                  <a:pt x="285" y="351"/>
                  <a:pt x="291" y="348"/>
                  <a:pt x="296" y="344"/>
                </a:cubicBezTo>
                <a:cubicBezTo>
                  <a:pt x="328" y="360"/>
                  <a:pt x="328" y="360"/>
                  <a:pt x="328" y="360"/>
                </a:cubicBezTo>
                <a:cubicBezTo>
                  <a:pt x="362" y="326"/>
                  <a:pt x="362" y="326"/>
                  <a:pt x="362" y="326"/>
                </a:cubicBezTo>
                <a:cubicBezTo>
                  <a:pt x="345" y="294"/>
                  <a:pt x="345" y="294"/>
                  <a:pt x="345" y="294"/>
                </a:cubicBezTo>
                <a:cubicBezTo>
                  <a:pt x="349" y="289"/>
                  <a:pt x="352" y="283"/>
                  <a:pt x="354" y="277"/>
                </a:cubicBezTo>
                <a:cubicBezTo>
                  <a:pt x="390" y="275"/>
                  <a:pt x="390" y="275"/>
                  <a:pt x="390" y="275"/>
                </a:cubicBezTo>
                <a:cubicBezTo>
                  <a:pt x="396" y="251"/>
                  <a:pt x="396" y="251"/>
                  <a:pt x="396" y="251"/>
                </a:cubicBezTo>
                <a:cubicBezTo>
                  <a:pt x="402" y="229"/>
                  <a:pt x="402" y="229"/>
                  <a:pt x="402" y="229"/>
                </a:cubicBezTo>
                <a:cubicBezTo>
                  <a:pt x="373" y="209"/>
                  <a:pt x="373" y="209"/>
                  <a:pt x="373" y="209"/>
                </a:cubicBezTo>
                <a:cubicBezTo>
                  <a:pt x="373" y="209"/>
                  <a:pt x="373" y="209"/>
                  <a:pt x="373" y="209"/>
                </a:cubicBezTo>
                <a:close/>
                <a:moveTo>
                  <a:pt x="166" y="335"/>
                </a:moveTo>
                <a:cubicBezTo>
                  <a:pt x="93" y="316"/>
                  <a:pt x="48" y="241"/>
                  <a:pt x="67" y="167"/>
                </a:cubicBezTo>
                <a:cubicBezTo>
                  <a:pt x="87" y="93"/>
                  <a:pt x="162" y="49"/>
                  <a:pt x="235" y="68"/>
                </a:cubicBezTo>
                <a:cubicBezTo>
                  <a:pt x="309" y="87"/>
                  <a:pt x="354" y="162"/>
                  <a:pt x="335" y="236"/>
                </a:cubicBezTo>
                <a:cubicBezTo>
                  <a:pt x="316" y="310"/>
                  <a:pt x="241" y="354"/>
                  <a:pt x="166" y="335"/>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0" name="Oval 14"/>
          <p:cNvSpPr>
            <a:spLocks noChangeArrowheads="1"/>
          </p:cNvSpPr>
          <p:nvPr/>
        </p:nvSpPr>
        <p:spPr bwMode="auto">
          <a:xfrm>
            <a:off x="3085692" y="1471450"/>
            <a:ext cx="865497" cy="848982"/>
          </a:xfrm>
          <a:prstGeom prst="ellipse">
            <a:avLst/>
          </a:prstGeom>
          <a:noFill/>
          <a:ln w="6350">
            <a:solidFill>
              <a:schemeClr val="tx1">
                <a:lumMod val="75000"/>
                <a:lumOff val="25000"/>
              </a:schemeClr>
            </a:solidFill>
          </a:ln>
        </p:spPr>
        <p:txBody>
          <a:bodyPr vert="horz" wrap="square" lIns="121920" tIns="60960" rIns="121920" bIns="60960" numCol="1" anchor="t" anchorCtr="0" compatLnSpc="1"/>
          <a:lstStyle/>
          <a:p>
            <a:endParaRPr lang="zh-CN" altLang="en-US" sz="2400">
              <a:solidFill>
                <a:schemeClr val="tx1">
                  <a:lumMod val="75000"/>
                  <a:lumOff val="25000"/>
                </a:schemeClr>
              </a:solidFill>
            </a:endParaRPr>
          </a:p>
        </p:txBody>
      </p:sp>
      <p:sp>
        <p:nvSpPr>
          <p:cNvPr id="61" name="Freeform 15"/>
          <p:cNvSpPr>
            <a:spLocks noEditPoints="1"/>
          </p:cNvSpPr>
          <p:nvPr/>
        </p:nvSpPr>
        <p:spPr bwMode="auto">
          <a:xfrm>
            <a:off x="4279541" y="1191356"/>
            <a:ext cx="1436546" cy="1409172"/>
          </a:xfrm>
          <a:custGeom>
            <a:avLst/>
            <a:gdLst>
              <a:gd name="T0" fmla="*/ 373 w 402"/>
              <a:gd name="T1" fmla="*/ 209 h 402"/>
              <a:gd name="T2" fmla="*/ 372 w 402"/>
              <a:gd name="T3" fmla="*/ 190 h 402"/>
              <a:gd name="T4" fmla="*/ 401 w 402"/>
              <a:gd name="T5" fmla="*/ 170 h 402"/>
              <a:gd name="T6" fmla="*/ 389 w 402"/>
              <a:gd name="T7" fmla="*/ 124 h 402"/>
              <a:gd name="T8" fmla="*/ 353 w 402"/>
              <a:gd name="T9" fmla="*/ 123 h 402"/>
              <a:gd name="T10" fmla="*/ 344 w 402"/>
              <a:gd name="T11" fmla="*/ 107 h 402"/>
              <a:gd name="T12" fmla="*/ 360 w 402"/>
              <a:gd name="T13" fmla="*/ 74 h 402"/>
              <a:gd name="T14" fmla="*/ 325 w 402"/>
              <a:gd name="T15" fmla="*/ 41 h 402"/>
              <a:gd name="T16" fmla="*/ 293 w 402"/>
              <a:gd name="T17" fmla="*/ 57 h 402"/>
              <a:gd name="T18" fmla="*/ 277 w 402"/>
              <a:gd name="T19" fmla="*/ 48 h 402"/>
              <a:gd name="T20" fmla="*/ 275 w 402"/>
              <a:gd name="T21" fmla="*/ 12 h 402"/>
              <a:gd name="T22" fmla="*/ 251 w 402"/>
              <a:gd name="T23" fmla="*/ 6 h 402"/>
              <a:gd name="T24" fmla="*/ 228 w 402"/>
              <a:gd name="T25" fmla="*/ 0 h 402"/>
              <a:gd name="T26" fmla="*/ 209 w 402"/>
              <a:gd name="T27" fmla="*/ 30 h 402"/>
              <a:gd name="T28" fmla="*/ 190 w 402"/>
              <a:gd name="T29" fmla="*/ 30 h 402"/>
              <a:gd name="T30" fmla="*/ 170 w 402"/>
              <a:gd name="T31" fmla="*/ 1 h 402"/>
              <a:gd name="T32" fmla="*/ 124 w 402"/>
              <a:gd name="T33" fmla="*/ 13 h 402"/>
              <a:gd name="T34" fmla="*/ 122 w 402"/>
              <a:gd name="T35" fmla="*/ 49 h 402"/>
              <a:gd name="T36" fmla="*/ 106 w 402"/>
              <a:gd name="T37" fmla="*/ 59 h 402"/>
              <a:gd name="T38" fmla="*/ 74 w 402"/>
              <a:gd name="T39" fmla="*/ 43 h 402"/>
              <a:gd name="T40" fmla="*/ 41 w 402"/>
              <a:gd name="T41" fmla="*/ 77 h 402"/>
              <a:gd name="T42" fmla="*/ 56 w 402"/>
              <a:gd name="T43" fmla="*/ 109 h 402"/>
              <a:gd name="T44" fmla="*/ 47 w 402"/>
              <a:gd name="T45" fmla="*/ 126 h 402"/>
              <a:gd name="T46" fmla="*/ 12 w 402"/>
              <a:gd name="T47" fmla="*/ 128 h 402"/>
              <a:gd name="T48" fmla="*/ 6 w 402"/>
              <a:gd name="T49" fmla="*/ 151 h 402"/>
              <a:gd name="T50" fmla="*/ 0 w 402"/>
              <a:gd name="T51" fmla="*/ 174 h 402"/>
              <a:gd name="T52" fmla="*/ 30 w 402"/>
              <a:gd name="T53" fmla="*/ 194 h 402"/>
              <a:gd name="T54" fmla="*/ 30 w 402"/>
              <a:gd name="T55" fmla="*/ 212 h 402"/>
              <a:gd name="T56" fmla="*/ 0 w 402"/>
              <a:gd name="T57" fmla="*/ 233 h 402"/>
              <a:gd name="T58" fmla="*/ 13 w 402"/>
              <a:gd name="T59" fmla="*/ 279 h 402"/>
              <a:gd name="T60" fmla="*/ 49 w 402"/>
              <a:gd name="T61" fmla="*/ 280 h 402"/>
              <a:gd name="T62" fmla="*/ 59 w 402"/>
              <a:gd name="T63" fmla="*/ 296 h 402"/>
              <a:gd name="T64" fmla="*/ 43 w 402"/>
              <a:gd name="T65" fmla="*/ 328 h 402"/>
              <a:gd name="T66" fmla="*/ 77 w 402"/>
              <a:gd name="T67" fmla="*/ 362 h 402"/>
              <a:gd name="T68" fmla="*/ 109 w 402"/>
              <a:gd name="T69" fmla="*/ 345 h 402"/>
              <a:gd name="T70" fmla="*/ 125 w 402"/>
              <a:gd name="T71" fmla="*/ 355 h 402"/>
              <a:gd name="T72" fmla="*/ 128 w 402"/>
              <a:gd name="T73" fmla="*/ 390 h 402"/>
              <a:gd name="T74" fmla="*/ 150 w 402"/>
              <a:gd name="T75" fmla="*/ 396 h 402"/>
              <a:gd name="T76" fmla="*/ 174 w 402"/>
              <a:gd name="T77" fmla="*/ 402 h 402"/>
              <a:gd name="T78" fmla="*/ 194 w 402"/>
              <a:gd name="T79" fmla="*/ 373 h 402"/>
              <a:gd name="T80" fmla="*/ 212 w 402"/>
              <a:gd name="T81" fmla="*/ 372 h 402"/>
              <a:gd name="T82" fmla="*/ 232 w 402"/>
              <a:gd name="T83" fmla="*/ 402 h 402"/>
              <a:gd name="T84" fmla="*/ 278 w 402"/>
              <a:gd name="T85" fmla="*/ 389 h 402"/>
              <a:gd name="T86" fmla="*/ 280 w 402"/>
              <a:gd name="T87" fmla="*/ 353 h 402"/>
              <a:gd name="T88" fmla="*/ 296 w 402"/>
              <a:gd name="T89" fmla="*/ 344 h 402"/>
              <a:gd name="T90" fmla="*/ 328 w 402"/>
              <a:gd name="T91" fmla="*/ 360 h 402"/>
              <a:gd name="T92" fmla="*/ 362 w 402"/>
              <a:gd name="T93" fmla="*/ 326 h 402"/>
              <a:gd name="T94" fmla="*/ 345 w 402"/>
              <a:gd name="T95" fmla="*/ 294 h 402"/>
              <a:gd name="T96" fmla="*/ 354 w 402"/>
              <a:gd name="T97" fmla="*/ 277 h 402"/>
              <a:gd name="T98" fmla="*/ 390 w 402"/>
              <a:gd name="T99" fmla="*/ 275 h 402"/>
              <a:gd name="T100" fmla="*/ 396 w 402"/>
              <a:gd name="T101" fmla="*/ 251 h 402"/>
              <a:gd name="T102" fmla="*/ 402 w 402"/>
              <a:gd name="T103" fmla="*/ 229 h 402"/>
              <a:gd name="T104" fmla="*/ 373 w 402"/>
              <a:gd name="T105" fmla="*/ 209 h 402"/>
              <a:gd name="T106" fmla="*/ 373 w 402"/>
              <a:gd name="T107" fmla="*/ 209 h 402"/>
              <a:gd name="T108" fmla="*/ 166 w 402"/>
              <a:gd name="T109" fmla="*/ 335 h 402"/>
              <a:gd name="T110" fmla="*/ 67 w 402"/>
              <a:gd name="T111" fmla="*/ 167 h 402"/>
              <a:gd name="T112" fmla="*/ 235 w 402"/>
              <a:gd name="T113" fmla="*/ 68 h 402"/>
              <a:gd name="T114" fmla="*/ 335 w 402"/>
              <a:gd name="T115" fmla="*/ 236 h 402"/>
              <a:gd name="T116" fmla="*/ 166 w 402"/>
              <a:gd name="T117" fmla="*/ 3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2" h="402">
                <a:moveTo>
                  <a:pt x="373" y="209"/>
                </a:moveTo>
                <a:cubicBezTo>
                  <a:pt x="373" y="203"/>
                  <a:pt x="373" y="197"/>
                  <a:pt x="372" y="190"/>
                </a:cubicBezTo>
                <a:cubicBezTo>
                  <a:pt x="401" y="170"/>
                  <a:pt x="401" y="170"/>
                  <a:pt x="401" y="170"/>
                </a:cubicBezTo>
                <a:cubicBezTo>
                  <a:pt x="389" y="124"/>
                  <a:pt x="389" y="124"/>
                  <a:pt x="389" y="124"/>
                </a:cubicBezTo>
                <a:cubicBezTo>
                  <a:pt x="353" y="123"/>
                  <a:pt x="353" y="123"/>
                  <a:pt x="353" y="123"/>
                </a:cubicBezTo>
                <a:cubicBezTo>
                  <a:pt x="351" y="117"/>
                  <a:pt x="347" y="111"/>
                  <a:pt x="344" y="107"/>
                </a:cubicBezTo>
                <a:cubicBezTo>
                  <a:pt x="360" y="74"/>
                  <a:pt x="360" y="74"/>
                  <a:pt x="360" y="74"/>
                </a:cubicBezTo>
                <a:cubicBezTo>
                  <a:pt x="325" y="41"/>
                  <a:pt x="325" y="41"/>
                  <a:pt x="325" y="41"/>
                </a:cubicBezTo>
                <a:cubicBezTo>
                  <a:pt x="293" y="57"/>
                  <a:pt x="293" y="57"/>
                  <a:pt x="293" y="57"/>
                </a:cubicBezTo>
                <a:cubicBezTo>
                  <a:pt x="288" y="54"/>
                  <a:pt x="282" y="51"/>
                  <a:pt x="277" y="48"/>
                </a:cubicBezTo>
                <a:cubicBezTo>
                  <a:pt x="275" y="12"/>
                  <a:pt x="275" y="12"/>
                  <a:pt x="275" y="12"/>
                </a:cubicBezTo>
                <a:cubicBezTo>
                  <a:pt x="251" y="6"/>
                  <a:pt x="251" y="6"/>
                  <a:pt x="251" y="6"/>
                </a:cubicBezTo>
                <a:cubicBezTo>
                  <a:pt x="228" y="0"/>
                  <a:pt x="228" y="0"/>
                  <a:pt x="228" y="0"/>
                </a:cubicBezTo>
                <a:cubicBezTo>
                  <a:pt x="209" y="30"/>
                  <a:pt x="209" y="30"/>
                  <a:pt x="209" y="30"/>
                </a:cubicBezTo>
                <a:cubicBezTo>
                  <a:pt x="203" y="30"/>
                  <a:pt x="196" y="30"/>
                  <a:pt x="190" y="30"/>
                </a:cubicBezTo>
                <a:cubicBezTo>
                  <a:pt x="170" y="1"/>
                  <a:pt x="170" y="1"/>
                  <a:pt x="170" y="1"/>
                </a:cubicBezTo>
                <a:cubicBezTo>
                  <a:pt x="124" y="13"/>
                  <a:pt x="124" y="13"/>
                  <a:pt x="124" y="13"/>
                </a:cubicBezTo>
                <a:cubicBezTo>
                  <a:pt x="122" y="49"/>
                  <a:pt x="122" y="49"/>
                  <a:pt x="122" y="49"/>
                </a:cubicBezTo>
                <a:cubicBezTo>
                  <a:pt x="116" y="52"/>
                  <a:pt x="111" y="55"/>
                  <a:pt x="106" y="59"/>
                </a:cubicBezTo>
                <a:cubicBezTo>
                  <a:pt x="74" y="43"/>
                  <a:pt x="74" y="43"/>
                  <a:pt x="74" y="43"/>
                </a:cubicBezTo>
                <a:cubicBezTo>
                  <a:pt x="41" y="77"/>
                  <a:pt x="41" y="77"/>
                  <a:pt x="41" y="77"/>
                </a:cubicBezTo>
                <a:cubicBezTo>
                  <a:pt x="56" y="109"/>
                  <a:pt x="56" y="109"/>
                  <a:pt x="56" y="109"/>
                </a:cubicBezTo>
                <a:cubicBezTo>
                  <a:pt x="53" y="114"/>
                  <a:pt x="50" y="120"/>
                  <a:pt x="47" y="126"/>
                </a:cubicBezTo>
                <a:cubicBezTo>
                  <a:pt x="12" y="128"/>
                  <a:pt x="12" y="128"/>
                  <a:pt x="12" y="128"/>
                </a:cubicBezTo>
                <a:cubicBezTo>
                  <a:pt x="6" y="151"/>
                  <a:pt x="6" y="151"/>
                  <a:pt x="6" y="151"/>
                </a:cubicBezTo>
                <a:cubicBezTo>
                  <a:pt x="0" y="174"/>
                  <a:pt x="0" y="174"/>
                  <a:pt x="0" y="174"/>
                </a:cubicBezTo>
                <a:cubicBezTo>
                  <a:pt x="30" y="194"/>
                  <a:pt x="30" y="194"/>
                  <a:pt x="30" y="194"/>
                </a:cubicBezTo>
                <a:cubicBezTo>
                  <a:pt x="30" y="200"/>
                  <a:pt x="30" y="206"/>
                  <a:pt x="30" y="212"/>
                </a:cubicBezTo>
                <a:cubicBezTo>
                  <a:pt x="0" y="233"/>
                  <a:pt x="0" y="233"/>
                  <a:pt x="0" y="233"/>
                </a:cubicBezTo>
                <a:cubicBezTo>
                  <a:pt x="13" y="279"/>
                  <a:pt x="13" y="279"/>
                  <a:pt x="13" y="279"/>
                </a:cubicBezTo>
                <a:cubicBezTo>
                  <a:pt x="49" y="280"/>
                  <a:pt x="49" y="280"/>
                  <a:pt x="49" y="280"/>
                </a:cubicBezTo>
                <a:cubicBezTo>
                  <a:pt x="52" y="286"/>
                  <a:pt x="55" y="291"/>
                  <a:pt x="59" y="296"/>
                </a:cubicBezTo>
                <a:cubicBezTo>
                  <a:pt x="43" y="328"/>
                  <a:pt x="43" y="328"/>
                  <a:pt x="43" y="328"/>
                </a:cubicBezTo>
                <a:cubicBezTo>
                  <a:pt x="77" y="362"/>
                  <a:pt x="77" y="362"/>
                  <a:pt x="77" y="362"/>
                </a:cubicBezTo>
                <a:cubicBezTo>
                  <a:pt x="109" y="345"/>
                  <a:pt x="109" y="345"/>
                  <a:pt x="109" y="345"/>
                </a:cubicBezTo>
                <a:cubicBezTo>
                  <a:pt x="114" y="349"/>
                  <a:pt x="119" y="352"/>
                  <a:pt x="125" y="355"/>
                </a:cubicBezTo>
                <a:cubicBezTo>
                  <a:pt x="128" y="390"/>
                  <a:pt x="128" y="390"/>
                  <a:pt x="128" y="390"/>
                </a:cubicBezTo>
                <a:cubicBezTo>
                  <a:pt x="150" y="396"/>
                  <a:pt x="150" y="396"/>
                  <a:pt x="150" y="396"/>
                </a:cubicBezTo>
                <a:cubicBezTo>
                  <a:pt x="174" y="402"/>
                  <a:pt x="174" y="402"/>
                  <a:pt x="174" y="402"/>
                </a:cubicBezTo>
                <a:cubicBezTo>
                  <a:pt x="194" y="373"/>
                  <a:pt x="194" y="373"/>
                  <a:pt x="194" y="373"/>
                </a:cubicBezTo>
                <a:cubicBezTo>
                  <a:pt x="200" y="373"/>
                  <a:pt x="206" y="373"/>
                  <a:pt x="212" y="372"/>
                </a:cubicBezTo>
                <a:cubicBezTo>
                  <a:pt x="232" y="402"/>
                  <a:pt x="232" y="402"/>
                  <a:pt x="232" y="402"/>
                </a:cubicBezTo>
                <a:cubicBezTo>
                  <a:pt x="278" y="389"/>
                  <a:pt x="278" y="389"/>
                  <a:pt x="278" y="389"/>
                </a:cubicBezTo>
                <a:cubicBezTo>
                  <a:pt x="280" y="353"/>
                  <a:pt x="280" y="353"/>
                  <a:pt x="280" y="353"/>
                </a:cubicBezTo>
                <a:cubicBezTo>
                  <a:pt x="285" y="351"/>
                  <a:pt x="291" y="348"/>
                  <a:pt x="296" y="344"/>
                </a:cubicBezTo>
                <a:cubicBezTo>
                  <a:pt x="328" y="360"/>
                  <a:pt x="328" y="360"/>
                  <a:pt x="328" y="360"/>
                </a:cubicBezTo>
                <a:cubicBezTo>
                  <a:pt x="362" y="326"/>
                  <a:pt x="362" y="326"/>
                  <a:pt x="362" y="326"/>
                </a:cubicBezTo>
                <a:cubicBezTo>
                  <a:pt x="345" y="294"/>
                  <a:pt x="345" y="294"/>
                  <a:pt x="345" y="294"/>
                </a:cubicBezTo>
                <a:cubicBezTo>
                  <a:pt x="349" y="289"/>
                  <a:pt x="352" y="283"/>
                  <a:pt x="354" y="277"/>
                </a:cubicBezTo>
                <a:cubicBezTo>
                  <a:pt x="390" y="275"/>
                  <a:pt x="390" y="275"/>
                  <a:pt x="390" y="275"/>
                </a:cubicBezTo>
                <a:cubicBezTo>
                  <a:pt x="396" y="251"/>
                  <a:pt x="396" y="251"/>
                  <a:pt x="396" y="251"/>
                </a:cubicBezTo>
                <a:cubicBezTo>
                  <a:pt x="402" y="229"/>
                  <a:pt x="402" y="229"/>
                  <a:pt x="402" y="229"/>
                </a:cubicBezTo>
                <a:cubicBezTo>
                  <a:pt x="373" y="209"/>
                  <a:pt x="373" y="209"/>
                  <a:pt x="373" y="209"/>
                </a:cubicBezTo>
                <a:cubicBezTo>
                  <a:pt x="373" y="209"/>
                  <a:pt x="373" y="209"/>
                  <a:pt x="373" y="209"/>
                </a:cubicBezTo>
                <a:close/>
                <a:moveTo>
                  <a:pt x="166" y="335"/>
                </a:moveTo>
                <a:cubicBezTo>
                  <a:pt x="93" y="316"/>
                  <a:pt x="48" y="241"/>
                  <a:pt x="67" y="167"/>
                </a:cubicBezTo>
                <a:cubicBezTo>
                  <a:pt x="87" y="93"/>
                  <a:pt x="162" y="49"/>
                  <a:pt x="235" y="68"/>
                </a:cubicBezTo>
                <a:cubicBezTo>
                  <a:pt x="309" y="87"/>
                  <a:pt x="354" y="162"/>
                  <a:pt x="335" y="236"/>
                </a:cubicBezTo>
                <a:cubicBezTo>
                  <a:pt x="316" y="310"/>
                  <a:pt x="241" y="354"/>
                  <a:pt x="166" y="335"/>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2" name="Oval 16"/>
          <p:cNvSpPr>
            <a:spLocks noChangeArrowheads="1"/>
          </p:cNvSpPr>
          <p:nvPr/>
        </p:nvSpPr>
        <p:spPr bwMode="auto">
          <a:xfrm>
            <a:off x="4565065" y="1471450"/>
            <a:ext cx="865497" cy="848982"/>
          </a:xfrm>
          <a:prstGeom prst="ellipse">
            <a:avLst/>
          </a:prstGeom>
          <a:noFill/>
          <a:ln w="6350">
            <a:solidFill>
              <a:schemeClr val="tx1">
                <a:lumMod val="75000"/>
                <a:lumOff val="25000"/>
              </a:schemeClr>
            </a:solidFill>
          </a:ln>
        </p:spPr>
        <p:txBody>
          <a:bodyPr vert="horz" wrap="square" lIns="121920" tIns="60960" rIns="121920" bIns="60960" numCol="1" anchor="t" anchorCtr="0" compatLnSpc="1"/>
          <a:lstStyle/>
          <a:p>
            <a:endParaRPr lang="zh-CN" altLang="en-US" sz="2400">
              <a:solidFill>
                <a:schemeClr val="tx1">
                  <a:lumMod val="75000"/>
                  <a:lumOff val="25000"/>
                </a:schemeClr>
              </a:solidFill>
            </a:endParaRPr>
          </a:p>
        </p:txBody>
      </p:sp>
      <p:sp>
        <p:nvSpPr>
          <p:cNvPr id="63" name="Freeform 17"/>
          <p:cNvSpPr>
            <a:spLocks noEditPoints="1"/>
          </p:cNvSpPr>
          <p:nvPr/>
        </p:nvSpPr>
        <p:spPr bwMode="auto">
          <a:xfrm>
            <a:off x="5758916" y="1191356"/>
            <a:ext cx="1436546" cy="1409172"/>
          </a:xfrm>
          <a:custGeom>
            <a:avLst/>
            <a:gdLst>
              <a:gd name="T0" fmla="*/ 373 w 402"/>
              <a:gd name="T1" fmla="*/ 209 h 402"/>
              <a:gd name="T2" fmla="*/ 372 w 402"/>
              <a:gd name="T3" fmla="*/ 190 h 402"/>
              <a:gd name="T4" fmla="*/ 401 w 402"/>
              <a:gd name="T5" fmla="*/ 170 h 402"/>
              <a:gd name="T6" fmla="*/ 389 w 402"/>
              <a:gd name="T7" fmla="*/ 124 h 402"/>
              <a:gd name="T8" fmla="*/ 353 w 402"/>
              <a:gd name="T9" fmla="*/ 123 h 402"/>
              <a:gd name="T10" fmla="*/ 344 w 402"/>
              <a:gd name="T11" fmla="*/ 107 h 402"/>
              <a:gd name="T12" fmla="*/ 360 w 402"/>
              <a:gd name="T13" fmla="*/ 74 h 402"/>
              <a:gd name="T14" fmla="*/ 325 w 402"/>
              <a:gd name="T15" fmla="*/ 41 h 402"/>
              <a:gd name="T16" fmla="*/ 293 w 402"/>
              <a:gd name="T17" fmla="*/ 57 h 402"/>
              <a:gd name="T18" fmla="*/ 277 w 402"/>
              <a:gd name="T19" fmla="*/ 48 h 402"/>
              <a:gd name="T20" fmla="*/ 275 w 402"/>
              <a:gd name="T21" fmla="*/ 12 h 402"/>
              <a:gd name="T22" fmla="*/ 251 w 402"/>
              <a:gd name="T23" fmla="*/ 6 h 402"/>
              <a:gd name="T24" fmla="*/ 228 w 402"/>
              <a:gd name="T25" fmla="*/ 0 h 402"/>
              <a:gd name="T26" fmla="*/ 209 w 402"/>
              <a:gd name="T27" fmla="*/ 30 h 402"/>
              <a:gd name="T28" fmla="*/ 190 w 402"/>
              <a:gd name="T29" fmla="*/ 30 h 402"/>
              <a:gd name="T30" fmla="*/ 170 w 402"/>
              <a:gd name="T31" fmla="*/ 1 h 402"/>
              <a:gd name="T32" fmla="*/ 124 w 402"/>
              <a:gd name="T33" fmla="*/ 13 h 402"/>
              <a:gd name="T34" fmla="*/ 122 w 402"/>
              <a:gd name="T35" fmla="*/ 49 h 402"/>
              <a:gd name="T36" fmla="*/ 106 w 402"/>
              <a:gd name="T37" fmla="*/ 59 h 402"/>
              <a:gd name="T38" fmla="*/ 74 w 402"/>
              <a:gd name="T39" fmla="*/ 43 h 402"/>
              <a:gd name="T40" fmla="*/ 41 w 402"/>
              <a:gd name="T41" fmla="*/ 77 h 402"/>
              <a:gd name="T42" fmla="*/ 56 w 402"/>
              <a:gd name="T43" fmla="*/ 109 h 402"/>
              <a:gd name="T44" fmla="*/ 47 w 402"/>
              <a:gd name="T45" fmla="*/ 126 h 402"/>
              <a:gd name="T46" fmla="*/ 12 w 402"/>
              <a:gd name="T47" fmla="*/ 128 h 402"/>
              <a:gd name="T48" fmla="*/ 6 w 402"/>
              <a:gd name="T49" fmla="*/ 151 h 402"/>
              <a:gd name="T50" fmla="*/ 0 w 402"/>
              <a:gd name="T51" fmla="*/ 174 h 402"/>
              <a:gd name="T52" fmla="*/ 30 w 402"/>
              <a:gd name="T53" fmla="*/ 194 h 402"/>
              <a:gd name="T54" fmla="*/ 30 w 402"/>
              <a:gd name="T55" fmla="*/ 212 h 402"/>
              <a:gd name="T56" fmla="*/ 0 w 402"/>
              <a:gd name="T57" fmla="*/ 233 h 402"/>
              <a:gd name="T58" fmla="*/ 13 w 402"/>
              <a:gd name="T59" fmla="*/ 279 h 402"/>
              <a:gd name="T60" fmla="*/ 49 w 402"/>
              <a:gd name="T61" fmla="*/ 280 h 402"/>
              <a:gd name="T62" fmla="*/ 59 w 402"/>
              <a:gd name="T63" fmla="*/ 296 h 402"/>
              <a:gd name="T64" fmla="*/ 43 w 402"/>
              <a:gd name="T65" fmla="*/ 328 h 402"/>
              <a:gd name="T66" fmla="*/ 77 w 402"/>
              <a:gd name="T67" fmla="*/ 362 h 402"/>
              <a:gd name="T68" fmla="*/ 109 w 402"/>
              <a:gd name="T69" fmla="*/ 345 h 402"/>
              <a:gd name="T70" fmla="*/ 125 w 402"/>
              <a:gd name="T71" fmla="*/ 355 h 402"/>
              <a:gd name="T72" fmla="*/ 128 w 402"/>
              <a:gd name="T73" fmla="*/ 390 h 402"/>
              <a:gd name="T74" fmla="*/ 150 w 402"/>
              <a:gd name="T75" fmla="*/ 396 h 402"/>
              <a:gd name="T76" fmla="*/ 174 w 402"/>
              <a:gd name="T77" fmla="*/ 402 h 402"/>
              <a:gd name="T78" fmla="*/ 194 w 402"/>
              <a:gd name="T79" fmla="*/ 373 h 402"/>
              <a:gd name="T80" fmla="*/ 212 w 402"/>
              <a:gd name="T81" fmla="*/ 372 h 402"/>
              <a:gd name="T82" fmla="*/ 232 w 402"/>
              <a:gd name="T83" fmla="*/ 402 h 402"/>
              <a:gd name="T84" fmla="*/ 278 w 402"/>
              <a:gd name="T85" fmla="*/ 389 h 402"/>
              <a:gd name="T86" fmla="*/ 280 w 402"/>
              <a:gd name="T87" fmla="*/ 353 h 402"/>
              <a:gd name="T88" fmla="*/ 296 w 402"/>
              <a:gd name="T89" fmla="*/ 344 h 402"/>
              <a:gd name="T90" fmla="*/ 328 w 402"/>
              <a:gd name="T91" fmla="*/ 360 h 402"/>
              <a:gd name="T92" fmla="*/ 362 w 402"/>
              <a:gd name="T93" fmla="*/ 326 h 402"/>
              <a:gd name="T94" fmla="*/ 345 w 402"/>
              <a:gd name="T95" fmla="*/ 294 h 402"/>
              <a:gd name="T96" fmla="*/ 354 w 402"/>
              <a:gd name="T97" fmla="*/ 277 h 402"/>
              <a:gd name="T98" fmla="*/ 390 w 402"/>
              <a:gd name="T99" fmla="*/ 275 h 402"/>
              <a:gd name="T100" fmla="*/ 396 w 402"/>
              <a:gd name="T101" fmla="*/ 251 h 402"/>
              <a:gd name="T102" fmla="*/ 402 w 402"/>
              <a:gd name="T103" fmla="*/ 229 h 402"/>
              <a:gd name="T104" fmla="*/ 373 w 402"/>
              <a:gd name="T105" fmla="*/ 209 h 402"/>
              <a:gd name="T106" fmla="*/ 373 w 402"/>
              <a:gd name="T107" fmla="*/ 209 h 402"/>
              <a:gd name="T108" fmla="*/ 166 w 402"/>
              <a:gd name="T109" fmla="*/ 335 h 402"/>
              <a:gd name="T110" fmla="*/ 67 w 402"/>
              <a:gd name="T111" fmla="*/ 167 h 402"/>
              <a:gd name="T112" fmla="*/ 235 w 402"/>
              <a:gd name="T113" fmla="*/ 68 h 402"/>
              <a:gd name="T114" fmla="*/ 335 w 402"/>
              <a:gd name="T115" fmla="*/ 236 h 402"/>
              <a:gd name="T116" fmla="*/ 166 w 402"/>
              <a:gd name="T117" fmla="*/ 335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2" h="402">
                <a:moveTo>
                  <a:pt x="373" y="209"/>
                </a:moveTo>
                <a:cubicBezTo>
                  <a:pt x="373" y="203"/>
                  <a:pt x="373" y="197"/>
                  <a:pt x="372" y="190"/>
                </a:cubicBezTo>
                <a:cubicBezTo>
                  <a:pt x="401" y="170"/>
                  <a:pt x="401" y="170"/>
                  <a:pt x="401" y="170"/>
                </a:cubicBezTo>
                <a:cubicBezTo>
                  <a:pt x="389" y="124"/>
                  <a:pt x="389" y="124"/>
                  <a:pt x="389" y="124"/>
                </a:cubicBezTo>
                <a:cubicBezTo>
                  <a:pt x="353" y="123"/>
                  <a:pt x="353" y="123"/>
                  <a:pt x="353" y="123"/>
                </a:cubicBezTo>
                <a:cubicBezTo>
                  <a:pt x="351" y="117"/>
                  <a:pt x="347" y="111"/>
                  <a:pt x="344" y="107"/>
                </a:cubicBezTo>
                <a:cubicBezTo>
                  <a:pt x="360" y="74"/>
                  <a:pt x="360" y="74"/>
                  <a:pt x="360" y="74"/>
                </a:cubicBezTo>
                <a:cubicBezTo>
                  <a:pt x="325" y="41"/>
                  <a:pt x="325" y="41"/>
                  <a:pt x="325" y="41"/>
                </a:cubicBezTo>
                <a:cubicBezTo>
                  <a:pt x="293" y="57"/>
                  <a:pt x="293" y="57"/>
                  <a:pt x="293" y="57"/>
                </a:cubicBezTo>
                <a:cubicBezTo>
                  <a:pt x="288" y="54"/>
                  <a:pt x="282" y="51"/>
                  <a:pt x="277" y="48"/>
                </a:cubicBezTo>
                <a:cubicBezTo>
                  <a:pt x="275" y="12"/>
                  <a:pt x="275" y="12"/>
                  <a:pt x="275" y="12"/>
                </a:cubicBezTo>
                <a:cubicBezTo>
                  <a:pt x="251" y="6"/>
                  <a:pt x="251" y="6"/>
                  <a:pt x="251" y="6"/>
                </a:cubicBezTo>
                <a:cubicBezTo>
                  <a:pt x="228" y="0"/>
                  <a:pt x="228" y="0"/>
                  <a:pt x="228" y="0"/>
                </a:cubicBezTo>
                <a:cubicBezTo>
                  <a:pt x="209" y="30"/>
                  <a:pt x="209" y="30"/>
                  <a:pt x="209" y="30"/>
                </a:cubicBezTo>
                <a:cubicBezTo>
                  <a:pt x="203" y="30"/>
                  <a:pt x="196" y="30"/>
                  <a:pt x="190" y="30"/>
                </a:cubicBezTo>
                <a:cubicBezTo>
                  <a:pt x="170" y="1"/>
                  <a:pt x="170" y="1"/>
                  <a:pt x="170" y="1"/>
                </a:cubicBezTo>
                <a:cubicBezTo>
                  <a:pt x="124" y="13"/>
                  <a:pt x="124" y="13"/>
                  <a:pt x="124" y="13"/>
                </a:cubicBezTo>
                <a:cubicBezTo>
                  <a:pt x="122" y="49"/>
                  <a:pt x="122" y="49"/>
                  <a:pt x="122" y="49"/>
                </a:cubicBezTo>
                <a:cubicBezTo>
                  <a:pt x="116" y="52"/>
                  <a:pt x="111" y="55"/>
                  <a:pt x="106" y="59"/>
                </a:cubicBezTo>
                <a:cubicBezTo>
                  <a:pt x="74" y="43"/>
                  <a:pt x="74" y="43"/>
                  <a:pt x="74" y="43"/>
                </a:cubicBezTo>
                <a:cubicBezTo>
                  <a:pt x="41" y="77"/>
                  <a:pt x="41" y="77"/>
                  <a:pt x="41" y="77"/>
                </a:cubicBezTo>
                <a:cubicBezTo>
                  <a:pt x="56" y="109"/>
                  <a:pt x="56" y="109"/>
                  <a:pt x="56" y="109"/>
                </a:cubicBezTo>
                <a:cubicBezTo>
                  <a:pt x="53" y="114"/>
                  <a:pt x="50" y="120"/>
                  <a:pt x="47" y="126"/>
                </a:cubicBezTo>
                <a:cubicBezTo>
                  <a:pt x="12" y="128"/>
                  <a:pt x="12" y="128"/>
                  <a:pt x="12" y="128"/>
                </a:cubicBezTo>
                <a:cubicBezTo>
                  <a:pt x="6" y="151"/>
                  <a:pt x="6" y="151"/>
                  <a:pt x="6" y="151"/>
                </a:cubicBezTo>
                <a:cubicBezTo>
                  <a:pt x="0" y="174"/>
                  <a:pt x="0" y="174"/>
                  <a:pt x="0" y="174"/>
                </a:cubicBezTo>
                <a:cubicBezTo>
                  <a:pt x="30" y="194"/>
                  <a:pt x="30" y="194"/>
                  <a:pt x="30" y="194"/>
                </a:cubicBezTo>
                <a:cubicBezTo>
                  <a:pt x="30" y="200"/>
                  <a:pt x="30" y="206"/>
                  <a:pt x="30" y="212"/>
                </a:cubicBezTo>
                <a:cubicBezTo>
                  <a:pt x="0" y="233"/>
                  <a:pt x="0" y="233"/>
                  <a:pt x="0" y="233"/>
                </a:cubicBezTo>
                <a:cubicBezTo>
                  <a:pt x="13" y="279"/>
                  <a:pt x="13" y="279"/>
                  <a:pt x="13" y="279"/>
                </a:cubicBezTo>
                <a:cubicBezTo>
                  <a:pt x="49" y="280"/>
                  <a:pt x="49" y="280"/>
                  <a:pt x="49" y="280"/>
                </a:cubicBezTo>
                <a:cubicBezTo>
                  <a:pt x="52" y="286"/>
                  <a:pt x="55" y="291"/>
                  <a:pt x="59" y="296"/>
                </a:cubicBezTo>
                <a:cubicBezTo>
                  <a:pt x="43" y="328"/>
                  <a:pt x="43" y="328"/>
                  <a:pt x="43" y="328"/>
                </a:cubicBezTo>
                <a:cubicBezTo>
                  <a:pt x="77" y="362"/>
                  <a:pt x="77" y="362"/>
                  <a:pt x="77" y="362"/>
                </a:cubicBezTo>
                <a:cubicBezTo>
                  <a:pt x="109" y="345"/>
                  <a:pt x="109" y="345"/>
                  <a:pt x="109" y="345"/>
                </a:cubicBezTo>
                <a:cubicBezTo>
                  <a:pt x="114" y="349"/>
                  <a:pt x="119" y="352"/>
                  <a:pt x="125" y="355"/>
                </a:cubicBezTo>
                <a:cubicBezTo>
                  <a:pt x="128" y="390"/>
                  <a:pt x="128" y="390"/>
                  <a:pt x="128" y="390"/>
                </a:cubicBezTo>
                <a:cubicBezTo>
                  <a:pt x="150" y="396"/>
                  <a:pt x="150" y="396"/>
                  <a:pt x="150" y="396"/>
                </a:cubicBezTo>
                <a:cubicBezTo>
                  <a:pt x="174" y="402"/>
                  <a:pt x="174" y="402"/>
                  <a:pt x="174" y="402"/>
                </a:cubicBezTo>
                <a:cubicBezTo>
                  <a:pt x="194" y="373"/>
                  <a:pt x="194" y="373"/>
                  <a:pt x="194" y="373"/>
                </a:cubicBezTo>
                <a:cubicBezTo>
                  <a:pt x="200" y="373"/>
                  <a:pt x="206" y="373"/>
                  <a:pt x="212" y="372"/>
                </a:cubicBezTo>
                <a:cubicBezTo>
                  <a:pt x="232" y="402"/>
                  <a:pt x="232" y="402"/>
                  <a:pt x="232" y="402"/>
                </a:cubicBezTo>
                <a:cubicBezTo>
                  <a:pt x="278" y="389"/>
                  <a:pt x="278" y="389"/>
                  <a:pt x="278" y="389"/>
                </a:cubicBezTo>
                <a:cubicBezTo>
                  <a:pt x="280" y="353"/>
                  <a:pt x="280" y="353"/>
                  <a:pt x="280" y="353"/>
                </a:cubicBezTo>
                <a:cubicBezTo>
                  <a:pt x="285" y="351"/>
                  <a:pt x="291" y="348"/>
                  <a:pt x="296" y="344"/>
                </a:cubicBezTo>
                <a:cubicBezTo>
                  <a:pt x="328" y="360"/>
                  <a:pt x="328" y="360"/>
                  <a:pt x="328" y="360"/>
                </a:cubicBezTo>
                <a:cubicBezTo>
                  <a:pt x="362" y="326"/>
                  <a:pt x="362" y="326"/>
                  <a:pt x="362" y="326"/>
                </a:cubicBezTo>
                <a:cubicBezTo>
                  <a:pt x="345" y="294"/>
                  <a:pt x="345" y="294"/>
                  <a:pt x="345" y="294"/>
                </a:cubicBezTo>
                <a:cubicBezTo>
                  <a:pt x="349" y="289"/>
                  <a:pt x="352" y="283"/>
                  <a:pt x="354" y="277"/>
                </a:cubicBezTo>
                <a:cubicBezTo>
                  <a:pt x="390" y="275"/>
                  <a:pt x="390" y="275"/>
                  <a:pt x="390" y="275"/>
                </a:cubicBezTo>
                <a:cubicBezTo>
                  <a:pt x="396" y="251"/>
                  <a:pt x="396" y="251"/>
                  <a:pt x="396" y="251"/>
                </a:cubicBezTo>
                <a:cubicBezTo>
                  <a:pt x="402" y="229"/>
                  <a:pt x="402" y="229"/>
                  <a:pt x="402" y="229"/>
                </a:cubicBezTo>
                <a:cubicBezTo>
                  <a:pt x="373" y="209"/>
                  <a:pt x="373" y="209"/>
                  <a:pt x="373" y="209"/>
                </a:cubicBezTo>
                <a:cubicBezTo>
                  <a:pt x="373" y="209"/>
                  <a:pt x="373" y="209"/>
                  <a:pt x="373" y="209"/>
                </a:cubicBezTo>
                <a:close/>
                <a:moveTo>
                  <a:pt x="166" y="335"/>
                </a:moveTo>
                <a:cubicBezTo>
                  <a:pt x="93" y="316"/>
                  <a:pt x="48" y="241"/>
                  <a:pt x="67" y="167"/>
                </a:cubicBezTo>
                <a:cubicBezTo>
                  <a:pt x="87" y="93"/>
                  <a:pt x="162" y="49"/>
                  <a:pt x="235" y="68"/>
                </a:cubicBezTo>
                <a:cubicBezTo>
                  <a:pt x="309" y="87"/>
                  <a:pt x="354" y="162"/>
                  <a:pt x="335" y="236"/>
                </a:cubicBezTo>
                <a:cubicBezTo>
                  <a:pt x="316" y="310"/>
                  <a:pt x="241" y="354"/>
                  <a:pt x="166" y="335"/>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4" name="Oval 18"/>
          <p:cNvSpPr>
            <a:spLocks noChangeArrowheads="1"/>
          </p:cNvSpPr>
          <p:nvPr/>
        </p:nvSpPr>
        <p:spPr bwMode="auto">
          <a:xfrm>
            <a:off x="6044438" y="1471450"/>
            <a:ext cx="865497" cy="848982"/>
          </a:xfrm>
          <a:prstGeom prst="ellipse">
            <a:avLst/>
          </a:prstGeom>
          <a:noFill/>
          <a:ln w="6350">
            <a:solidFill>
              <a:schemeClr val="tx1">
                <a:lumMod val="75000"/>
                <a:lumOff val="25000"/>
              </a:schemeClr>
            </a:solidFill>
          </a:ln>
        </p:spPr>
        <p:txBody>
          <a:bodyPr vert="horz" wrap="square" lIns="121920" tIns="60960" rIns="121920" bIns="60960" numCol="1" anchor="t" anchorCtr="0" compatLnSpc="1"/>
          <a:lstStyle/>
          <a:p>
            <a:endParaRPr lang="zh-CN" altLang="en-US" sz="2400">
              <a:solidFill>
                <a:schemeClr val="tx1">
                  <a:lumMod val="75000"/>
                  <a:lumOff val="25000"/>
                </a:schemeClr>
              </a:solidFill>
            </a:endParaRPr>
          </a:p>
        </p:txBody>
      </p:sp>
      <p:sp>
        <p:nvSpPr>
          <p:cNvPr id="67" name="AutoShape 59"/>
          <p:cNvSpPr/>
          <p:nvPr/>
        </p:nvSpPr>
        <p:spPr bwMode="auto">
          <a:xfrm>
            <a:off x="1838645" y="1726585"/>
            <a:ext cx="349082" cy="338713"/>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accent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nvGrpSpPr>
          <p:cNvPr id="68" name="组合 67"/>
          <p:cNvGrpSpPr/>
          <p:nvPr/>
        </p:nvGrpSpPr>
        <p:grpSpPr>
          <a:xfrm>
            <a:off x="3344003" y="1770491"/>
            <a:ext cx="359262" cy="306946"/>
            <a:chOff x="1035050" y="1447800"/>
            <a:chExt cx="360363" cy="315913"/>
          </a:xfrm>
          <a:solidFill>
            <a:schemeClr val="accent1"/>
          </a:solidFill>
        </p:grpSpPr>
        <p:sp>
          <p:nvSpPr>
            <p:cNvPr id="69" name="AutoShape 147"/>
            <p:cNvSpPr/>
            <p:nvPr/>
          </p:nvSpPr>
          <p:spPr bwMode="auto">
            <a:xfrm>
              <a:off x="1035050" y="1447800"/>
              <a:ext cx="360363" cy="315913"/>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0" name="AutoShape 148"/>
            <p:cNvSpPr/>
            <p:nvPr/>
          </p:nvSpPr>
          <p:spPr bwMode="auto">
            <a:xfrm>
              <a:off x="1092200" y="1504950"/>
              <a:ext cx="52388" cy="52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grpSp>
        <p:nvGrpSpPr>
          <p:cNvPr id="71" name="组合 70"/>
          <p:cNvGrpSpPr/>
          <p:nvPr/>
        </p:nvGrpSpPr>
        <p:grpSpPr>
          <a:xfrm>
            <a:off x="4821684" y="1726585"/>
            <a:ext cx="330446" cy="323474"/>
            <a:chOff x="5394325" y="3578225"/>
            <a:chExt cx="358775" cy="360363"/>
          </a:xfrm>
          <a:solidFill>
            <a:schemeClr val="accent1"/>
          </a:solidFill>
        </p:grpSpPr>
        <p:sp>
          <p:nvSpPr>
            <p:cNvPr id="72" name="AutoShape 18"/>
            <p:cNvSpPr/>
            <p:nvPr/>
          </p:nvSpPr>
          <p:spPr bwMode="auto">
            <a:xfrm>
              <a:off x="5394325" y="3578225"/>
              <a:ext cx="358775" cy="36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3" name="AutoShape 19"/>
            <p:cNvSpPr/>
            <p:nvPr/>
          </p:nvSpPr>
          <p:spPr bwMode="auto">
            <a:xfrm>
              <a:off x="5472113" y="3713163"/>
              <a:ext cx="46037" cy="34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4" name="AutoShape 20"/>
            <p:cNvSpPr/>
            <p:nvPr/>
          </p:nvSpPr>
          <p:spPr bwMode="auto">
            <a:xfrm>
              <a:off x="5472113" y="3770313"/>
              <a:ext cx="46037" cy="33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5" name="AutoShape 21"/>
            <p:cNvSpPr/>
            <p:nvPr/>
          </p:nvSpPr>
          <p:spPr bwMode="auto">
            <a:xfrm>
              <a:off x="5472113" y="3825875"/>
              <a:ext cx="46037"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6" name="AutoShape 22"/>
            <p:cNvSpPr/>
            <p:nvPr/>
          </p:nvSpPr>
          <p:spPr bwMode="auto">
            <a:xfrm>
              <a:off x="5551488" y="3825875"/>
              <a:ext cx="44450"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7" name="AutoShape 23"/>
            <p:cNvSpPr/>
            <p:nvPr/>
          </p:nvSpPr>
          <p:spPr bwMode="auto">
            <a:xfrm>
              <a:off x="5551488" y="3770313"/>
              <a:ext cx="44450" cy="33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8" name="AutoShape 24"/>
            <p:cNvSpPr/>
            <p:nvPr/>
          </p:nvSpPr>
          <p:spPr bwMode="auto">
            <a:xfrm>
              <a:off x="5551488" y="3713163"/>
              <a:ext cx="44450" cy="34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79" name="AutoShape 25"/>
            <p:cNvSpPr/>
            <p:nvPr/>
          </p:nvSpPr>
          <p:spPr bwMode="auto">
            <a:xfrm>
              <a:off x="5630863" y="3825875"/>
              <a:ext cx="44450" cy="33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80" name="AutoShape 26"/>
            <p:cNvSpPr/>
            <p:nvPr/>
          </p:nvSpPr>
          <p:spPr bwMode="auto">
            <a:xfrm>
              <a:off x="5630863" y="3770313"/>
              <a:ext cx="44450" cy="33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81" name="AutoShape 27"/>
            <p:cNvSpPr/>
            <p:nvPr/>
          </p:nvSpPr>
          <p:spPr bwMode="auto">
            <a:xfrm>
              <a:off x="5630863" y="3713163"/>
              <a:ext cx="44450" cy="34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grpSp>
        <p:nvGrpSpPr>
          <p:cNvPr id="82" name="组合 81"/>
          <p:cNvGrpSpPr/>
          <p:nvPr/>
        </p:nvGrpSpPr>
        <p:grpSpPr>
          <a:xfrm>
            <a:off x="6283509" y="1726585"/>
            <a:ext cx="382930" cy="373200"/>
            <a:chOff x="3191434" y="2145028"/>
            <a:chExt cx="359165" cy="359165"/>
          </a:xfrm>
          <a:solidFill>
            <a:schemeClr val="accent1"/>
          </a:solidFill>
        </p:grpSpPr>
        <p:sp>
          <p:nvSpPr>
            <p:cNvPr id="83" name="AutoShape 123"/>
            <p:cNvSpPr/>
            <p:nvPr/>
          </p:nvSpPr>
          <p:spPr bwMode="auto">
            <a:xfrm>
              <a:off x="319143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84" name="AutoShape 124"/>
            <p:cNvSpPr/>
            <p:nvPr/>
          </p:nvSpPr>
          <p:spPr bwMode="auto">
            <a:xfrm>
              <a:off x="3292736" y="2245717"/>
              <a:ext cx="157173" cy="157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85" name="AutoShape 125"/>
            <p:cNvSpPr/>
            <p:nvPr/>
          </p:nvSpPr>
          <p:spPr bwMode="auto">
            <a:xfrm>
              <a:off x="3325891" y="2279484"/>
              <a:ext cx="90253" cy="902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grpSp>
        <p:nvGrpSpPr>
          <p:cNvPr id="9" name="组合 8"/>
          <p:cNvGrpSpPr/>
          <p:nvPr/>
        </p:nvGrpSpPr>
        <p:grpSpPr>
          <a:xfrm>
            <a:off x="1117046" y="2760358"/>
            <a:ext cx="6052517" cy="2031325"/>
            <a:chOff x="572208" y="2742094"/>
            <a:chExt cx="6052517" cy="2031325"/>
          </a:xfrm>
        </p:grpSpPr>
        <p:grpSp>
          <p:nvGrpSpPr>
            <p:cNvPr id="3" name="组合 2"/>
            <p:cNvGrpSpPr/>
            <p:nvPr/>
          </p:nvGrpSpPr>
          <p:grpSpPr>
            <a:xfrm>
              <a:off x="572208" y="2742094"/>
              <a:ext cx="1471190" cy="2031325"/>
              <a:chOff x="538546" y="3339058"/>
              <a:chExt cx="1471190" cy="2031325"/>
            </a:xfrm>
          </p:grpSpPr>
          <p:sp>
            <p:nvSpPr>
              <p:cNvPr id="91" name="矩形 90"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a:off x="538546" y="3616057"/>
                <a:ext cx="1429349" cy="1754326"/>
              </a:xfrm>
              <a:prstGeom prst="rect">
                <a:avLst/>
              </a:prstGeom>
            </p:spPr>
            <p:txBody>
              <a:bodyPr wrap="square">
                <a:spAutoFit/>
              </a:bodyPr>
              <a:lstStyle/>
              <a:p>
                <a:pPr algn="ctr">
                  <a:lnSpc>
                    <a:spcPct val="150000"/>
                  </a:lnSpc>
                </a:pPr>
                <a:r>
                  <a:rPr lang="zh-CN" altLang="zh-CN" sz="900" dirty="0" smtClean="0"/>
                  <a:t>学科</a:t>
                </a:r>
                <a:r>
                  <a:rPr lang="zh-CN" altLang="en-US" sz="900" dirty="0" smtClean="0"/>
                  <a:t>馆员</a:t>
                </a:r>
                <a:r>
                  <a:rPr lang="zh-CN" altLang="zh-CN" sz="900" dirty="0" smtClean="0"/>
                  <a:t>负责</a:t>
                </a:r>
                <a:r>
                  <a:rPr lang="zh-CN" altLang="zh-CN" sz="900" dirty="0"/>
                  <a:t>日常与院系的交流和沟通</a:t>
                </a:r>
                <a:r>
                  <a:rPr lang="zh-CN" altLang="zh-CN" sz="900" dirty="0" smtClean="0"/>
                  <a:t>，</a:t>
                </a:r>
                <a:r>
                  <a:rPr lang="zh-CN" altLang="en-US" sz="900" dirty="0" smtClean="0"/>
                  <a:t>通过参与学院召开的部分学术会议，</a:t>
                </a:r>
                <a:r>
                  <a:rPr lang="zh-CN" altLang="zh-CN" sz="900" dirty="0" smtClean="0"/>
                  <a:t>获取</a:t>
                </a:r>
                <a:r>
                  <a:rPr lang="zh-CN" altLang="zh-CN" sz="900" dirty="0"/>
                  <a:t>师生一线需求，提供院系教学和科研所需的学科资源和服务。</a:t>
                </a:r>
              </a:p>
              <a:p>
                <a:pPr algn="ctr">
                  <a:lnSpc>
                    <a:spcPct val="150000"/>
                  </a:lnSpc>
                </a:pPr>
                <a:r>
                  <a:rPr lang="zh-CN" altLang="en-US" sz="900" dirty="0" smtClean="0">
                    <a:solidFill>
                      <a:srgbClr val="000000"/>
                    </a:solidFill>
                    <a:latin typeface="微软雅黑 Light" panose="020B0502040204020203" pitchFamily="34" charset="-122"/>
                    <a:ea typeface="微软雅黑 Light" panose="020B0502040204020203" pitchFamily="34" charset="-122"/>
                  </a:rPr>
                  <a:t>。</a:t>
                </a:r>
                <a:endParaRPr lang="en-US" altLang="zh-CN" sz="900" dirty="0">
                  <a:solidFill>
                    <a:srgbClr val="000000"/>
                  </a:solidFill>
                  <a:latin typeface="微软雅黑 Light" panose="020B0502040204020203" pitchFamily="34" charset="-122"/>
                  <a:ea typeface="微软雅黑 Light" panose="020B0502040204020203" pitchFamily="34" charset="-122"/>
                </a:endParaRPr>
              </a:p>
            </p:txBody>
          </p:sp>
          <p:sp>
            <p:nvSpPr>
              <p:cNvPr id="92" name="矩形 91"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594593" y="3339058"/>
                <a:ext cx="1415143" cy="276999"/>
              </a:xfrm>
              <a:prstGeom prst="rect">
                <a:avLst/>
              </a:prstGeom>
            </p:spPr>
            <p:txBody>
              <a:bodyPr wrap="square">
                <a:spAutoFit/>
              </a:bodyPr>
              <a:lstStyle/>
              <a:p>
                <a:pPr algn="ctr"/>
                <a:r>
                  <a:rPr lang="zh-CN" altLang="en-US" sz="1200" dirty="0" smtClean="0">
                    <a:solidFill>
                      <a:schemeClr val="accent1"/>
                    </a:solidFill>
                    <a:latin typeface="+mj-lt"/>
                    <a:ea typeface="微软雅黑" panose="020B0503020204020204" pitchFamily="34" charset="-122"/>
                  </a:rPr>
                  <a:t>深入学院</a:t>
                </a:r>
                <a:endParaRPr lang="zh-CN" altLang="en-US" sz="1200" dirty="0">
                  <a:solidFill>
                    <a:schemeClr val="accent1"/>
                  </a:solidFill>
                  <a:latin typeface="+mj-lt"/>
                  <a:ea typeface="微软雅黑" panose="020B0503020204020204" pitchFamily="34" charset="-122"/>
                </a:endParaRPr>
              </a:p>
            </p:txBody>
          </p:sp>
          <p:cxnSp>
            <p:nvCxnSpPr>
              <p:cNvPr id="93" name="直接连接符 92"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1130101" y="3644659"/>
                <a:ext cx="34412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2132313" y="2742094"/>
              <a:ext cx="1429349" cy="1644429"/>
              <a:chOff x="2139114" y="3359822"/>
              <a:chExt cx="1429349" cy="1644429"/>
            </a:xfrm>
          </p:grpSpPr>
          <p:sp>
            <p:nvSpPr>
              <p:cNvPr id="95" name="矩形 94"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2146217" y="3359822"/>
                <a:ext cx="1415143" cy="276999"/>
              </a:xfrm>
              <a:prstGeom prst="rect">
                <a:avLst/>
              </a:prstGeom>
            </p:spPr>
            <p:txBody>
              <a:bodyPr wrap="square">
                <a:spAutoFit/>
              </a:bodyPr>
              <a:lstStyle/>
              <a:p>
                <a:pPr algn="ctr"/>
                <a:r>
                  <a:rPr lang="zh-CN" altLang="en-US" sz="1200" dirty="0" smtClean="0">
                    <a:solidFill>
                      <a:schemeClr val="accent1"/>
                    </a:solidFill>
                    <a:ea typeface="微软雅黑" panose="020B0503020204020204" pitchFamily="34" charset="-122"/>
                  </a:rPr>
                  <a:t>联络员</a:t>
                </a:r>
                <a:endParaRPr lang="zh-CN" altLang="en-US" sz="1200" dirty="0">
                  <a:solidFill>
                    <a:schemeClr val="accent1"/>
                  </a:solidFill>
                  <a:ea typeface="微软雅黑" panose="020B0503020204020204" pitchFamily="34" charset="-122"/>
                </a:endParaRPr>
              </a:p>
            </p:txBody>
          </p:sp>
          <p:grpSp>
            <p:nvGrpSpPr>
              <p:cNvPr id="4" name="组合 3"/>
              <p:cNvGrpSpPr/>
              <p:nvPr/>
            </p:nvGrpSpPr>
            <p:grpSpPr>
              <a:xfrm>
                <a:off x="2139114" y="3665423"/>
                <a:ext cx="1429349" cy="1338828"/>
                <a:chOff x="2139114" y="3665423"/>
                <a:chExt cx="1429349" cy="1338828"/>
              </a:xfrm>
            </p:grpSpPr>
            <p:sp>
              <p:nvSpPr>
                <p:cNvPr id="94" name="矩形 93"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a:off x="2139114" y="3665423"/>
                  <a:ext cx="1429349" cy="1338828"/>
                </a:xfrm>
                <a:prstGeom prst="rect">
                  <a:avLst/>
                </a:prstGeom>
              </p:spPr>
              <p:txBody>
                <a:bodyPr wrap="square">
                  <a:spAutoFit/>
                </a:bodyPr>
                <a:lstStyle/>
                <a:p>
                  <a:pPr algn="ctr">
                    <a:lnSpc>
                      <a:spcPct val="150000"/>
                    </a:lnSpc>
                  </a:pPr>
                  <a:r>
                    <a:rPr lang="zh-CN" altLang="en-US" sz="900" dirty="0">
                      <a:solidFill>
                        <a:srgbClr val="000000"/>
                      </a:solidFill>
                      <a:latin typeface="微软雅黑 Light" panose="020B0502040204020203" pitchFamily="34" charset="-122"/>
                      <a:ea typeface="微软雅黑 Light" panose="020B0502040204020203" pitchFamily="34" charset="-122"/>
                    </a:rPr>
                    <a:t>学科</a:t>
                  </a:r>
                  <a:r>
                    <a:rPr lang="zh-CN" altLang="en-US" sz="900" dirty="0" smtClean="0">
                      <a:solidFill>
                        <a:srgbClr val="000000"/>
                      </a:solidFill>
                      <a:latin typeface="微软雅黑 Light" panose="020B0502040204020203" pitchFamily="34" charset="-122"/>
                      <a:ea typeface="微软雅黑 Light" panose="020B0502040204020203" pitchFamily="34" charset="-122"/>
                    </a:rPr>
                    <a:t>馆员与管理学院、理学院、文学院、思政院和公管学院科研秘书及部分教师建立联系，及时掌握学院科研、资源需求。</a:t>
                  </a:r>
                  <a:endParaRPr lang="en-US" altLang="zh-CN" sz="900" dirty="0">
                    <a:solidFill>
                      <a:srgbClr val="000000"/>
                    </a:solidFill>
                    <a:latin typeface="微软雅黑 Light" panose="020B0502040204020203" pitchFamily="34" charset="-122"/>
                    <a:ea typeface="微软雅黑 Light" panose="020B0502040204020203" pitchFamily="34" charset="-122"/>
                  </a:endParaRPr>
                </a:p>
              </p:txBody>
            </p:sp>
            <p:cxnSp>
              <p:nvCxnSpPr>
                <p:cNvPr id="96" name="直接连接符 95"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2681724" y="3665423"/>
                  <a:ext cx="34412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6" name="组合 5"/>
            <p:cNvGrpSpPr/>
            <p:nvPr/>
          </p:nvGrpSpPr>
          <p:grpSpPr>
            <a:xfrm>
              <a:off x="3734166" y="2745356"/>
              <a:ext cx="1429349" cy="1367430"/>
              <a:chOff x="3786967" y="3359822"/>
              <a:chExt cx="1429349" cy="1367430"/>
            </a:xfrm>
          </p:grpSpPr>
          <p:sp>
            <p:nvSpPr>
              <p:cNvPr id="97" name="矩形 96"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a:off x="3786967" y="3665423"/>
                <a:ext cx="1429349" cy="1061829"/>
              </a:xfrm>
              <a:prstGeom prst="rect">
                <a:avLst/>
              </a:prstGeom>
            </p:spPr>
            <p:txBody>
              <a:bodyPr wrap="square">
                <a:spAutoFit/>
              </a:bodyPr>
              <a:lstStyle/>
              <a:p>
                <a:r>
                  <a:rPr lang="zh-CN" altLang="zh-CN" sz="900" dirty="0"/>
                  <a:t>通过图书馆官方微信</a:t>
                </a:r>
                <a:r>
                  <a:rPr lang="zh-CN" altLang="zh-CN" sz="900" dirty="0" smtClean="0"/>
                  <a:t>、学科</a:t>
                </a:r>
                <a:r>
                  <a:rPr lang="zh-CN" altLang="zh-CN" sz="900" dirty="0"/>
                  <a:t>微信公众平台、院系</a:t>
                </a:r>
                <a:r>
                  <a:rPr lang="en-US" altLang="zh-CN" sz="900" dirty="0"/>
                  <a:t>QQ</a:t>
                </a:r>
                <a:r>
                  <a:rPr lang="zh-CN" altLang="zh-CN" sz="900" dirty="0"/>
                  <a:t>群、微信群等多种途径，进行学科文献信息资源、学科数据库、学科前沿</a:t>
                </a:r>
                <a:r>
                  <a:rPr lang="zh-CN" altLang="zh-CN" sz="900" dirty="0" smtClean="0"/>
                  <a:t>、讲座培训、专业</a:t>
                </a:r>
                <a:r>
                  <a:rPr lang="zh-CN" altLang="zh-CN" sz="900" dirty="0"/>
                  <a:t>图书等信息发布。</a:t>
                </a:r>
              </a:p>
            </p:txBody>
          </p:sp>
          <p:sp>
            <p:nvSpPr>
              <p:cNvPr id="98" name="矩形 97"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3794070" y="3359822"/>
                <a:ext cx="1415143" cy="276999"/>
              </a:xfrm>
              <a:prstGeom prst="rect">
                <a:avLst/>
              </a:prstGeom>
            </p:spPr>
            <p:txBody>
              <a:bodyPr wrap="square">
                <a:spAutoFit/>
              </a:bodyPr>
              <a:lstStyle/>
              <a:p>
                <a:pPr algn="ctr"/>
                <a:r>
                  <a:rPr lang="zh-CN" altLang="en-US" sz="1200" dirty="0" smtClean="0">
                    <a:solidFill>
                      <a:schemeClr val="accent1"/>
                    </a:solidFill>
                    <a:ea typeface="微软雅黑" panose="020B0503020204020204" pitchFamily="34" charset="-122"/>
                  </a:rPr>
                  <a:t>资源利用与宣传</a:t>
                </a:r>
                <a:endParaRPr lang="zh-CN" altLang="en-US" sz="1200" dirty="0">
                  <a:solidFill>
                    <a:schemeClr val="accent1"/>
                  </a:solidFill>
                  <a:ea typeface="微软雅黑" panose="020B0503020204020204" pitchFamily="34" charset="-122"/>
                </a:endParaRPr>
              </a:p>
            </p:txBody>
          </p:sp>
          <p:cxnSp>
            <p:nvCxnSpPr>
              <p:cNvPr id="99" name="直接连接符 98"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4329577" y="3665423"/>
                <a:ext cx="34412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5156412" y="2742094"/>
              <a:ext cx="1468313" cy="1658070"/>
              <a:chOff x="5388753" y="3359822"/>
              <a:chExt cx="1468313" cy="1658070"/>
            </a:xfrm>
          </p:grpSpPr>
          <p:sp>
            <p:nvSpPr>
              <p:cNvPr id="100" name="矩形 99"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a:off x="5388753" y="3679064"/>
                <a:ext cx="1429349" cy="1338828"/>
              </a:xfrm>
              <a:prstGeom prst="rect">
                <a:avLst/>
              </a:prstGeom>
            </p:spPr>
            <p:txBody>
              <a:bodyPr wrap="square">
                <a:spAutoFit/>
              </a:bodyPr>
              <a:lstStyle/>
              <a:p>
                <a:pPr algn="ctr">
                  <a:lnSpc>
                    <a:spcPct val="150000"/>
                  </a:lnSpc>
                </a:pPr>
                <a:r>
                  <a:rPr lang="zh-CN" altLang="en-US" sz="900" dirty="0" smtClean="0">
                    <a:solidFill>
                      <a:srgbClr val="000000"/>
                    </a:solidFill>
                    <a:latin typeface="微软雅黑 Light" panose="020B0502040204020203" pitchFamily="34" charset="-122"/>
                    <a:ea typeface="微软雅黑 Light" panose="020B0502040204020203" pitchFamily="34" charset="-122"/>
                  </a:rPr>
                  <a:t>通</a:t>
                </a:r>
                <a:r>
                  <a:rPr lang="zh-CN" altLang="zh-CN" sz="900" dirty="0"/>
                  <a:t>院系</a:t>
                </a:r>
                <a:r>
                  <a:rPr lang="en-US" altLang="zh-CN" sz="900" dirty="0"/>
                  <a:t>QQ</a:t>
                </a:r>
                <a:r>
                  <a:rPr lang="zh-CN" altLang="zh-CN" sz="900" dirty="0"/>
                  <a:t>群、微信</a:t>
                </a:r>
                <a:r>
                  <a:rPr lang="zh-CN" altLang="zh-CN" sz="900" dirty="0" smtClean="0"/>
                  <a:t>群</a:t>
                </a:r>
                <a:r>
                  <a:rPr lang="zh-CN" altLang="en-US" sz="900" dirty="0" smtClean="0"/>
                  <a:t>和数据库后台使用情况</a:t>
                </a:r>
                <a:r>
                  <a:rPr lang="zh-CN" altLang="zh-CN" sz="900" dirty="0" smtClean="0"/>
                  <a:t>等</a:t>
                </a:r>
                <a:r>
                  <a:rPr lang="zh-CN" altLang="zh-CN" sz="900" dirty="0"/>
                  <a:t>多种途径，</a:t>
                </a:r>
                <a:r>
                  <a:rPr lang="zh-CN" altLang="zh-CN" sz="900" dirty="0" smtClean="0"/>
                  <a:t>进行</a:t>
                </a:r>
                <a:r>
                  <a:rPr lang="zh-CN" altLang="en-US" sz="900" dirty="0" smtClean="0"/>
                  <a:t>对口</a:t>
                </a:r>
                <a:r>
                  <a:rPr lang="zh-CN" altLang="zh-CN" sz="900" dirty="0" smtClean="0"/>
                  <a:t>学科</a:t>
                </a:r>
                <a:r>
                  <a:rPr lang="zh-CN" altLang="zh-CN" sz="900" dirty="0"/>
                  <a:t>文献信息</a:t>
                </a:r>
                <a:r>
                  <a:rPr lang="zh-CN" altLang="zh-CN" sz="900" dirty="0" smtClean="0"/>
                  <a:t>资源</a:t>
                </a:r>
                <a:r>
                  <a:rPr lang="zh-CN" altLang="en-US" sz="900" dirty="0" smtClean="0"/>
                  <a:t>试用可行性及试用效果反馈调查。</a:t>
                </a:r>
                <a:endParaRPr lang="en-US" altLang="zh-CN" sz="900" dirty="0">
                  <a:solidFill>
                    <a:srgbClr val="000000"/>
                  </a:solidFill>
                  <a:latin typeface="微软雅黑 Light" panose="020B0502040204020203" pitchFamily="34" charset="-122"/>
                  <a:ea typeface="微软雅黑 Light" panose="020B0502040204020203" pitchFamily="34" charset="-122"/>
                </a:endParaRPr>
              </a:p>
            </p:txBody>
          </p:sp>
          <p:sp>
            <p:nvSpPr>
              <p:cNvPr id="101" name="矩形 100"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5441923" y="3359822"/>
                <a:ext cx="1415143" cy="276999"/>
              </a:xfrm>
              <a:prstGeom prst="rect">
                <a:avLst/>
              </a:prstGeom>
            </p:spPr>
            <p:txBody>
              <a:bodyPr wrap="square">
                <a:spAutoFit/>
              </a:bodyPr>
              <a:lstStyle/>
              <a:p>
                <a:pPr algn="ctr"/>
                <a:r>
                  <a:rPr lang="zh-CN" altLang="en-US" sz="1200" dirty="0" smtClean="0">
                    <a:solidFill>
                      <a:schemeClr val="accent1"/>
                    </a:solidFill>
                    <a:ea typeface="微软雅黑" panose="020B0503020204020204" pitchFamily="34" charset="-122"/>
                  </a:rPr>
                  <a:t>资源试用反馈</a:t>
                </a:r>
                <a:endParaRPr lang="zh-CN" altLang="en-US" sz="1200" dirty="0">
                  <a:solidFill>
                    <a:schemeClr val="accent1"/>
                  </a:solidFill>
                  <a:ea typeface="微软雅黑" panose="020B0503020204020204" pitchFamily="34" charset="-122"/>
                </a:endParaRPr>
              </a:p>
            </p:txBody>
          </p:sp>
          <p:cxnSp>
            <p:nvCxnSpPr>
              <p:cNvPr id="102" name="直接连接符 101"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5977430" y="3665423"/>
                <a:ext cx="34412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90" name="文本框 5"/>
          <p:cNvSpPr txBox="1">
            <a:spLocks noChangeArrowheads="1"/>
          </p:cNvSpPr>
          <p:nvPr/>
        </p:nvSpPr>
        <p:spPr bwMode="auto">
          <a:xfrm>
            <a:off x="864807" y="345484"/>
            <a:ext cx="28094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1600" dirty="0">
                <a:solidFill>
                  <a:schemeClr val="accent1"/>
                </a:solidFill>
                <a:latin typeface="方正兰亭黑_GBK"/>
                <a:ea typeface="方正兰亭黑_GBK"/>
              </a:rPr>
              <a:t>联络宣传</a:t>
            </a:r>
            <a:r>
              <a:rPr lang="zh-CN" altLang="en-US" sz="1600" dirty="0" smtClean="0">
                <a:solidFill>
                  <a:schemeClr val="accent1"/>
                </a:solidFill>
                <a:latin typeface="方正兰亭黑_GBK"/>
                <a:ea typeface="方正兰亭黑_GBK"/>
              </a:rPr>
              <a:t>拓展工作内容</a:t>
            </a:r>
            <a:endParaRPr lang="zh-CN" altLang="en-US" sz="1600" dirty="0">
              <a:solidFill>
                <a:schemeClr val="accent1"/>
              </a:solidFill>
              <a:latin typeface="方正兰亭黑_GBK"/>
              <a:ea typeface="方正兰亭黑_GBK"/>
            </a:endParaRPr>
          </a:p>
        </p:txBody>
      </p:sp>
    </p:spTree>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948387" y="716265"/>
            <a:ext cx="31012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文本框 5"/>
          <p:cNvSpPr txBox="1">
            <a:spLocks noChangeArrowheads="1"/>
          </p:cNvSpPr>
          <p:nvPr/>
        </p:nvSpPr>
        <p:spPr bwMode="auto">
          <a:xfrm>
            <a:off x="420024" y="278417"/>
            <a:ext cx="3385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1200" dirty="0" smtClean="0">
                <a:solidFill>
                  <a:schemeClr val="bg1"/>
                </a:solidFill>
                <a:latin typeface="方正兰亭黑_GBK"/>
                <a:ea typeface="方正兰亭黑_GBK"/>
              </a:rPr>
              <a:t>02</a:t>
            </a:r>
            <a:endParaRPr lang="zh-CN" altLang="en-US" sz="1200" dirty="0">
              <a:solidFill>
                <a:schemeClr val="bg1"/>
              </a:solidFill>
              <a:latin typeface="方正兰亭黑_GBK"/>
              <a:ea typeface="方正兰亭黑_GBK"/>
            </a:endParaRPr>
          </a:p>
        </p:txBody>
      </p:sp>
      <p:sp>
        <p:nvSpPr>
          <p:cNvPr id="5" name="空心弧 4"/>
          <p:cNvSpPr/>
          <p:nvPr/>
        </p:nvSpPr>
        <p:spPr>
          <a:xfrm>
            <a:off x="3374167" y="1788220"/>
            <a:ext cx="2395664" cy="2395664"/>
          </a:xfrm>
          <a:prstGeom prst="blockArc">
            <a:avLst>
              <a:gd name="adj1" fmla="val 10800000"/>
              <a:gd name="adj2" fmla="val 16200000"/>
              <a:gd name="adj3" fmla="val 4642"/>
            </a:avLst>
          </a:prstGeom>
          <a:solidFill>
            <a:schemeClr val="tx1">
              <a:lumMod val="75000"/>
              <a:lumOff val="2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 name="空心弧 5"/>
          <p:cNvSpPr/>
          <p:nvPr/>
        </p:nvSpPr>
        <p:spPr>
          <a:xfrm>
            <a:off x="3374167" y="1788220"/>
            <a:ext cx="2395664" cy="2395664"/>
          </a:xfrm>
          <a:prstGeom prst="blockArc">
            <a:avLst>
              <a:gd name="adj1" fmla="val 5400000"/>
              <a:gd name="adj2" fmla="val 10800000"/>
              <a:gd name="adj3" fmla="val 4642"/>
            </a:avLst>
          </a:prstGeom>
          <a:solidFill>
            <a:schemeClr val="tx1">
              <a:lumMod val="75000"/>
              <a:lumOff val="2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空心弧 6"/>
          <p:cNvSpPr/>
          <p:nvPr/>
        </p:nvSpPr>
        <p:spPr>
          <a:xfrm>
            <a:off x="3374167" y="1788220"/>
            <a:ext cx="2395664" cy="2395664"/>
          </a:xfrm>
          <a:prstGeom prst="blockArc">
            <a:avLst>
              <a:gd name="adj1" fmla="val 0"/>
              <a:gd name="adj2" fmla="val 5400000"/>
              <a:gd name="adj3" fmla="val 4642"/>
            </a:avLst>
          </a:prstGeom>
          <a:solidFill>
            <a:schemeClr val="tx1">
              <a:lumMod val="75000"/>
              <a:lumOff val="2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空心弧 7"/>
          <p:cNvSpPr/>
          <p:nvPr/>
        </p:nvSpPr>
        <p:spPr>
          <a:xfrm>
            <a:off x="3374167" y="1788220"/>
            <a:ext cx="2395664" cy="2395664"/>
          </a:xfrm>
          <a:prstGeom prst="blockArc">
            <a:avLst>
              <a:gd name="adj1" fmla="val 16200000"/>
              <a:gd name="adj2" fmla="val 0"/>
              <a:gd name="adj3" fmla="val 4642"/>
            </a:avLst>
          </a:prstGeom>
          <a:solidFill>
            <a:schemeClr val="tx1">
              <a:lumMod val="75000"/>
              <a:lumOff val="2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任意多边形 8"/>
          <p:cNvSpPr/>
          <p:nvPr/>
        </p:nvSpPr>
        <p:spPr>
          <a:xfrm>
            <a:off x="4020433" y="2434486"/>
            <a:ext cx="1103132" cy="1103132"/>
          </a:xfrm>
          <a:custGeom>
            <a:avLst/>
            <a:gdLst>
              <a:gd name="connsiteX0" fmla="*/ 0 w 1439167"/>
              <a:gd name="connsiteY0" fmla="*/ 719584 h 1439167"/>
              <a:gd name="connsiteX1" fmla="*/ 719584 w 1439167"/>
              <a:gd name="connsiteY1" fmla="*/ 0 h 1439167"/>
              <a:gd name="connsiteX2" fmla="*/ 1439168 w 1439167"/>
              <a:gd name="connsiteY2" fmla="*/ 719584 h 1439167"/>
              <a:gd name="connsiteX3" fmla="*/ 719584 w 1439167"/>
              <a:gd name="connsiteY3" fmla="*/ 1439168 h 1439167"/>
              <a:gd name="connsiteX4" fmla="*/ 0 w 1439167"/>
              <a:gd name="connsiteY4" fmla="*/ 719584 h 1439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167" h="1439167">
                <a:moveTo>
                  <a:pt x="0" y="719584"/>
                </a:moveTo>
                <a:cubicBezTo>
                  <a:pt x="0" y="322169"/>
                  <a:pt x="322169" y="0"/>
                  <a:pt x="719584" y="0"/>
                </a:cubicBezTo>
                <a:cubicBezTo>
                  <a:pt x="1116999" y="0"/>
                  <a:pt x="1439168" y="322169"/>
                  <a:pt x="1439168" y="719584"/>
                </a:cubicBezTo>
                <a:cubicBezTo>
                  <a:pt x="1439168" y="1116999"/>
                  <a:pt x="1116999" y="1439168"/>
                  <a:pt x="719584" y="1439168"/>
                </a:cubicBezTo>
                <a:cubicBezTo>
                  <a:pt x="322169" y="1439168"/>
                  <a:pt x="0" y="1116999"/>
                  <a:pt x="0" y="719584"/>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任意多边形 11"/>
          <p:cNvSpPr/>
          <p:nvPr/>
        </p:nvSpPr>
        <p:spPr>
          <a:xfrm>
            <a:off x="4180236" y="1421614"/>
            <a:ext cx="772193" cy="772193"/>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4" name="任意多边形 13"/>
          <p:cNvSpPr/>
          <p:nvPr/>
        </p:nvSpPr>
        <p:spPr>
          <a:xfrm>
            <a:off x="5355935" y="2599956"/>
            <a:ext cx="772193" cy="772193"/>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任意多边形 14"/>
          <p:cNvSpPr/>
          <p:nvPr/>
        </p:nvSpPr>
        <p:spPr>
          <a:xfrm>
            <a:off x="4185903" y="3769988"/>
            <a:ext cx="772193" cy="772193"/>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6" name="任意多边形 15"/>
          <p:cNvSpPr/>
          <p:nvPr/>
        </p:nvSpPr>
        <p:spPr>
          <a:xfrm>
            <a:off x="3015870" y="2599955"/>
            <a:ext cx="772193" cy="772193"/>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0" name="矩形 79"/>
          <p:cNvSpPr/>
          <p:nvPr/>
        </p:nvSpPr>
        <p:spPr>
          <a:xfrm>
            <a:off x="6128128" y="1788220"/>
            <a:ext cx="2229752" cy="923330"/>
          </a:xfrm>
          <a:prstGeom prst="rect">
            <a:avLst/>
          </a:prstGeom>
        </p:spPr>
        <p:txBody>
          <a:bodyPr wrap="square">
            <a:spAutoFit/>
          </a:bodyPr>
          <a:lstStyle/>
          <a:p>
            <a:pPr>
              <a:lnSpc>
                <a:spcPct val="150000"/>
              </a:lnSpc>
            </a:pPr>
            <a:r>
              <a:rPr lang="zh-CN" altLang="en-US" sz="900" dirty="0" smtClean="0">
                <a:solidFill>
                  <a:srgbClr val="000000"/>
                </a:solidFill>
                <a:latin typeface="微软雅黑 Light" panose="020B0502040204020203" pitchFamily="34" charset="-122"/>
                <a:ea typeface="微软雅黑 Light" panose="020B0502040204020203" pitchFamily="34" charset="-122"/>
              </a:rPr>
              <a:t>宣传、组织学院参加讲座</a:t>
            </a:r>
            <a:r>
              <a:rPr lang="en-US" altLang="zh-CN" sz="900" dirty="0" smtClean="0">
                <a:solidFill>
                  <a:srgbClr val="000000"/>
                </a:solidFill>
                <a:latin typeface="微软雅黑 Light" panose="020B0502040204020203" pitchFamily="34" charset="-122"/>
                <a:ea typeface="微软雅黑 Light" panose="020B0502040204020203" pitchFamily="34" charset="-122"/>
              </a:rPr>
              <a:t>2</a:t>
            </a:r>
            <a:r>
              <a:rPr lang="zh-CN" altLang="en-US" sz="900" dirty="0" smtClean="0">
                <a:solidFill>
                  <a:srgbClr val="000000"/>
                </a:solidFill>
                <a:latin typeface="微软雅黑 Light" panose="020B0502040204020203" pitchFamily="34" charset="-122"/>
                <a:ea typeface="微软雅黑 Light" panose="020B0502040204020203" pitchFamily="34" charset="-122"/>
              </a:rPr>
              <a:t>次；</a:t>
            </a:r>
            <a:r>
              <a:rPr lang="en-US" altLang="zh-CN" sz="900" dirty="0" smtClean="0">
                <a:solidFill>
                  <a:srgbClr val="000000"/>
                </a:solidFill>
                <a:latin typeface="微软雅黑 Light" panose="020B0502040204020203" pitchFamily="34" charset="-122"/>
                <a:ea typeface="微软雅黑 Light" panose="020B0502040204020203" pitchFamily="34" charset="-122"/>
              </a:rPr>
              <a:t>2021</a:t>
            </a:r>
            <a:r>
              <a:rPr lang="zh-CN" altLang="en-US" sz="900" dirty="0" smtClean="0">
                <a:solidFill>
                  <a:srgbClr val="000000"/>
                </a:solidFill>
                <a:latin typeface="微软雅黑 Light" panose="020B0502040204020203" pitchFamily="34" charset="-122"/>
                <a:ea typeface="微软雅黑 Light" panose="020B0502040204020203" pitchFamily="34" charset="-122"/>
              </a:rPr>
              <a:t>年</a:t>
            </a:r>
            <a:r>
              <a:rPr lang="en-US" altLang="zh-CN" sz="900" dirty="0" smtClean="0">
                <a:solidFill>
                  <a:srgbClr val="000000"/>
                </a:solidFill>
                <a:latin typeface="微软雅黑 Light" panose="020B0502040204020203" pitchFamily="34" charset="-122"/>
                <a:ea typeface="微软雅黑 Light" panose="020B0502040204020203" pitchFamily="34" charset="-122"/>
              </a:rPr>
              <a:t>5</a:t>
            </a:r>
            <a:r>
              <a:rPr lang="zh-CN" altLang="en-US" sz="900" dirty="0" smtClean="0">
                <a:solidFill>
                  <a:srgbClr val="000000"/>
                </a:solidFill>
                <a:latin typeface="微软雅黑 Light" panose="020B0502040204020203" pitchFamily="34" charset="-122"/>
                <a:ea typeface="微软雅黑 Light" panose="020B0502040204020203" pitchFamily="34" charset="-122"/>
              </a:rPr>
              <a:t>月</a:t>
            </a:r>
            <a:r>
              <a:rPr lang="en-US" altLang="zh-CN" sz="900" dirty="0" smtClean="0">
                <a:solidFill>
                  <a:srgbClr val="000000"/>
                </a:solidFill>
                <a:latin typeface="微软雅黑 Light" panose="020B0502040204020203" pitchFamily="34" charset="-122"/>
                <a:ea typeface="微软雅黑 Light" panose="020B0502040204020203" pitchFamily="34" charset="-122"/>
              </a:rPr>
              <a:t>12</a:t>
            </a:r>
            <a:r>
              <a:rPr lang="zh-CN" altLang="en-US" sz="900" dirty="0" smtClean="0">
                <a:solidFill>
                  <a:srgbClr val="000000"/>
                </a:solidFill>
                <a:latin typeface="微软雅黑 Light" panose="020B0502040204020203" pitchFamily="34" charset="-122"/>
                <a:ea typeface="微软雅黑 Light" panose="020B0502040204020203" pitchFamily="34" charset="-122"/>
              </a:rPr>
              <a:t>号“助力科研</a:t>
            </a:r>
            <a:r>
              <a:rPr lang="en-US" altLang="zh-CN" sz="900" dirty="0" smtClean="0">
                <a:solidFill>
                  <a:srgbClr val="000000"/>
                </a:solidFill>
                <a:latin typeface="微软雅黑 Light" panose="020B0502040204020203" pitchFamily="34" charset="-122"/>
                <a:ea typeface="微软雅黑 Light" panose="020B0502040204020203" pitchFamily="34" charset="-122"/>
              </a:rPr>
              <a:t>SCI</a:t>
            </a:r>
            <a:r>
              <a:rPr lang="zh-CN" altLang="en-US" sz="900" dirty="0" smtClean="0">
                <a:solidFill>
                  <a:srgbClr val="000000"/>
                </a:solidFill>
                <a:latin typeface="微软雅黑 Light" panose="020B0502040204020203" pitchFamily="34" charset="-122"/>
                <a:ea typeface="微软雅黑 Light" panose="020B0502040204020203" pitchFamily="34" charset="-122"/>
              </a:rPr>
              <a:t>数据库”利用讲座；针对管理学院组织”色诺芬“数据库使用</a:t>
            </a:r>
            <a:r>
              <a:rPr lang="en-US" altLang="zh-CN" sz="900" dirty="0" smtClean="0">
                <a:solidFill>
                  <a:srgbClr val="000000"/>
                </a:solidFill>
                <a:latin typeface="微软雅黑 Light" panose="020B0502040204020203" pitchFamily="34" charset="-122"/>
                <a:ea typeface="微软雅黑 Light" panose="020B0502040204020203" pitchFamily="34" charset="-122"/>
              </a:rPr>
              <a:t>1</a:t>
            </a:r>
            <a:r>
              <a:rPr lang="zh-CN" altLang="en-US" sz="900" dirty="0" smtClean="0">
                <a:solidFill>
                  <a:srgbClr val="000000"/>
                </a:solidFill>
                <a:latin typeface="微软雅黑 Light" panose="020B0502040204020203" pitchFamily="34" charset="-122"/>
                <a:ea typeface="微软雅黑 Light" panose="020B0502040204020203" pitchFamily="34" charset="-122"/>
              </a:rPr>
              <a:t>次；</a:t>
            </a:r>
            <a:endParaRPr lang="en-US" altLang="zh-CN" sz="900" dirty="0">
              <a:solidFill>
                <a:srgbClr val="000000"/>
              </a:solidFill>
              <a:latin typeface="微软雅黑 Light" panose="020B0502040204020203" pitchFamily="34" charset="-122"/>
              <a:ea typeface="微软雅黑 Light" panose="020B0502040204020203" pitchFamily="34" charset="-122"/>
            </a:endParaRPr>
          </a:p>
        </p:txBody>
      </p:sp>
      <p:sp>
        <p:nvSpPr>
          <p:cNvPr id="81" name="矩形 80"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p:nvPr/>
        </p:nvSpPr>
        <p:spPr>
          <a:xfrm>
            <a:off x="6113925" y="1555148"/>
            <a:ext cx="1736053" cy="276999"/>
          </a:xfrm>
          <a:prstGeom prst="rect">
            <a:avLst/>
          </a:prstGeom>
        </p:spPr>
        <p:txBody>
          <a:bodyPr wrap="square">
            <a:spAutoFit/>
          </a:bodyPr>
          <a:lstStyle/>
          <a:p>
            <a:r>
              <a:rPr lang="zh-CN" altLang="en-US" sz="1200" dirty="0">
                <a:solidFill>
                  <a:schemeClr val="accent1"/>
                </a:solidFill>
                <a:ea typeface="微软雅黑" panose="020B0503020204020204" pitchFamily="34" charset="-122"/>
              </a:rPr>
              <a:t>资源利用与宣传</a:t>
            </a:r>
          </a:p>
        </p:txBody>
      </p:sp>
      <p:cxnSp>
        <p:nvCxnSpPr>
          <p:cNvPr id="82" name="直接连接符 81"/>
          <p:cNvCxnSpPr/>
          <p:nvPr/>
        </p:nvCxnSpPr>
        <p:spPr>
          <a:xfrm>
            <a:off x="6213311" y="1832147"/>
            <a:ext cx="2343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矩形 82"/>
          <p:cNvSpPr/>
          <p:nvPr/>
        </p:nvSpPr>
        <p:spPr>
          <a:xfrm>
            <a:off x="6126889" y="3840582"/>
            <a:ext cx="2229752" cy="1131079"/>
          </a:xfrm>
          <a:prstGeom prst="rect">
            <a:avLst/>
          </a:prstGeom>
        </p:spPr>
        <p:txBody>
          <a:bodyPr wrap="square">
            <a:spAutoFit/>
          </a:bodyPr>
          <a:lstStyle/>
          <a:p>
            <a:pPr>
              <a:lnSpc>
                <a:spcPct val="150000"/>
              </a:lnSpc>
            </a:pPr>
            <a:r>
              <a:rPr lang="zh-CN" altLang="en-US" sz="900" dirty="0" smtClean="0">
                <a:solidFill>
                  <a:srgbClr val="000000"/>
                </a:solidFill>
                <a:latin typeface="微软雅黑 Light" panose="020B0502040204020203" pitchFamily="34" charset="-122"/>
                <a:ea typeface="微软雅黑 Light" panose="020B0502040204020203" pitchFamily="34" charset="-122"/>
              </a:rPr>
              <a:t>联系管理学院使用色诺芬数据库使用情况；推</a:t>
            </a:r>
            <a:r>
              <a:rPr lang="zh-CN" altLang="en-US" sz="900" dirty="0">
                <a:solidFill>
                  <a:srgbClr val="000000"/>
                </a:solidFill>
                <a:latin typeface="微软雅黑 Light" panose="020B0502040204020203" pitchFamily="34" charset="-122"/>
                <a:ea typeface="微软雅黑 Light" panose="020B0502040204020203" pitchFamily="34" charset="-122"/>
              </a:rPr>
              <a:t>送</a:t>
            </a:r>
            <a:r>
              <a:rPr lang="zh-CN" altLang="en-US" sz="900" dirty="0" smtClean="0">
                <a:solidFill>
                  <a:srgbClr val="000000"/>
                </a:solidFill>
                <a:latin typeface="微软雅黑 Light" panose="020B0502040204020203" pitchFamily="34" charset="-122"/>
                <a:ea typeface="微软雅黑 Light" panose="020B0502040204020203" pitchFamily="34" charset="-122"/>
              </a:rPr>
              <a:t>“锐研社会科学专题数据库给文学院、思政院公共管理学院部分教师，征集试用意见。</a:t>
            </a:r>
            <a:endParaRPr lang="en-US" altLang="zh-CN" sz="900" dirty="0">
              <a:solidFill>
                <a:srgbClr val="000000"/>
              </a:solidFill>
              <a:latin typeface="微软雅黑 Light" panose="020B0502040204020203" pitchFamily="34" charset="-122"/>
              <a:ea typeface="微软雅黑 Light" panose="020B0502040204020203" pitchFamily="34" charset="-122"/>
            </a:endParaRPr>
          </a:p>
          <a:p>
            <a:pPr>
              <a:lnSpc>
                <a:spcPct val="150000"/>
              </a:lnSpc>
            </a:pPr>
            <a:r>
              <a:rPr lang="zh-CN" altLang="en-US" sz="900" dirty="0" smtClean="0">
                <a:solidFill>
                  <a:srgbClr val="000000"/>
                </a:solidFill>
                <a:latin typeface="微软雅黑 Light" panose="020B0502040204020203" pitchFamily="34" charset="-122"/>
                <a:ea typeface="微软雅黑 Light" panose="020B0502040204020203" pitchFamily="34" charset="-122"/>
              </a:rPr>
              <a:t>”</a:t>
            </a:r>
            <a:endParaRPr lang="en-US" altLang="zh-CN" sz="900" dirty="0">
              <a:solidFill>
                <a:srgbClr val="000000"/>
              </a:solidFill>
              <a:latin typeface="微软雅黑 Light" panose="020B0502040204020203" pitchFamily="34" charset="-122"/>
              <a:ea typeface="微软雅黑 Light" panose="020B0502040204020203" pitchFamily="34" charset="-122"/>
            </a:endParaRPr>
          </a:p>
        </p:txBody>
      </p:sp>
      <p:sp>
        <p:nvSpPr>
          <p:cNvPr id="84" name="矩形 83"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p:nvPr/>
        </p:nvSpPr>
        <p:spPr>
          <a:xfrm>
            <a:off x="6112686" y="3607510"/>
            <a:ext cx="1736053" cy="276999"/>
          </a:xfrm>
          <a:prstGeom prst="rect">
            <a:avLst/>
          </a:prstGeom>
        </p:spPr>
        <p:txBody>
          <a:bodyPr wrap="square">
            <a:spAutoFit/>
          </a:bodyPr>
          <a:lstStyle/>
          <a:p>
            <a:r>
              <a:rPr lang="zh-CN" altLang="en-US" sz="1200" dirty="0">
                <a:solidFill>
                  <a:schemeClr val="accent1"/>
                </a:solidFill>
                <a:ea typeface="微软雅黑" panose="020B0503020204020204" pitchFamily="34" charset="-122"/>
              </a:rPr>
              <a:t>资源试用反馈</a:t>
            </a:r>
          </a:p>
        </p:txBody>
      </p:sp>
      <p:cxnSp>
        <p:nvCxnSpPr>
          <p:cNvPr id="85" name="直接连接符 84"/>
          <p:cNvCxnSpPr/>
          <p:nvPr/>
        </p:nvCxnSpPr>
        <p:spPr>
          <a:xfrm>
            <a:off x="6212072" y="3884509"/>
            <a:ext cx="2343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731446" y="1788220"/>
            <a:ext cx="2229752" cy="1754326"/>
          </a:xfrm>
          <a:prstGeom prst="rect">
            <a:avLst/>
          </a:prstGeom>
        </p:spPr>
        <p:txBody>
          <a:bodyPr wrap="square">
            <a:spAutoFit/>
          </a:bodyPr>
          <a:lstStyle/>
          <a:p>
            <a:pPr>
              <a:lnSpc>
                <a:spcPct val="150000"/>
              </a:lnSpc>
            </a:pPr>
            <a:r>
              <a:rPr lang="en-US" altLang="zh-CN" sz="900" dirty="0" smtClean="0">
                <a:solidFill>
                  <a:srgbClr val="000000"/>
                </a:solidFill>
                <a:latin typeface="微软雅黑 Light" panose="020B0502040204020203" pitchFamily="34" charset="-122"/>
                <a:ea typeface="微软雅黑 Light" panose="020B0502040204020203" pitchFamily="34" charset="-122"/>
              </a:rPr>
              <a:t>2021</a:t>
            </a:r>
            <a:r>
              <a:rPr lang="zh-CN" altLang="en-US" sz="900" dirty="0" smtClean="0">
                <a:solidFill>
                  <a:srgbClr val="000000"/>
                </a:solidFill>
                <a:latin typeface="微软雅黑 Light" panose="020B0502040204020203" pitchFamily="34" charset="-122"/>
                <a:ea typeface="微软雅黑 Light" panose="020B0502040204020203" pitchFamily="34" charset="-122"/>
              </a:rPr>
              <a:t>年</a:t>
            </a:r>
            <a:r>
              <a:rPr lang="en-US" altLang="zh-CN" sz="900" dirty="0" smtClean="0">
                <a:solidFill>
                  <a:srgbClr val="000000"/>
                </a:solidFill>
                <a:latin typeface="微软雅黑 Light" panose="020B0502040204020203" pitchFamily="34" charset="-122"/>
                <a:ea typeface="微软雅黑 Light" panose="020B0502040204020203" pitchFamily="34" charset="-122"/>
              </a:rPr>
              <a:t>4</a:t>
            </a:r>
            <a:r>
              <a:rPr lang="zh-CN" altLang="en-US" sz="900" dirty="0" smtClean="0">
                <a:solidFill>
                  <a:srgbClr val="000000"/>
                </a:solidFill>
                <a:latin typeface="微软雅黑 Light" panose="020B0502040204020203" pitchFamily="34" charset="-122"/>
                <a:ea typeface="微软雅黑 Light" panose="020B0502040204020203" pitchFamily="34" charset="-122"/>
              </a:rPr>
              <a:t>月走访文学院、理学院、管理学院、公共管理学院和思政院了解到学院对数据资源的需求及对数据库需要宣讲利用的需求。比如</a:t>
            </a:r>
            <a:r>
              <a:rPr lang="zh-CN" altLang="zh-CN" sz="900" dirty="0"/>
              <a:t>管理</a:t>
            </a:r>
            <a:r>
              <a:rPr lang="zh-CN" altLang="zh-CN" sz="900" dirty="0" smtClean="0"/>
              <a:t>学院</a:t>
            </a:r>
            <a:r>
              <a:rPr lang="zh-CN" altLang="en-US" sz="900" dirty="0" smtClean="0"/>
              <a:t>会计专业</a:t>
            </a:r>
            <a:r>
              <a:rPr lang="zh-CN" altLang="zh-CN" sz="900" dirty="0" smtClean="0"/>
              <a:t>两</a:t>
            </a:r>
            <a:r>
              <a:rPr lang="zh-CN" altLang="zh-CN" sz="900" dirty="0"/>
              <a:t>位</a:t>
            </a:r>
            <a:r>
              <a:rPr lang="zh-CN" altLang="zh-CN" sz="900" dirty="0" smtClean="0"/>
              <a:t>老师，提出</a:t>
            </a:r>
            <a:r>
              <a:rPr lang="zh-CN" altLang="en-US" sz="900" dirty="0" smtClean="0"/>
              <a:t>需要元数据的问题，当时列举了</a:t>
            </a:r>
            <a:r>
              <a:rPr lang="zh-CN" altLang="zh-CN" sz="900" dirty="0" smtClean="0"/>
              <a:t> “色诺芬”</a:t>
            </a:r>
            <a:r>
              <a:rPr lang="zh-CN" altLang="zh-CN" sz="900" dirty="0"/>
              <a:t>和“中国研究数据库服务平台</a:t>
            </a:r>
            <a:r>
              <a:rPr lang="zh-CN" altLang="zh-CN" sz="900" dirty="0" smtClean="0"/>
              <a:t>”</a:t>
            </a:r>
            <a:r>
              <a:rPr lang="zh-CN" altLang="en-US" sz="900" dirty="0" smtClean="0"/>
              <a:t>。多位文学院老师提到</a:t>
            </a:r>
            <a:r>
              <a:rPr lang="zh-CN" altLang="zh-CN" sz="900" dirty="0" smtClean="0"/>
              <a:t>购买“古籍数据库”</a:t>
            </a:r>
            <a:r>
              <a:rPr lang="zh-CN" altLang="en-US" sz="900" dirty="0" smtClean="0"/>
              <a:t>诉求。</a:t>
            </a:r>
            <a:endParaRPr lang="en-US" altLang="zh-CN" sz="900" dirty="0">
              <a:solidFill>
                <a:srgbClr val="000000"/>
              </a:solidFill>
              <a:latin typeface="微软雅黑 Light" panose="020B0502040204020203" pitchFamily="34" charset="-122"/>
              <a:ea typeface="微软雅黑 Light" panose="020B0502040204020203" pitchFamily="34" charset="-122"/>
            </a:endParaRPr>
          </a:p>
        </p:txBody>
      </p:sp>
      <p:sp>
        <p:nvSpPr>
          <p:cNvPr id="87" name="矩形 86"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p:nvPr/>
        </p:nvSpPr>
        <p:spPr>
          <a:xfrm>
            <a:off x="1225145" y="1555148"/>
            <a:ext cx="1736053" cy="276999"/>
          </a:xfrm>
          <a:prstGeom prst="rect">
            <a:avLst/>
          </a:prstGeom>
        </p:spPr>
        <p:txBody>
          <a:bodyPr wrap="square">
            <a:spAutoFit/>
          </a:bodyPr>
          <a:lstStyle/>
          <a:p>
            <a:pPr algn="ctr"/>
            <a:r>
              <a:rPr lang="zh-CN" altLang="en-US" sz="1200" dirty="0" smtClean="0">
                <a:solidFill>
                  <a:schemeClr val="accent1"/>
                </a:solidFill>
                <a:ea typeface="微软雅黑" panose="020B0503020204020204" pitchFamily="34" charset="-122"/>
              </a:rPr>
              <a:t>                           深入</a:t>
            </a:r>
            <a:r>
              <a:rPr lang="zh-CN" altLang="en-US" sz="1200" dirty="0">
                <a:solidFill>
                  <a:schemeClr val="accent1"/>
                </a:solidFill>
                <a:ea typeface="微软雅黑" panose="020B0503020204020204" pitchFamily="34" charset="-122"/>
              </a:rPr>
              <a:t>学院</a:t>
            </a:r>
          </a:p>
        </p:txBody>
      </p:sp>
      <p:cxnSp>
        <p:nvCxnSpPr>
          <p:cNvPr id="88" name="直接连接符 87"/>
          <p:cNvCxnSpPr/>
          <p:nvPr/>
        </p:nvCxnSpPr>
        <p:spPr>
          <a:xfrm>
            <a:off x="2618832" y="1832147"/>
            <a:ext cx="2343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任意多边形 88"/>
          <p:cNvSpPr/>
          <p:nvPr/>
        </p:nvSpPr>
        <p:spPr>
          <a:xfrm>
            <a:off x="2964023" y="1581022"/>
            <a:ext cx="251126" cy="251126"/>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0" name="任意多边形 89"/>
          <p:cNvSpPr/>
          <p:nvPr/>
        </p:nvSpPr>
        <p:spPr>
          <a:xfrm>
            <a:off x="5891205" y="1566841"/>
            <a:ext cx="251126" cy="251126"/>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任意多边形 90"/>
          <p:cNvSpPr/>
          <p:nvPr/>
        </p:nvSpPr>
        <p:spPr>
          <a:xfrm>
            <a:off x="5898306" y="3633384"/>
            <a:ext cx="251126" cy="251126"/>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3001667" y="3593021"/>
            <a:ext cx="251126" cy="251126"/>
          </a:xfrm>
          <a:custGeom>
            <a:avLst/>
            <a:gdLst>
              <a:gd name="connsiteX0" fmla="*/ 0 w 1007417"/>
              <a:gd name="connsiteY0" fmla="*/ 503709 h 1007417"/>
              <a:gd name="connsiteX1" fmla="*/ 503709 w 1007417"/>
              <a:gd name="connsiteY1" fmla="*/ 0 h 1007417"/>
              <a:gd name="connsiteX2" fmla="*/ 1007418 w 1007417"/>
              <a:gd name="connsiteY2" fmla="*/ 503709 h 1007417"/>
              <a:gd name="connsiteX3" fmla="*/ 503709 w 1007417"/>
              <a:gd name="connsiteY3" fmla="*/ 1007418 h 1007417"/>
              <a:gd name="connsiteX4" fmla="*/ 0 w 1007417"/>
              <a:gd name="connsiteY4" fmla="*/ 503709 h 1007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417" h="1007417">
                <a:moveTo>
                  <a:pt x="0" y="503709"/>
                </a:moveTo>
                <a:cubicBezTo>
                  <a:pt x="0" y="225518"/>
                  <a:pt x="225518" y="0"/>
                  <a:pt x="503709" y="0"/>
                </a:cubicBezTo>
                <a:cubicBezTo>
                  <a:pt x="781900" y="0"/>
                  <a:pt x="1007418" y="225518"/>
                  <a:pt x="1007418" y="503709"/>
                </a:cubicBezTo>
                <a:cubicBezTo>
                  <a:pt x="1007418" y="781900"/>
                  <a:pt x="781900" y="1007418"/>
                  <a:pt x="503709" y="1007418"/>
                </a:cubicBezTo>
                <a:cubicBezTo>
                  <a:pt x="225518" y="1007418"/>
                  <a:pt x="0" y="781900"/>
                  <a:pt x="0" y="503709"/>
                </a:cubicBezTo>
                <a:close/>
              </a:path>
            </a:pathLst>
          </a:custGeom>
          <a:gradFill>
            <a:gsLst>
              <a:gs pos="100000">
                <a:schemeClr val="accent1">
                  <a:lumMod val="75000"/>
                </a:schemeClr>
              </a:gs>
              <a:gs pos="0">
                <a:srgbClr val="27506E"/>
              </a:gs>
            </a:gsLst>
            <a:path path="circle">
              <a:fillToRect l="50000" t="50000" r="50000" b="50000"/>
            </a:path>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矩形 110"/>
          <p:cNvSpPr/>
          <p:nvPr/>
        </p:nvSpPr>
        <p:spPr>
          <a:xfrm>
            <a:off x="771915" y="3749607"/>
            <a:ext cx="2229752" cy="1338828"/>
          </a:xfrm>
          <a:prstGeom prst="rect">
            <a:avLst/>
          </a:prstGeom>
        </p:spPr>
        <p:txBody>
          <a:bodyPr wrap="square">
            <a:spAutoFit/>
          </a:bodyPr>
          <a:lstStyle/>
          <a:p>
            <a:pPr>
              <a:lnSpc>
                <a:spcPct val="150000"/>
              </a:lnSpc>
            </a:pPr>
            <a:r>
              <a:rPr lang="zh-CN" altLang="en-US" sz="900" dirty="0" smtClean="0">
                <a:solidFill>
                  <a:srgbClr val="000000"/>
                </a:solidFill>
                <a:latin typeface="微软雅黑 Light" panose="020B0502040204020203" pitchFamily="34" charset="-122"/>
                <a:ea typeface="微软雅黑 Light" panose="020B0502040204020203" pitchFamily="34" charset="-122"/>
              </a:rPr>
              <a:t>因为新学院的成立和学院人员的变更，重新建立学院联系人：各学院科研秘书共计</a:t>
            </a:r>
            <a:r>
              <a:rPr lang="en-US" altLang="zh-CN" sz="900" dirty="0" smtClean="0">
                <a:solidFill>
                  <a:srgbClr val="000000"/>
                </a:solidFill>
                <a:latin typeface="微软雅黑 Light" panose="020B0502040204020203" pitchFamily="34" charset="-122"/>
                <a:ea typeface="微软雅黑 Light" panose="020B0502040204020203" pitchFamily="34" charset="-122"/>
              </a:rPr>
              <a:t>5</a:t>
            </a:r>
            <a:r>
              <a:rPr lang="zh-CN" altLang="en-US" sz="900" dirty="0" smtClean="0">
                <a:solidFill>
                  <a:srgbClr val="000000"/>
                </a:solidFill>
                <a:latin typeface="微软雅黑 Light" panose="020B0502040204020203" pitchFamily="34" charset="-122"/>
                <a:ea typeface="微软雅黑 Light" panose="020B0502040204020203" pitchFamily="34" charset="-122"/>
              </a:rPr>
              <a:t>人，各学院教师共计</a:t>
            </a:r>
            <a:r>
              <a:rPr lang="en-US" altLang="zh-CN" sz="900" dirty="0" smtClean="0">
                <a:solidFill>
                  <a:srgbClr val="000000"/>
                </a:solidFill>
                <a:latin typeface="微软雅黑 Light" panose="020B0502040204020203" pitchFamily="34" charset="-122"/>
                <a:ea typeface="微软雅黑 Light" panose="020B0502040204020203" pitchFamily="34" charset="-122"/>
              </a:rPr>
              <a:t>10</a:t>
            </a:r>
            <a:r>
              <a:rPr lang="zh-CN" altLang="en-US" sz="900" dirty="0" smtClean="0">
                <a:solidFill>
                  <a:srgbClr val="000000"/>
                </a:solidFill>
                <a:latin typeface="微软雅黑 Light" panose="020B0502040204020203" pitchFamily="34" charset="-122"/>
                <a:ea typeface="微软雅黑 Light" panose="020B0502040204020203" pitchFamily="34" charset="-122"/>
              </a:rPr>
              <a:t>人。联络</a:t>
            </a:r>
            <a:r>
              <a:rPr lang="en-US" altLang="zh-CN" sz="900" dirty="0" smtClean="0">
                <a:solidFill>
                  <a:srgbClr val="000000"/>
                </a:solidFill>
                <a:latin typeface="微软雅黑 Light" panose="020B0502040204020203" pitchFamily="34" charset="-122"/>
                <a:ea typeface="微软雅黑 Light" panose="020B0502040204020203" pitchFamily="34" charset="-122"/>
              </a:rPr>
              <a:t>5</a:t>
            </a:r>
            <a:r>
              <a:rPr lang="zh-CN" altLang="en-US" sz="900" dirty="0">
                <a:solidFill>
                  <a:srgbClr val="000000"/>
                </a:solidFill>
                <a:latin typeface="微软雅黑 Light" panose="020B0502040204020203" pitchFamily="34" charset="-122"/>
                <a:ea typeface="微软雅黑 Light" panose="020B0502040204020203" pitchFamily="34" charset="-122"/>
              </a:rPr>
              <a:t>个</a:t>
            </a:r>
            <a:r>
              <a:rPr lang="zh-CN" altLang="en-US" sz="900" dirty="0" smtClean="0">
                <a:solidFill>
                  <a:srgbClr val="000000"/>
                </a:solidFill>
                <a:latin typeface="微软雅黑 Light" panose="020B0502040204020203" pitchFamily="34" charset="-122"/>
                <a:ea typeface="微软雅黑 Light" panose="020B0502040204020203" pitchFamily="34" charset="-122"/>
              </a:rPr>
              <a:t>学院</a:t>
            </a:r>
            <a:r>
              <a:rPr lang="en-US" altLang="zh-CN" sz="900" dirty="0" smtClean="0">
                <a:solidFill>
                  <a:srgbClr val="000000"/>
                </a:solidFill>
                <a:latin typeface="微软雅黑 Light" panose="020B0502040204020203" pitchFamily="34" charset="-122"/>
                <a:ea typeface="微软雅黑 Light" panose="020B0502040204020203" pitchFamily="34" charset="-122"/>
              </a:rPr>
              <a:t>8</a:t>
            </a:r>
            <a:r>
              <a:rPr lang="zh-CN" altLang="en-US" sz="900" dirty="0" smtClean="0">
                <a:solidFill>
                  <a:srgbClr val="000000"/>
                </a:solidFill>
                <a:latin typeface="微软雅黑 Light" panose="020B0502040204020203" pitchFamily="34" charset="-122"/>
                <a:ea typeface="微软雅黑 Light" panose="020B0502040204020203" pitchFamily="34" charset="-122"/>
              </a:rPr>
              <a:t>名教师参加图书馆召开的“办实事、开新局”图书馆服务科研教学工作座谈会。</a:t>
            </a:r>
            <a:endParaRPr lang="en-US" altLang="zh-CN" sz="900" dirty="0">
              <a:solidFill>
                <a:srgbClr val="000000"/>
              </a:solidFill>
              <a:latin typeface="微软雅黑 Light" panose="020B0502040204020203" pitchFamily="34" charset="-122"/>
              <a:ea typeface="微软雅黑 Light" panose="020B0502040204020203" pitchFamily="34" charset="-122"/>
            </a:endParaRPr>
          </a:p>
        </p:txBody>
      </p:sp>
      <p:sp>
        <p:nvSpPr>
          <p:cNvPr id="112" name="矩形 1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p:nvPr/>
        </p:nvSpPr>
        <p:spPr>
          <a:xfrm>
            <a:off x="1240860" y="3454521"/>
            <a:ext cx="1736053" cy="276999"/>
          </a:xfrm>
          <a:prstGeom prst="rect">
            <a:avLst/>
          </a:prstGeom>
        </p:spPr>
        <p:txBody>
          <a:bodyPr wrap="square">
            <a:spAutoFit/>
          </a:bodyPr>
          <a:lstStyle/>
          <a:p>
            <a:pPr algn="r" fontAlgn="base">
              <a:spcBef>
                <a:spcPct val="0"/>
              </a:spcBef>
              <a:spcAft>
                <a:spcPct val="0"/>
              </a:spcAft>
              <a:defRPr/>
            </a:pPr>
            <a:r>
              <a:rPr lang="zh-CN" altLang="en-US" sz="1200" dirty="0" smtClean="0">
                <a:solidFill>
                  <a:schemeClr val="accent1"/>
                </a:solidFill>
                <a:latin typeface="方正兰亭黑_GBK"/>
                <a:ea typeface="方正兰亭黑_GBK"/>
              </a:rPr>
              <a:t>联络员</a:t>
            </a:r>
            <a:endParaRPr lang="en-US" altLang="zh-CN" sz="1200" dirty="0">
              <a:solidFill>
                <a:schemeClr val="accent1"/>
              </a:solidFill>
              <a:latin typeface="方正兰亭黑_GBK"/>
              <a:ea typeface="方正兰亭黑_GBK"/>
            </a:endParaRPr>
          </a:p>
        </p:txBody>
      </p:sp>
      <p:cxnSp>
        <p:nvCxnSpPr>
          <p:cNvPr id="113" name="直接连接符 112"/>
          <p:cNvCxnSpPr/>
          <p:nvPr/>
        </p:nvCxnSpPr>
        <p:spPr>
          <a:xfrm>
            <a:off x="2618832" y="3720495"/>
            <a:ext cx="2343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4311268" y="2725321"/>
            <a:ext cx="521462" cy="521462"/>
            <a:chOff x="2473104" y="2145028"/>
            <a:chExt cx="359165" cy="359165"/>
          </a:xfrm>
          <a:solidFill>
            <a:schemeClr val="bg1"/>
          </a:solidFill>
        </p:grpSpPr>
        <p:sp>
          <p:nvSpPr>
            <p:cNvPr id="32" name="AutoShape 126"/>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sp>
          <p:nvSpPr>
            <p:cNvPr id="33" name="AutoShape 127"/>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Gill Sans" charset="0"/>
                <a:sym typeface="Gill Sans" charset="0"/>
              </a:endParaRPr>
            </a:p>
          </p:txBody>
        </p:sp>
      </p:grpSp>
      <p:sp>
        <p:nvSpPr>
          <p:cNvPr id="34" name="文本框 5"/>
          <p:cNvSpPr txBox="1">
            <a:spLocks noChangeArrowheads="1"/>
          </p:cNvSpPr>
          <p:nvPr/>
        </p:nvSpPr>
        <p:spPr bwMode="auto">
          <a:xfrm>
            <a:off x="858229" y="362031"/>
            <a:ext cx="28094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1600" dirty="0">
                <a:solidFill>
                  <a:schemeClr val="accent1"/>
                </a:solidFill>
                <a:latin typeface="方正兰亭黑_GBK"/>
                <a:ea typeface="方正兰亭黑_GBK"/>
              </a:rPr>
              <a:t>联络宣传</a:t>
            </a:r>
            <a:r>
              <a:rPr lang="zh-CN" altLang="en-US" sz="1600" dirty="0" smtClean="0">
                <a:solidFill>
                  <a:schemeClr val="accent1"/>
                </a:solidFill>
                <a:latin typeface="方正兰亭黑_GBK"/>
                <a:ea typeface="方正兰亭黑_GBK"/>
              </a:rPr>
              <a:t>拓展工作</a:t>
            </a:r>
            <a:r>
              <a:rPr lang="zh-CN" altLang="en-US" sz="1600" dirty="0">
                <a:solidFill>
                  <a:schemeClr val="accent1"/>
                </a:solidFill>
                <a:latin typeface="方正兰亭黑_GBK"/>
                <a:ea typeface="方正兰亭黑_GBK"/>
              </a:rPr>
              <a:t>情况</a:t>
            </a:r>
          </a:p>
        </p:txBody>
      </p:sp>
      <p:sp>
        <p:nvSpPr>
          <p:cNvPr id="35" name="Freeform 13"/>
          <p:cNvSpPr>
            <a:spLocks noEditPoints="1"/>
          </p:cNvSpPr>
          <p:nvPr/>
        </p:nvSpPr>
        <p:spPr bwMode="auto">
          <a:xfrm>
            <a:off x="4416886" y="1678227"/>
            <a:ext cx="211280" cy="212442"/>
          </a:xfrm>
          <a:custGeom>
            <a:avLst/>
            <a:gdLst>
              <a:gd name="T0" fmla="*/ 145 w 161"/>
              <a:gd name="T1" fmla="*/ 52 h 161"/>
              <a:gd name="T2" fmla="*/ 52 w 161"/>
              <a:gd name="T3" fmla="*/ 15 h 161"/>
              <a:gd name="T4" fmla="*/ 16 w 161"/>
              <a:gd name="T5" fmla="*/ 109 h 161"/>
              <a:gd name="T6" fmla="*/ 109 w 161"/>
              <a:gd name="T7" fmla="*/ 145 h 161"/>
              <a:gd name="T8" fmla="*/ 145 w 161"/>
              <a:gd name="T9" fmla="*/ 52 h 161"/>
              <a:gd name="T10" fmla="*/ 25 w 161"/>
              <a:gd name="T11" fmla="*/ 104 h 161"/>
              <a:gd name="T12" fmla="*/ 56 w 161"/>
              <a:gd name="T13" fmla="*/ 25 h 161"/>
              <a:gd name="T14" fmla="*/ 135 w 161"/>
              <a:gd name="T15" fmla="*/ 56 h 161"/>
              <a:gd name="T16" fmla="*/ 105 w 161"/>
              <a:gd name="T17" fmla="*/ 135 h 161"/>
              <a:gd name="T18" fmla="*/ 25 w 161"/>
              <a:gd name="T19" fmla="*/ 10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161">
                <a:moveTo>
                  <a:pt x="145" y="52"/>
                </a:moveTo>
                <a:cubicBezTo>
                  <a:pt x="130" y="16"/>
                  <a:pt x="88" y="0"/>
                  <a:pt x="52" y="15"/>
                </a:cubicBezTo>
                <a:cubicBezTo>
                  <a:pt x="16" y="31"/>
                  <a:pt x="0" y="73"/>
                  <a:pt x="16" y="109"/>
                </a:cubicBezTo>
                <a:cubicBezTo>
                  <a:pt x="31" y="145"/>
                  <a:pt x="73" y="161"/>
                  <a:pt x="109" y="145"/>
                </a:cubicBezTo>
                <a:cubicBezTo>
                  <a:pt x="145" y="130"/>
                  <a:pt x="161" y="88"/>
                  <a:pt x="145" y="52"/>
                </a:cubicBezTo>
                <a:close/>
                <a:moveTo>
                  <a:pt x="25" y="104"/>
                </a:moveTo>
                <a:cubicBezTo>
                  <a:pt x="12" y="74"/>
                  <a:pt x="26" y="39"/>
                  <a:pt x="56" y="25"/>
                </a:cubicBezTo>
                <a:cubicBezTo>
                  <a:pt x="87" y="12"/>
                  <a:pt x="122" y="26"/>
                  <a:pt x="135" y="56"/>
                </a:cubicBezTo>
                <a:cubicBezTo>
                  <a:pt x="149" y="87"/>
                  <a:pt x="135" y="122"/>
                  <a:pt x="105" y="135"/>
                </a:cubicBezTo>
                <a:cubicBezTo>
                  <a:pt x="74" y="149"/>
                  <a:pt x="39" y="135"/>
                  <a:pt x="25" y="104"/>
                </a:cubicBezTo>
                <a:close/>
              </a:path>
            </a:pathLst>
          </a:custGeom>
          <a:gradFill>
            <a:gsLst>
              <a:gs pos="100000">
                <a:schemeClr val="accent1">
                  <a:lumMod val="75000"/>
                </a:schemeClr>
              </a:gs>
              <a:gs pos="0">
                <a:srgbClr val="27506E"/>
              </a:gs>
            </a:gsLst>
            <a:path path="circle">
              <a:fillToRect l="50000" t="50000" r="50000" b="50000"/>
            </a:path>
          </a:gradFill>
          <a:ln w="76200">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lt1"/>
              </a:solidFill>
            </a:endParaRPr>
          </a:p>
        </p:txBody>
      </p:sp>
    </p:spTree>
    <p:extLst>
      <p:ext uri="{BB962C8B-B14F-4D97-AF65-F5344CB8AC3E}">
        <p14:creationId xmlns:p14="http://schemas.microsoft.com/office/powerpoint/2010/main" val="4023304446"/>
      </p:ext>
    </p:extLst>
  </p:cSld>
  <p:clrMapOvr>
    <a:masterClrMapping/>
  </p:clrMapOvr>
  <mc:AlternateContent xmlns:mc="http://schemas.openxmlformats.org/markup-compatibility/2006" xmlns:p14="http://schemas.microsoft.com/office/powerpoint/2010/main">
    <mc:Choice Requires="p14">
      <p:transition spd="slow" p14:dur="1500" advTm="1000">
        <p:random/>
      </p:transition>
    </mc:Choice>
    <mc:Fallback xmlns="">
      <p:transition spd="slow"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fltVal val="0"/>
                                          </p:val>
                                        </p:tav>
                                        <p:tav tm="100000">
                                          <p:val>
                                            <p:strVal val="#ppt_w"/>
                                          </p:val>
                                        </p:tav>
                                      </p:tavLst>
                                    </p:anim>
                                    <p:anim calcmode="lin" valueType="num">
                                      <p:cBhvr>
                                        <p:cTn id="50" dur="1000" fill="hold"/>
                                        <p:tgtEl>
                                          <p:spTgt spid="15"/>
                                        </p:tgtEl>
                                        <p:attrNameLst>
                                          <p:attrName>ppt_h</p:attrName>
                                        </p:attrNameLst>
                                      </p:cBhvr>
                                      <p:tavLst>
                                        <p:tav tm="0">
                                          <p:val>
                                            <p:fltVal val="0"/>
                                          </p:val>
                                        </p:tav>
                                        <p:tav tm="100000">
                                          <p:val>
                                            <p:strVal val="#ppt_h"/>
                                          </p:val>
                                        </p:tav>
                                      </p:tavLst>
                                    </p:anim>
                                    <p:anim calcmode="lin" valueType="num">
                                      <p:cBhvr>
                                        <p:cTn id="51" dur="1000" fill="hold"/>
                                        <p:tgtEl>
                                          <p:spTgt spid="15"/>
                                        </p:tgtEl>
                                        <p:attrNameLst>
                                          <p:attrName>style.rotation</p:attrName>
                                        </p:attrNameLst>
                                      </p:cBhvr>
                                      <p:tavLst>
                                        <p:tav tm="0">
                                          <p:val>
                                            <p:fltVal val="90"/>
                                          </p:val>
                                        </p:tav>
                                        <p:tav tm="100000">
                                          <p:val>
                                            <p:fltVal val="0"/>
                                          </p:val>
                                        </p:tav>
                                      </p:tavLst>
                                    </p:anim>
                                    <p:animEffect transition="in" filter="fade">
                                      <p:cBhvr>
                                        <p:cTn id="52" dur="1000"/>
                                        <p:tgtEl>
                                          <p:spTgt spid="15"/>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fltVal val="0"/>
                                          </p:val>
                                        </p:tav>
                                        <p:tav tm="100000">
                                          <p:val>
                                            <p:strVal val="#ppt_w"/>
                                          </p:val>
                                        </p:tav>
                                      </p:tavLst>
                                    </p:anim>
                                    <p:anim calcmode="lin" valueType="num">
                                      <p:cBhvr>
                                        <p:cTn id="56" dur="1000" fill="hold"/>
                                        <p:tgtEl>
                                          <p:spTgt spid="16"/>
                                        </p:tgtEl>
                                        <p:attrNameLst>
                                          <p:attrName>ppt_h</p:attrName>
                                        </p:attrNameLst>
                                      </p:cBhvr>
                                      <p:tavLst>
                                        <p:tav tm="0">
                                          <p:val>
                                            <p:fltVal val="0"/>
                                          </p:val>
                                        </p:tav>
                                        <p:tav tm="100000">
                                          <p:val>
                                            <p:strVal val="#ppt_h"/>
                                          </p:val>
                                        </p:tav>
                                      </p:tavLst>
                                    </p:anim>
                                    <p:anim calcmode="lin" valueType="num">
                                      <p:cBhvr>
                                        <p:cTn id="57" dur="1000" fill="hold"/>
                                        <p:tgtEl>
                                          <p:spTgt spid="16"/>
                                        </p:tgtEl>
                                        <p:attrNameLst>
                                          <p:attrName>style.rotation</p:attrName>
                                        </p:attrNameLst>
                                      </p:cBhvr>
                                      <p:tavLst>
                                        <p:tav tm="0">
                                          <p:val>
                                            <p:fltVal val="90"/>
                                          </p:val>
                                        </p:tav>
                                        <p:tav tm="100000">
                                          <p:val>
                                            <p:fltVal val="0"/>
                                          </p:val>
                                        </p:tav>
                                      </p:tavLst>
                                    </p:anim>
                                    <p:animEffect transition="in" filter="fade">
                                      <p:cBhvr>
                                        <p:cTn id="58" dur="1000"/>
                                        <p:tgtEl>
                                          <p:spTgt spid="16"/>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80"/>
                                        </p:tgtEl>
                                        <p:attrNameLst>
                                          <p:attrName>style.visibility</p:attrName>
                                        </p:attrNameLst>
                                      </p:cBhvr>
                                      <p:to>
                                        <p:strVal val="visible"/>
                                      </p:to>
                                    </p:set>
                                    <p:anim calcmode="lin" valueType="num">
                                      <p:cBhvr>
                                        <p:cTn id="61" dur="1000" fill="hold"/>
                                        <p:tgtEl>
                                          <p:spTgt spid="80"/>
                                        </p:tgtEl>
                                        <p:attrNameLst>
                                          <p:attrName>ppt_w</p:attrName>
                                        </p:attrNameLst>
                                      </p:cBhvr>
                                      <p:tavLst>
                                        <p:tav tm="0">
                                          <p:val>
                                            <p:fltVal val="0"/>
                                          </p:val>
                                        </p:tav>
                                        <p:tav tm="100000">
                                          <p:val>
                                            <p:strVal val="#ppt_w"/>
                                          </p:val>
                                        </p:tav>
                                      </p:tavLst>
                                    </p:anim>
                                    <p:anim calcmode="lin" valueType="num">
                                      <p:cBhvr>
                                        <p:cTn id="62" dur="1000" fill="hold"/>
                                        <p:tgtEl>
                                          <p:spTgt spid="80"/>
                                        </p:tgtEl>
                                        <p:attrNameLst>
                                          <p:attrName>ppt_h</p:attrName>
                                        </p:attrNameLst>
                                      </p:cBhvr>
                                      <p:tavLst>
                                        <p:tav tm="0">
                                          <p:val>
                                            <p:fltVal val="0"/>
                                          </p:val>
                                        </p:tav>
                                        <p:tav tm="100000">
                                          <p:val>
                                            <p:strVal val="#ppt_h"/>
                                          </p:val>
                                        </p:tav>
                                      </p:tavLst>
                                    </p:anim>
                                    <p:anim calcmode="lin" valueType="num">
                                      <p:cBhvr>
                                        <p:cTn id="63" dur="1000" fill="hold"/>
                                        <p:tgtEl>
                                          <p:spTgt spid="80"/>
                                        </p:tgtEl>
                                        <p:attrNameLst>
                                          <p:attrName>style.rotation</p:attrName>
                                        </p:attrNameLst>
                                      </p:cBhvr>
                                      <p:tavLst>
                                        <p:tav tm="0">
                                          <p:val>
                                            <p:fltVal val="90"/>
                                          </p:val>
                                        </p:tav>
                                        <p:tav tm="100000">
                                          <p:val>
                                            <p:fltVal val="0"/>
                                          </p:val>
                                        </p:tav>
                                      </p:tavLst>
                                    </p:anim>
                                    <p:animEffect transition="in" filter="fade">
                                      <p:cBhvr>
                                        <p:cTn id="64" dur="1000"/>
                                        <p:tgtEl>
                                          <p:spTgt spid="80"/>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p:cTn id="67" dur="1000" fill="hold"/>
                                        <p:tgtEl>
                                          <p:spTgt spid="81"/>
                                        </p:tgtEl>
                                        <p:attrNameLst>
                                          <p:attrName>ppt_w</p:attrName>
                                        </p:attrNameLst>
                                      </p:cBhvr>
                                      <p:tavLst>
                                        <p:tav tm="0">
                                          <p:val>
                                            <p:fltVal val="0"/>
                                          </p:val>
                                        </p:tav>
                                        <p:tav tm="100000">
                                          <p:val>
                                            <p:strVal val="#ppt_w"/>
                                          </p:val>
                                        </p:tav>
                                      </p:tavLst>
                                    </p:anim>
                                    <p:anim calcmode="lin" valueType="num">
                                      <p:cBhvr>
                                        <p:cTn id="68" dur="1000" fill="hold"/>
                                        <p:tgtEl>
                                          <p:spTgt spid="81"/>
                                        </p:tgtEl>
                                        <p:attrNameLst>
                                          <p:attrName>ppt_h</p:attrName>
                                        </p:attrNameLst>
                                      </p:cBhvr>
                                      <p:tavLst>
                                        <p:tav tm="0">
                                          <p:val>
                                            <p:fltVal val="0"/>
                                          </p:val>
                                        </p:tav>
                                        <p:tav tm="100000">
                                          <p:val>
                                            <p:strVal val="#ppt_h"/>
                                          </p:val>
                                        </p:tav>
                                      </p:tavLst>
                                    </p:anim>
                                    <p:anim calcmode="lin" valueType="num">
                                      <p:cBhvr>
                                        <p:cTn id="69" dur="1000" fill="hold"/>
                                        <p:tgtEl>
                                          <p:spTgt spid="81"/>
                                        </p:tgtEl>
                                        <p:attrNameLst>
                                          <p:attrName>style.rotation</p:attrName>
                                        </p:attrNameLst>
                                      </p:cBhvr>
                                      <p:tavLst>
                                        <p:tav tm="0">
                                          <p:val>
                                            <p:fltVal val="90"/>
                                          </p:val>
                                        </p:tav>
                                        <p:tav tm="100000">
                                          <p:val>
                                            <p:fltVal val="0"/>
                                          </p:val>
                                        </p:tav>
                                      </p:tavLst>
                                    </p:anim>
                                    <p:animEffect transition="in" filter="fade">
                                      <p:cBhvr>
                                        <p:cTn id="70" dur="1000"/>
                                        <p:tgtEl>
                                          <p:spTgt spid="81"/>
                                        </p:tgtEl>
                                      </p:cBhvr>
                                    </p:animEffect>
                                  </p:childTnLst>
                                </p:cTn>
                              </p:par>
                              <p:par>
                                <p:cTn id="71" presetID="31" presetClass="entr" presetSubtype="0" fill="hold" nodeType="withEffect">
                                  <p:stCondLst>
                                    <p:cond delay="0"/>
                                  </p:stCondLst>
                                  <p:childTnLst>
                                    <p:set>
                                      <p:cBhvr>
                                        <p:cTn id="72" dur="1" fill="hold">
                                          <p:stCondLst>
                                            <p:cond delay="0"/>
                                          </p:stCondLst>
                                        </p:cTn>
                                        <p:tgtEl>
                                          <p:spTgt spid="82"/>
                                        </p:tgtEl>
                                        <p:attrNameLst>
                                          <p:attrName>style.visibility</p:attrName>
                                        </p:attrNameLst>
                                      </p:cBhvr>
                                      <p:to>
                                        <p:strVal val="visible"/>
                                      </p:to>
                                    </p:set>
                                    <p:anim calcmode="lin" valueType="num">
                                      <p:cBhvr>
                                        <p:cTn id="73" dur="1000" fill="hold"/>
                                        <p:tgtEl>
                                          <p:spTgt spid="82"/>
                                        </p:tgtEl>
                                        <p:attrNameLst>
                                          <p:attrName>ppt_w</p:attrName>
                                        </p:attrNameLst>
                                      </p:cBhvr>
                                      <p:tavLst>
                                        <p:tav tm="0">
                                          <p:val>
                                            <p:fltVal val="0"/>
                                          </p:val>
                                        </p:tav>
                                        <p:tav tm="100000">
                                          <p:val>
                                            <p:strVal val="#ppt_w"/>
                                          </p:val>
                                        </p:tav>
                                      </p:tavLst>
                                    </p:anim>
                                    <p:anim calcmode="lin" valueType="num">
                                      <p:cBhvr>
                                        <p:cTn id="74" dur="1000" fill="hold"/>
                                        <p:tgtEl>
                                          <p:spTgt spid="82"/>
                                        </p:tgtEl>
                                        <p:attrNameLst>
                                          <p:attrName>ppt_h</p:attrName>
                                        </p:attrNameLst>
                                      </p:cBhvr>
                                      <p:tavLst>
                                        <p:tav tm="0">
                                          <p:val>
                                            <p:fltVal val="0"/>
                                          </p:val>
                                        </p:tav>
                                        <p:tav tm="100000">
                                          <p:val>
                                            <p:strVal val="#ppt_h"/>
                                          </p:val>
                                        </p:tav>
                                      </p:tavLst>
                                    </p:anim>
                                    <p:anim calcmode="lin" valueType="num">
                                      <p:cBhvr>
                                        <p:cTn id="75" dur="1000" fill="hold"/>
                                        <p:tgtEl>
                                          <p:spTgt spid="82"/>
                                        </p:tgtEl>
                                        <p:attrNameLst>
                                          <p:attrName>style.rotation</p:attrName>
                                        </p:attrNameLst>
                                      </p:cBhvr>
                                      <p:tavLst>
                                        <p:tav tm="0">
                                          <p:val>
                                            <p:fltVal val="90"/>
                                          </p:val>
                                        </p:tav>
                                        <p:tav tm="100000">
                                          <p:val>
                                            <p:fltVal val="0"/>
                                          </p:val>
                                        </p:tav>
                                      </p:tavLst>
                                    </p:anim>
                                    <p:animEffect transition="in" filter="fade">
                                      <p:cBhvr>
                                        <p:cTn id="76" dur="1000"/>
                                        <p:tgtEl>
                                          <p:spTgt spid="82"/>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83"/>
                                        </p:tgtEl>
                                        <p:attrNameLst>
                                          <p:attrName>style.visibility</p:attrName>
                                        </p:attrNameLst>
                                      </p:cBhvr>
                                      <p:to>
                                        <p:strVal val="visible"/>
                                      </p:to>
                                    </p:set>
                                    <p:anim calcmode="lin" valueType="num">
                                      <p:cBhvr>
                                        <p:cTn id="79" dur="1000" fill="hold"/>
                                        <p:tgtEl>
                                          <p:spTgt spid="83"/>
                                        </p:tgtEl>
                                        <p:attrNameLst>
                                          <p:attrName>ppt_w</p:attrName>
                                        </p:attrNameLst>
                                      </p:cBhvr>
                                      <p:tavLst>
                                        <p:tav tm="0">
                                          <p:val>
                                            <p:fltVal val="0"/>
                                          </p:val>
                                        </p:tav>
                                        <p:tav tm="100000">
                                          <p:val>
                                            <p:strVal val="#ppt_w"/>
                                          </p:val>
                                        </p:tav>
                                      </p:tavLst>
                                    </p:anim>
                                    <p:anim calcmode="lin" valueType="num">
                                      <p:cBhvr>
                                        <p:cTn id="80" dur="1000" fill="hold"/>
                                        <p:tgtEl>
                                          <p:spTgt spid="83"/>
                                        </p:tgtEl>
                                        <p:attrNameLst>
                                          <p:attrName>ppt_h</p:attrName>
                                        </p:attrNameLst>
                                      </p:cBhvr>
                                      <p:tavLst>
                                        <p:tav tm="0">
                                          <p:val>
                                            <p:fltVal val="0"/>
                                          </p:val>
                                        </p:tav>
                                        <p:tav tm="100000">
                                          <p:val>
                                            <p:strVal val="#ppt_h"/>
                                          </p:val>
                                        </p:tav>
                                      </p:tavLst>
                                    </p:anim>
                                    <p:anim calcmode="lin" valueType="num">
                                      <p:cBhvr>
                                        <p:cTn id="81" dur="1000" fill="hold"/>
                                        <p:tgtEl>
                                          <p:spTgt spid="83"/>
                                        </p:tgtEl>
                                        <p:attrNameLst>
                                          <p:attrName>style.rotation</p:attrName>
                                        </p:attrNameLst>
                                      </p:cBhvr>
                                      <p:tavLst>
                                        <p:tav tm="0">
                                          <p:val>
                                            <p:fltVal val="90"/>
                                          </p:val>
                                        </p:tav>
                                        <p:tav tm="100000">
                                          <p:val>
                                            <p:fltVal val="0"/>
                                          </p:val>
                                        </p:tav>
                                      </p:tavLst>
                                    </p:anim>
                                    <p:animEffect transition="in" filter="fade">
                                      <p:cBhvr>
                                        <p:cTn id="82" dur="1000"/>
                                        <p:tgtEl>
                                          <p:spTgt spid="83"/>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84"/>
                                        </p:tgtEl>
                                        <p:attrNameLst>
                                          <p:attrName>style.visibility</p:attrName>
                                        </p:attrNameLst>
                                      </p:cBhvr>
                                      <p:to>
                                        <p:strVal val="visible"/>
                                      </p:to>
                                    </p:set>
                                    <p:anim calcmode="lin" valueType="num">
                                      <p:cBhvr>
                                        <p:cTn id="85" dur="1000" fill="hold"/>
                                        <p:tgtEl>
                                          <p:spTgt spid="84"/>
                                        </p:tgtEl>
                                        <p:attrNameLst>
                                          <p:attrName>ppt_w</p:attrName>
                                        </p:attrNameLst>
                                      </p:cBhvr>
                                      <p:tavLst>
                                        <p:tav tm="0">
                                          <p:val>
                                            <p:fltVal val="0"/>
                                          </p:val>
                                        </p:tav>
                                        <p:tav tm="100000">
                                          <p:val>
                                            <p:strVal val="#ppt_w"/>
                                          </p:val>
                                        </p:tav>
                                      </p:tavLst>
                                    </p:anim>
                                    <p:anim calcmode="lin" valueType="num">
                                      <p:cBhvr>
                                        <p:cTn id="86" dur="1000" fill="hold"/>
                                        <p:tgtEl>
                                          <p:spTgt spid="84"/>
                                        </p:tgtEl>
                                        <p:attrNameLst>
                                          <p:attrName>ppt_h</p:attrName>
                                        </p:attrNameLst>
                                      </p:cBhvr>
                                      <p:tavLst>
                                        <p:tav tm="0">
                                          <p:val>
                                            <p:fltVal val="0"/>
                                          </p:val>
                                        </p:tav>
                                        <p:tav tm="100000">
                                          <p:val>
                                            <p:strVal val="#ppt_h"/>
                                          </p:val>
                                        </p:tav>
                                      </p:tavLst>
                                    </p:anim>
                                    <p:anim calcmode="lin" valueType="num">
                                      <p:cBhvr>
                                        <p:cTn id="87" dur="1000" fill="hold"/>
                                        <p:tgtEl>
                                          <p:spTgt spid="84"/>
                                        </p:tgtEl>
                                        <p:attrNameLst>
                                          <p:attrName>style.rotation</p:attrName>
                                        </p:attrNameLst>
                                      </p:cBhvr>
                                      <p:tavLst>
                                        <p:tav tm="0">
                                          <p:val>
                                            <p:fltVal val="90"/>
                                          </p:val>
                                        </p:tav>
                                        <p:tav tm="100000">
                                          <p:val>
                                            <p:fltVal val="0"/>
                                          </p:val>
                                        </p:tav>
                                      </p:tavLst>
                                    </p:anim>
                                    <p:animEffect transition="in" filter="fade">
                                      <p:cBhvr>
                                        <p:cTn id="88" dur="1000"/>
                                        <p:tgtEl>
                                          <p:spTgt spid="84"/>
                                        </p:tgtEl>
                                      </p:cBhvr>
                                    </p:animEffect>
                                  </p:childTnLst>
                                </p:cTn>
                              </p:par>
                              <p:par>
                                <p:cTn id="89" presetID="31" presetClass="entr" presetSubtype="0" fill="hold" nodeType="withEffect">
                                  <p:stCondLst>
                                    <p:cond delay="0"/>
                                  </p:stCondLst>
                                  <p:childTnLst>
                                    <p:set>
                                      <p:cBhvr>
                                        <p:cTn id="90" dur="1" fill="hold">
                                          <p:stCondLst>
                                            <p:cond delay="0"/>
                                          </p:stCondLst>
                                        </p:cTn>
                                        <p:tgtEl>
                                          <p:spTgt spid="85"/>
                                        </p:tgtEl>
                                        <p:attrNameLst>
                                          <p:attrName>style.visibility</p:attrName>
                                        </p:attrNameLst>
                                      </p:cBhvr>
                                      <p:to>
                                        <p:strVal val="visible"/>
                                      </p:to>
                                    </p:set>
                                    <p:anim calcmode="lin" valueType="num">
                                      <p:cBhvr>
                                        <p:cTn id="91" dur="1000" fill="hold"/>
                                        <p:tgtEl>
                                          <p:spTgt spid="85"/>
                                        </p:tgtEl>
                                        <p:attrNameLst>
                                          <p:attrName>ppt_w</p:attrName>
                                        </p:attrNameLst>
                                      </p:cBhvr>
                                      <p:tavLst>
                                        <p:tav tm="0">
                                          <p:val>
                                            <p:fltVal val="0"/>
                                          </p:val>
                                        </p:tav>
                                        <p:tav tm="100000">
                                          <p:val>
                                            <p:strVal val="#ppt_w"/>
                                          </p:val>
                                        </p:tav>
                                      </p:tavLst>
                                    </p:anim>
                                    <p:anim calcmode="lin" valueType="num">
                                      <p:cBhvr>
                                        <p:cTn id="92" dur="1000" fill="hold"/>
                                        <p:tgtEl>
                                          <p:spTgt spid="85"/>
                                        </p:tgtEl>
                                        <p:attrNameLst>
                                          <p:attrName>ppt_h</p:attrName>
                                        </p:attrNameLst>
                                      </p:cBhvr>
                                      <p:tavLst>
                                        <p:tav tm="0">
                                          <p:val>
                                            <p:fltVal val="0"/>
                                          </p:val>
                                        </p:tav>
                                        <p:tav tm="100000">
                                          <p:val>
                                            <p:strVal val="#ppt_h"/>
                                          </p:val>
                                        </p:tav>
                                      </p:tavLst>
                                    </p:anim>
                                    <p:anim calcmode="lin" valueType="num">
                                      <p:cBhvr>
                                        <p:cTn id="93" dur="1000" fill="hold"/>
                                        <p:tgtEl>
                                          <p:spTgt spid="85"/>
                                        </p:tgtEl>
                                        <p:attrNameLst>
                                          <p:attrName>style.rotation</p:attrName>
                                        </p:attrNameLst>
                                      </p:cBhvr>
                                      <p:tavLst>
                                        <p:tav tm="0">
                                          <p:val>
                                            <p:fltVal val="90"/>
                                          </p:val>
                                        </p:tav>
                                        <p:tav tm="100000">
                                          <p:val>
                                            <p:fltVal val="0"/>
                                          </p:val>
                                        </p:tav>
                                      </p:tavLst>
                                    </p:anim>
                                    <p:animEffect transition="in" filter="fade">
                                      <p:cBhvr>
                                        <p:cTn id="94" dur="1000"/>
                                        <p:tgtEl>
                                          <p:spTgt spid="85"/>
                                        </p:tgtEl>
                                      </p:cBhvr>
                                    </p:animEffect>
                                  </p:childTnLst>
                                </p:cTn>
                              </p:par>
                              <p:par>
                                <p:cTn id="95" presetID="31" presetClass="entr" presetSubtype="0" fill="hold" grpId="0" nodeType="withEffect">
                                  <p:stCondLst>
                                    <p:cond delay="0"/>
                                  </p:stCondLst>
                                  <p:childTnLst>
                                    <p:set>
                                      <p:cBhvr>
                                        <p:cTn id="96" dur="1" fill="hold">
                                          <p:stCondLst>
                                            <p:cond delay="0"/>
                                          </p:stCondLst>
                                        </p:cTn>
                                        <p:tgtEl>
                                          <p:spTgt spid="86"/>
                                        </p:tgtEl>
                                        <p:attrNameLst>
                                          <p:attrName>style.visibility</p:attrName>
                                        </p:attrNameLst>
                                      </p:cBhvr>
                                      <p:to>
                                        <p:strVal val="visible"/>
                                      </p:to>
                                    </p:set>
                                    <p:anim calcmode="lin" valueType="num">
                                      <p:cBhvr>
                                        <p:cTn id="97" dur="1000" fill="hold"/>
                                        <p:tgtEl>
                                          <p:spTgt spid="86"/>
                                        </p:tgtEl>
                                        <p:attrNameLst>
                                          <p:attrName>ppt_w</p:attrName>
                                        </p:attrNameLst>
                                      </p:cBhvr>
                                      <p:tavLst>
                                        <p:tav tm="0">
                                          <p:val>
                                            <p:fltVal val="0"/>
                                          </p:val>
                                        </p:tav>
                                        <p:tav tm="100000">
                                          <p:val>
                                            <p:strVal val="#ppt_w"/>
                                          </p:val>
                                        </p:tav>
                                      </p:tavLst>
                                    </p:anim>
                                    <p:anim calcmode="lin" valueType="num">
                                      <p:cBhvr>
                                        <p:cTn id="98" dur="1000" fill="hold"/>
                                        <p:tgtEl>
                                          <p:spTgt spid="86"/>
                                        </p:tgtEl>
                                        <p:attrNameLst>
                                          <p:attrName>ppt_h</p:attrName>
                                        </p:attrNameLst>
                                      </p:cBhvr>
                                      <p:tavLst>
                                        <p:tav tm="0">
                                          <p:val>
                                            <p:fltVal val="0"/>
                                          </p:val>
                                        </p:tav>
                                        <p:tav tm="100000">
                                          <p:val>
                                            <p:strVal val="#ppt_h"/>
                                          </p:val>
                                        </p:tav>
                                      </p:tavLst>
                                    </p:anim>
                                    <p:anim calcmode="lin" valueType="num">
                                      <p:cBhvr>
                                        <p:cTn id="99" dur="1000" fill="hold"/>
                                        <p:tgtEl>
                                          <p:spTgt spid="86"/>
                                        </p:tgtEl>
                                        <p:attrNameLst>
                                          <p:attrName>style.rotation</p:attrName>
                                        </p:attrNameLst>
                                      </p:cBhvr>
                                      <p:tavLst>
                                        <p:tav tm="0">
                                          <p:val>
                                            <p:fltVal val="90"/>
                                          </p:val>
                                        </p:tav>
                                        <p:tav tm="100000">
                                          <p:val>
                                            <p:fltVal val="0"/>
                                          </p:val>
                                        </p:tav>
                                      </p:tavLst>
                                    </p:anim>
                                    <p:animEffect transition="in" filter="fade">
                                      <p:cBhvr>
                                        <p:cTn id="100" dur="1000"/>
                                        <p:tgtEl>
                                          <p:spTgt spid="86"/>
                                        </p:tgtEl>
                                      </p:cBhvr>
                                    </p:animEffect>
                                  </p:childTnLst>
                                </p:cTn>
                              </p:par>
                              <p:par>
                                <p:cTn id="101" presetID="31" presetClass="entr" presetSubtype="0" fill="hold" grpId="0" nodeType="withEffect">
                                  <p:stCondLst>
                                    <p:cond delay="0"/>
                                  </p:stCondLst>
                                  <p:childTnLst>
                                    <p:set>
                                      <p:cBhvr>
                                        <p:cTn id="102" dur="1" fill="hold">
                                          <p:stCondLst>
                                            <p:cond delay="0"/>
                                          </p:stCondLst>
                                        </p:cTn>
                                        <p:tgtEl>
                                          <p:spTgt spid="87"/>
                                        </p:tgtEl>
                                        <p:attrNameLst>
                                          <p:attrName>style.visibility</p:attrName>
                                        </p:attrNameLst>
                                      </p:cBhvr>
                                      <p:to>
                                        <p:strVal val="visible"/>
                                      </p:to>
                                    </p:set>
                                    <p:anim calcmode="lin" valueType="num">
                                      <p:cBhvr>
                                        <p:cTn id="103" dur="1000" fill="hold"/>
                                        <p:tgtEl>
                                          <p:spTgt spid="87"/>
                                        </p:tgtEl>
                                        <p:attrNameLst>
                                          <p:attrName>ppt_w</p:attrName>
                                        </p:attrNameLst>
                                      </p:cBhvr>
                                      <p:tavLst>
                                        <p:tav tm="0">
                                          <p:val>
                                            <p:fltVal val="0"/>
                                          </p:val>
                                        </p:tav>
                                        <p:tav tm="100000">
                                          <p:val>
                                            <p:strVal val="#ppt_w"/>
                                          </p:val>
                                        </p:tav>
                                      </p:tavLst>
                                    </p:anim>
                                    <p:anim calcmode="lin" valueType="num">
                                      <p:cBhvr>
                                        <p:cTn id="104" dur="1000" fill="hold"/>
                                        <p:tgtEl>
                                          <p:spTgt spid="87"/>
                                        </p:tgtEl>
                                        <p:attrNameLst>
                                          <p:attrName>ppt_h</p:attrName>
                                        </p:attrNameLst>
                                      </p:cBhvr>
                                      <p:tavLst>
                                        <p:tav tm="0">
                                          <p:val>
                                            <p:fltVal val="0"/>
                                          </p:val>
                                        </p:tav>
                                        <p:tav tm="100000">
                                          <p:val>
                                            <p:strVal val="#ppt_h"/>
                                          </p:val>
                                        </p:tav>
                                      </p:tavLst>
                                    </p:anim>
                                    <p:anim calcmode="lin" valueType="num">
                                      <p:cBhvr>
                                        <p:cTn id="105" dur="1000" fill="hold"/>
                                        <p:tgtEl>
                                          <p:spTgt spid="87"/>
                                        </p:tgtEl>
                                        <p:attrNameLst>
                                          <p:attrName>style.rotation</p:attrName>
                                        </p:attrNameLst>
                                      </p:cBhvr>
                                      <p:tavLst>
                                        <p:tav tm="0">
                                          <p:val>
                                            <p:fltVal val="90"/>
                                          </p:val>
                                        </p:tav>
                                        <p:tav tm="100000">
                                          <p:val>
                                            <p:fltVal val="0"/>
                                          </p:val>
                                        </p:tav>
                                      </p:tavLst>
                                    </p:anim>
                                    <p:animEffect transition="in" filter="fade">
                                      <p:cBhvr>
                                        <p:cTn id="106" dur="1000"/>
                                        <p:tgtEl>
                                          <p:spTgt spid="87"/>
                                        </p:tgtEl>
                                      </p:cBhvr>
                                    </p:animEffect>
                                  </p:childTnLst>
                                </p:cTn>
                              </p:par>
                              <p:par>
                                <p:cTn id="107" presetID="31" presetClass="entr" presetSubtype="0" fill="hold" nodeType="withEffect">
                                  <p:stCondLst>
                                    <p:cond delay="0"/>
                                  </p:stCondLst>
                                  <p:childTnLst>
                                    <p:set>
                                      <p:cBhvr>
                                        <p:cTn id="108" dur="1" fill="hold">
                                          <p:stCondLst>
                                            <p:cond delay="0"/>
                                          </p:stCondLst>
                                        </p:cTn>
                                        <p:tgtEl>
                                          <p:spTgt spid="88"/>
                                        </p:tgtEl>
                                        <p:attrNameLst>
                                          <p:attrName>style.visibility</p:attrName>
                                        </p:attrNameLst>
                                      </p:cBhvr>
                                      <p:to>
                                        <p:strVal val="visible"/>
                                      </p:to>
                                    </p:set>
                                    <p:anim calcmode="lin" valueType="num">
                                      <p:cBhvr>
                                        <p:cTn id="109" dur="1000" fill="hold"/>
                                        <p:tgtEl>
                                          <p:spTgt spid="88"/>
                                        </p:tgtEl>
                                        <p:attrNameLst>
                                          <p:attrName>ppt_w</p:attrName>
                                        </p:attrNameLst>
                                      </p:cBhvr>
                                      <p:tavLst>
                                        <p:tav tm="0">
                                          <p:val>
                                            <p:fltVal val="0"/>
                                          </p:val>
                                        </p:tav>
                                        <p:tav tm="100000">
                                          <p:val>
                                            <p:strVal val="#ppt_w"/>
                                          </p:val>
                                        </p:tav>
                                      </p:tavLst>
                                    </p:anim>
                                    <p:anim calcmode="lin" valueType="num">
                                      <p:cBhvr>
                                        <p:cTn id="110" dur="1000" fill="hold"/>
                                        <p:tgtEl>
                                          <p:spTgt spid="88"/>
                                        </p:tgtEl>
                                        <p:attrNameLst>
                                          <p:attrName>ppt_h</p:attrName>
                                        </p:attrNameLst>
                                      </p:cBhvr>
                                      <p:tavLst>
                                        <p:tav tm="0">
                                          <p:val>
                                            <p:fltVal val="0"/>
                                          </p:val>
                                        </p:tav>
                                        <p:tav tm="100000">
                                          <p:val>
                                            <p:strVal val="#ppt_h"/>
                                          </p:val>
                                        </p:tav>
                                      </p:tavLst>
                                    </p:anim>
                                    <p:anim calcmode="lin" valueType="num">
                                      <p:cBhvr>
                                        <p:cTn id="111" dur="1000" fill="hold"/>
                                        <p:tgtEl>
                                          <p:spTgt spid="88"/>
                                        </p:tgtEl>
                                        <p:attrNameLst>
                                          <p:attrName>style.rotation</p:attrName>
                                        </p:attrNameLst>
                                      </p:cBhvr>
                                      <p:tavLst>
                                        <p:tav tm="0">
                                          <p:val>
                                            <p:fltVal val="90"/>
                                          </p:val>
                                        </p:tav>
                                        <p:tav tm="100000">
                                          <p:val>
                                            <p:fltVal val="0"/>
                                          </p:val>
                                        </p:tav>
                                      </p:tavLst>
                                    </p:anim>
                                    <p:animEffect transition="in" filter="fade">
                                      <p:cBhvr>
                                        <p:cTn id="112" dur="1000"/>
                                        <p:tgtEl>
                                          <p:spTgt spid="88"/>
                                        </p:tgtEl>
                                      </p:cBhvr>
                                    </p:animEffect>
                                  </p:childTnLst>
                                </p:cTn>
                              </p:par>
                              <p:par>
                                <p:cTn id="113" presetID="31" presetClass="entr" presetSubtype="0" fill="hold" grpId="0" nodeType="withEffect">
                                  <p:stCondLst>
                                    <p:cond delay="0"/>
                                  </p:stCondLst>
                                  <p:childTnLst>
                                    <p:set>
                                      <p:cBhvr>
                                        <p:cTn id="114" dur="1" fill="hold">
                                          <p:stCondLst>
                                            <p:cond delay="0"/>
                                          </p:stCondLst>
                                        </p:cTn>
                                        <p:tgtEl>
                                          <p:spTgt spid="89"/>
                                        </p:tgtEl>
                                        <p:attrNameLst>
                                          <p:attrName>style.visibility</p:attrName>
                                        </p:attrNameLst>
                                      </p:cBhvr>
                                      <p:to>
                                        <p:strVal val="visible"/>
                                      </p:to>
                                    </p:set>
                                    <p:anim calcmode="lin" valueType="num">
                                      <p:cBhvr>
                                        <p:cTn id="115" dur="1000" fill="hold"/>
                                        <p:tgtEl>
                                          <p:spTgt spid="89"/>
                                        </p:tgtEl>
                                        <p:attrNameLst>
                                          <p:attrName>ppt_w</p:attrName>
                                        </p:attrNameLst>
                                      </p:cBhvr>
                                      <p:tavLst>
                                        <p:tav tm="0">
                                          <p:val>
                                            <p:fltVal val="0"/>
                                          </p:val>
                                        </p:tav>
                                        <p:tav tm="100000">
                                          <p:val>
                                            <p:strVal val="#ppt_w"/>
                                          </p:val>
                                        </p:tav>
                                      </p:tavLst>
                                    </p:anim>
                                    <p:anim calcmode="lin" valueType="num">
                                      <p:cBhvr>
                                        <p:cTn id="116" dur="1000" fill="hold"/>
                                        <p:tgtEl>
                                          <p:spTgt spid="89"/>
                                        </p:tgtEl>
                                        <p:attrNameLst>
                                          <p:attrName>ppt_h</p:attrName>
                                        </p:attrNameLst>
                                      </p:cBhvr>
                                      <p:tavLst>
                                        <p:tav tm="0">
                                          <p:val>
                                            <p:fltVal val="0"/>
                                          </p:val>
                                        </p:tav>
                                        <p:tav tm="100000">
                                          <p:val>
                                            <p:strVal val="#ppt_h"/>
                                          </p:val>
                                        </p:tav>
                                      </p:tavLst>
                                    </p:anim>
                                    <p:anim calcmode="lin" valueType="num">
                                      <p:cBhvr>
                                        <p:cTn id="117" dur="1000" fill="hold"/>
                                        <p:tgtEl>
                                          <p:spTgt spid="89"/>
                                        </p:tgtEl>
                                        <p:attrNameLst>
                                          <p:attrName>style.rotation</p:attrName>
                                        </p:attrNameLst>
                                      </p:cBhvr>
                                      <p:tavLst>
                                        <p:tav tm="0">
                                          <p:val>
                                            <p:fltVal val="90"/>
                                          </p:val>
                                        </p:tav>
                                        <p:tav tm="100000">
                                          <p:val>
                                            <p:fltVal val="0"/>
                                          </p:val>
                                        </p:tav>
                                      </p:tavLst>
                                    </p:anim>
                                    <p:animEffect transition="in" filter="fade">
                                      <p:cBhvr>
                                        <p:cTn id="118" dur="1000"/>
                                        <p:tgtEl>
                                          <p:spTgt spid="89"/>
                                        </p:tgtEl>
                                      </p:cBhvr>
                                    </p:animEffect>
                                  </p:childTnLst>
                                </p:cTn>
                              </p:par>
                              <p:par>
                                <p:cTn id="119" presetID="31" presetClass="entr" presetSubtype="0" fill="hold" grpId="0" nodeType="withEffect">
                                  <p:stCondLst>
                                    <p:cond delay="0"/>
                                  </p:stCondLst>
                                  <p:childTnLst>
                                    <p:set>
                                      <p:cBhvr>
                                        <p:cTn id="120" dur="1" fill="hold">
                                          <p:stCondLst>
                                            <p:cond delay="0"/>
                                          </p:stCondLst>
                                        </p:cTn>
                                        <p:tgtEl>
                                          <p:spTgt spid="90"/>
                                        </p:tgtEl>
                                        <p:attrNameLst>
                                          <p:attrName>style.visibility</p:attrName>
                                        </p:attrNameLst>
                                      </p:cBhvr>
                                      <p:to>
                                        <p:strVal val="visible"/>
                                      </p:to>
                                    </p:set>
                                    <p:anim calcmode="lin" valueType="num">
                                      <p:cBhvr>
                                        <p:cTn id="121" dur="1000" fill="hold"/>
                                        <p:tgtEl>
                                          <p:spTgt spid="90"/>
                                        </p:tgtEl>
                                        <p:attrNameLst>
                                          <p:attrName>ppt_w</p:attrName>
                                        </p:attrNameLst>
                                      </p:cBhvr>
                                      <p:tavLst>
                                        <p:tav tm="0">
                                          <p:val>
                                            <p:fltVal val="0"/>
                                          </p:val>
                                        </p:tav>
                                        <p:tav tm="100000">
                                          <p:val>
                                            <p:strVal val="#ppt_w"/>
                                          </p:val>
                                        </p:tav>
                                      </p:tavLst>
                                    </p:anim>
                                    <p:anim calcmode="lin" valueType="num">
                                      <p:cBhvr>
                                        <p:cTn id="122" dur="1000" fill="hold"/>
                                        <p:tgtEl>
                                          <p:spTgt spid="90"/>
                                        </p:tgtEl>
                                        <p:attrNameLst>
                                          <p:attrName>ppt_h</p:attrName>
                                        </p:attrNameLst>
                                      </p:cBhvr>
                                      <p:tavLst>
                                        <p:tav tm="0">
                                          <p:val>
                                            <p:fltVal val="0"/>
                                          </p:val>
                                        </p:tav>
                                        <p:tav tm="100000">
                                          <p:val>
                                            <p:strVal val="#ppt_h"/>
                                          </p:val>
                                        </p:tav>
                                      </p:tavLst>
                                    </p:anim>
                                    <p:anim calcmode="lin" valueType="num">
                                      <p:cBhvr>
                                        <p:cTn id="123" dur="1000" fill="hold"/>
                                        <p:tgtEl>
                                          <p:spTgt spid="90"/>
                                        </p:tgtEl>
                                        <p:attrNameLst>
                                          <p:attrName>style.rotation</p:attrName>
                                        </p:attrNameLst>
                                      </p:cBhvr>
                                      <p:tavLst>
                                        <p:tav tm="0">
                                          <p:val>
                                            <p:fltVal val="90"/>
                                          </p:val>
                                        </p:tav>
                                        <p:tav tm="100000">
                                          <p:val>
                                            <p:fltVal val="0"/>
                                          </p:val>
                                        </p:tav>
                                      </p:tavLst>
                                    </p:anim>
                                    <p:animEffect transition="in" filter="fade">
                                      <p:cBhvr>
                                        <p:cTn id="124" dur="1000"/>
                                        <p:tgtEl>
                                          <p:spTgt spid="90"/>
                                        </p:tgtEl>
                                      </p:cBhvr>
                                    </p:animEffect>
                                  </p:childTnLst>
                                </p:cTn>
                              </p:par>
                              <p:par>
                                <p:cTn id="125" presetID="31" presetClass="entr" presetSubtype="0" fill="hold" grpId="0" nodeType="withEffect">
                                  <p:stCondLst>
                                    <p:cond delay="0"/>
                                  </p:stCondLst>
                                  <p:childTnLst>
                                    <p:set>
                                      <p:cBhvr>
                                        <p:cTn id="126" dur="1" fill="hold">
                                          <p:stCondLst>
                                            <p:cond delay="0"/>
                                          </p:stCondLst>
                                        </p:cTn>
                                        <p:tgtEl>
                                          <p:spTgt spid="91"/>
                                        </p:tgtEl>
                                        <p:attrNameLst>
                                          <p:attrName>style.visibility</p:attrName>
                                        </p:attrNameLst>
                                      </p:cBhvr>
                                      <p:to>
                                        <p:strVal val="visible"/>
                                      </p:to>
                                    </p:set>
                                    <p:anim calcmode="lin" valueType="num">
                                      <p:cBhvr>
                                        <p:cTn id="127" dur="1000" fill="hold"/>
                                        <p:tgtEl>
                                          <p:spTgt spid="91"/>
                                        </p:tgtEl>
                                        <p:attrNameLst>
                                          <p:attrName>ppt_w</p:attrName>
                                        </p:attrNameLst>
                                      </p:cBhvr>
                                      <p:tavLst>
                                        <p:tav tm="0">
                                          <p:val>
                                            <p:fltVal val="0"/>
                                          </p:val>
                                        </p:tav>
                                        <p:tav tm="100000">
                                          <p:val>
                                            <p:strVal val="#ppt_w"/>
                                          </p:val>
                                        </p:tav>
                                      </p:tavLst>
                                    </p:anim>
                                    <p:anim calcmode="lin" valueType="num">
                                      <p:cBhvr>
                                        <p:cTn id="128" dur="1000" fill="hold"/>
                                        <p:tgtEl>
                                          <p:spTgt spid="91"/>
                                        </p:tgtEl>
                                        <p:attrNameLst>
                                          <p:attrName>ppt_h</p:attrName>
                                        </p:attrNameLst>
                                      </p:cBhvr>
                                      <p:tavLst>
                                        <p:tav tm="0">
                                          <p:val>
                                            <p:fltVal val="0"/>
                                          </p:val>
                                        </p:tav>
                                        <p:tav tm="100000">
                                          <p:val>
                                            <p:strVal val="#ppt_h"/>
                                          </p:val>
                                        </p:tav>
                                      </p:tavLst>
                                    </p:anim>
                                    <p:anim calcmode="lin" valueType="num">
                                      <p:cBhvr>
                                        <p:cTn id="129" dur="1000" fill="hold"/>
                                        <p:tgtEl>
                                          <p:spTgt spid="91"/>
                                        </p:tgtEl>
                                        <p:attrNameLst>
                                          <p:attrName>style.rotation</p:attrName>
                                        </p:attrNameLst>
                                      </p:cBhvr>
                                      <p:tavLst>
                                        <p:tav tm="0">
                                          <p:val>
                                            <p:fltVal val="90"/>
                                          </p:val>
                                        </p:tav>
                                        <p:tav tm="100000">
                                          <p:val>
                                            <p:fltVal val="0"/>
                                          </p:val>
                                        </p:tav>
                                      </p:tavLst>
                                    </p:anim>
                                    <p:animEffect transition="in" filter="fade">
                                      <p:cBhvr>
                                        <p:cTn id="130" dur="1000"/>
                                        <p:tgtEl>
                                          <p:spTgt spid="91"/>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110"/>
                                        </p:tgtEl>
                                        <p:attrNameLst>
                                          <p:attrName>style.visibility</p:attrName>
                                        </p:attrNameLst>
                                      </p:cBhvr>
                                      <p:to>
                                        <p:strVal val="visible"/>
                                      </p:to>
                                    </p:set>
                                    <p:anim calcmode="lin" valueType="num">
                                      <p:cBhvr>
                                        <p:cTn id="133" dur="1000" fill="hold"/>
                                        <p:tgtEl>
                                          <p:spTgt spid="110"/>
                                        </p:tgtEl>
                                        <p:attrNameLst>
                                          <p:attrName>ppt_w</p:attrName>
                                        </p:attrNameLst>
                                      </p:cBhvr>
                                      <p:tavLst>
                                        <p:tav tm="0">
                                          <p:val>
                                            <p:fltVal val="0"/>
                                          </p:val>
                                        </p:tav>
                                        <p:tav tm="100000">
                                          <p:val>
                                            <p:strVal val="#ppt_w"/>
                                          </p:val>
                                        </p:tav>
                                      </p:tavLst>
                                    </p:anim>
                                    <p:anim calcmode="lin" valueType="num">
                                      <p:cBhvr>
                                        <p:cTn id="134" dur="1000" fill="hold"/>
                                        <p:tgtEl>
                                          <p:spTgt spid="110"/>
                                        </p:tgtEl>
                                        <p:attrNameLst>
                                          <p:attrName>ppt_h</p:attrName>
                                        </p:attrNameLst>
                                      </p:cBhvr>
                                      <p:tavLst>
                                        <p:tav tm="0">
                                          <p:val>
                                            <p:fltVal val="0"/>
                                          </p:val>
                                        </p:tav>
                                        <p:tav tm="100000">
                                          <p:val>
                                            <p:strVal val="#ppt_h"/>
                                          </p:val>
                                        </p:tav>
                                      </p:tavLst>
                                    </p:anim>
                                    <p:anim calcmode="lin" valueType="num">
                                      <p:cBhvr>
                                        <p:cTn id="135" dur="1000" fill="hold"/>
                                        <p:tgtEl>
                                          <p:spTgt spid="110"/>
                                        </p:tgtEl>
                                        <p:attrNameLst>
                                          <p:attrName>style.rotation</p:attrName>
                                        </p:attrNameLst>
                                      </p:cBhvr>
                                      <p:tavLst>
                                        <p:tav tm="0">
                                          <p:val>
                                            <p:fltVal val="90"/>
                                          </p:val>
                                        </p:tav>
                                        <p:tav tm="100000">
                                          <p:val>
                                            <p:fltVal val="0"/>
                                          </p:val>
                                        </p:tav>
                                      </p:tavLst>
                                    </p:anim>
                                    <p:animEffect transition="in" filter="fade">
                                      <p:cBhvr>
                                        <p:cTn id="136" dur="1000"/>
                                        <p:tgtEl>
                                          <p:spTgt spid="110"/>
                                        </p:tgtEl>
                                      </p:cBhvr>
                                    </p:animEffect>
                                  </p:childTnLst>
                                </p:cTn>
                              </p:par>
                              <p:par>
                                <p:cTn id="137" presetID="31" presetClass="entr" presetSubtype="0" fill="hold" grpId="0" nodeType="withEffect">
                                  <p:stCondLst>
                                    <p:cond delay="0"/>
                                  </p:stCondLst>
                                  <p:childTnLst>
                                    <p:set>
                                      <p:cBhvr>
                                        <p:cTn id="138" dur="1" fill="hold">
                                          <p:stCondLst>
                                            <p:cond delay="0"/>
                                          </p:stCondLst>
                                        </p:cTn>
                                        <p:tgtEl>
                                          <p:spTgt spid="111"/>
                                        </p:tgtEl>
                                        <p:attrNameLst>
                                          <p:attrName>style.visibility</p:attrName>
                                        </p:attrNameLst>
                                      </p:cBhvr>
                                      <p:to>
                                        <p:strVal val="visible"/>
                                      </p:to>
                                    </p:set>
                                    <p:anim calcmode="lin" valueType="num">
                                      <p:cBhvr>
                                        <p:cTn id="139" dur="1000" fill="hold"/>
                                        <p:tgtEl>
                                          <p:spTgt spid="111"/>
                                        </p:tgtEl>
                                        <p:attrNameLst>
                                          <p:attrName>ppt_w</p:attrName>
                                        </p:attrNameLst>
                                      </p:cBhvr>
                                      <p:tavLst>
                                        <p:tav tm="0">
                                          <p:val>
                                            <p:fltVal val="0"/>
                                          </p:val>
                                        </p:tav>
                                        <p:tav tm="100000">
                                          <p:val>
                                            <p:strVal val="#ppt_w"/>
                                          </p:val>
                                        </p:tav>
                                      </p:tavLst>
                                    </p:anim>
                                    <p:anim calcmode="lin" valueType="num">
                                      <p:cBhvr>
                                        <p:cTn id="140" dur="1000" fill="hold"/>
                                        <p:tgtEl>
                                          <p:spTgt spid="111"/>
                                        </p:tgtEl>
                                        <p:attrNameLst>
                                          <p:attrName>ppt_h</p:attrName>
                                        </p:attrNameLst>
                                      </p:cBhvr>
                                      <p:tavLst>
                                        <p:tav tm="0">
                                          <p:val>
                                            <p:fltVal val="0"/>
                                          </p:val>
                                        </p:tav>
                                        <p:tav tm="100000">
                                          <p:val>
                                            <p:strVal val="#ppt_h"/>
                                          </p:val>
                                        </p:tav>
                                      </p:tavLst>
                                    </p:anim>
                                    <p:anim calcmode="lin" valueType="num">
                                      <p:cBhvr>
                                        <p:cTn id="141" dur="1000" fill="hold"/>
                                        <p:tgtEl>
                                          <p:spTgt spid="111"/>
                                        </p:tgtEl>
                                        <p:attrNameLst>
                                          <p:attrName>style.rotation</p:attrName>
                                        </p:attrNameLst>
                                      </p:cBhvr>
                                      <p:tavLst>
                                        <p:tav tm="0">
                                          <p:val>
                                            <p:fltVal val="90"/>
                                          </p:val>
                                        </p:tav>
                                        <p:tav tm="100000">
                                          <p:val>
                                            <p:fltVal val="0"/>
                                          </p:val>
                                        </p:tav>
                                      </p:tavLst>
                                    </p:anim>
                                    <p:animEffect transition="in" filter="fade">
                                      <p:cBhvr>
                                        <p:cTn id="142" dur="1000"/>
                                        <p:tgtEl>
                                          <p:spTgt spid="111"/>
                                        </p:tgtEl>
                                      </p:cBhvr>
                                    </p:animEffect>
                                  </p:childTnLst>
                                </p:cTn>
                              </p:par>
                              <p:par>
                                <p:cTn id="143" presetID="31" presetClass="entr" presetSubtype="0" fill="hold" grpId="0" nodeType="withEffect">
                                  <p:stCondLst>
                                    <p:cond delay="0"/>
                                  </p:stCondLst>
                                  <p:childTnLst>
                                    <p:set>
                                      <p:cBhvr>
                                        <p:cTn id="144" dur="1" fill="hold">
                                          <p:stCondLst>
                                            <p:cond delay="0"/>
                                          </p:stCondLst>
                                        </p:cTn>
                                        <p:tgtEl>
                                          <p:spTgt spid="112"/>
                                        </p:tgtEl>
                                        <p:attrNameLst>
                                          <p:attrName>style.visibility</p:attrName>
                                        </p:attrNameLst>
                                      </p:cBhvr>
                                      <p:to>
                                        <p:strVal val="visible"/>
                                      </p:to>
                                    </p:set>
                                    <p:anim calcmode="lin" valueType="num">
                                      <p:cBhvr>
                                        <p:cTn id="145" dur="1000" fill="hold"/>
                                        <p:tgtEl>
                                          <p:spTgt spid="112"/>
                                        </p:tgtEl>
                                        <p:attrNameLst>
                                          <p:attrName>ppt_w</p:attrName>
                                        </p:attrNameLst>
                                      </p:cBhvr>
                                      <p:tavLst>
                                        <p:tav tm="0">
                                          <p:val>
                                            <p:fltVal val="0"/>
                                          </p:val>
                                        </p:tav>
                                        <p:tav tm="100000">
                                          <p:val>
                                            <p:strVal val="#ppt_w"/>
                                          </p:val>
                                        </p:tav>
                                      </p:tavLst>
                                    </p:anim>
                                    <p:anim calcmode="lin" valueType="num">
                                      <p:cBhvr>
                                        <p:cTn id="146" dur="1000" fill="hold"/>
                                        <p:tgtEl>
                                          <p:spTgt spid="112"/>
                                        </p:tgtEl>
                                        <p:attrNameLst>
                                          <p:attrName>ppt_h</p:attrName>
                                        </p:attrNameLst>
                                      </p:cBhvr>
                                      <p:tavLst>
                                        <p:tav tm="0">
                                          <p:val>
                                            <p:fltVal val="0"/>
                                          </p:val>
                                        </p:tav>
                                        <p:tav tm="100000">
                                          <p:val>
                                            <p:strVal val="#ppt_h"/>
                                          </p:val>
                                        </p:tav>
                                      </p:tavLst>
                                    </p:anim>
                                    <p:anim calcmode="lin" valueType="num">
                                      <p:cBhvr>
                                        <p:cTn id="147" dur="1000" fill="hold"/>
                                        <p:tgtEl>
                                          <p:spTgt spid="112"/>
                                        </p:tgtEl>
                                        <p:attrNameLst>
                                          <p:attrName>style.rotation</p:attrName>
                                        </p:attrNameLst>
                                      </p:cBhvr>
                                      <p:tavLst>
                                        <p:tav tm="0">
                                          <p:val>
                                            <p:fltVal val="90"/>
                                          </p:val>
                                        </p:tav>
                                        <p:tav tm="100000">
                                          <p:val>
                                            <p:fltVal val="0"/>
                                          </p:val>
                                        </p:tav>
                                      </p:tavLst>
                                    </p:anim>
                                    <p:animEffect transition="in" filter="fade">
                                      <p:cBhvr>
                                        <p:cTn id="148" dur="1000"/>
                                        <p:tgtEl>
                                          <p:spTgt spid="112"/>
                                        </p:tgtEl>
                                      </p:cBhvr>
                                    </p:animEffect>
                                  </p:childTnLst>
                                </p:cTn>
                              </p:par>
                              <p:par>
                                <p:cTn id="149" presetID="31" presetClass="entr" presetSubtype="0" fill="hold" nodeType="withEffect">
                                  <p:stCondLst>
                                    <p:cond delay="0"/>
                                  </p:stCondLst>
                                  <p:childTnLst>
                                    <p:set>
                                      <p:cBhvr>
                                        <p:cTn id="150" dur="1" fill="hold">
                                          <p:stCondLst>
                                            <p:cond delay="0"/>
                                          </p:stCondLst>
                                        </p:cTn>
                                        <p:tgtEl>
                                          <p:spTgt spid="113"/>
                                        </p:tgtEl>
                                        <p:attrNameLst>
                                          <p:attrName>style.visibility</p:attrName>
                                        </p:attrNameLst>
                                      </p:cBhvr>
                                      <p:to>
                                        <p:strVal val="visible"/>
                                      </p:to>
                                    </p:set>
                                    <p:anim calcmode="lin" valueType="num">
                                      <p:cBhvr>
                                        <p:cTn id="151" dur="1000" fill="hold"/>
                                        <p:tgtEl>
                                          <p:spTgt spid="113"/>
                                        </p:tgtEl>
                                        <p:attrNameLst>
                                          <p:attrName>ppt_w</p:attrName>
                                        </p:attrNameLst>
                                      </p:cBhvr>
                                      <p:tavLst>
                                        <p:tav tm="0">
                                          <p:val>
                                            <p:fltVal val="0"/>
                                          </p:val>
                                        </p:tav>
                                        <p:tav tm="100000">
                                          <p:val>
                                            <p:strVal val="#ppt_w"/>
                                          </p:val>
                                        </p:tav>
                                      </p:tavLst>
                                    </p:anim>
                                    <p:anim calcmode="lin" valueType="num">
                                      <p:cBhvr>
                                        <p:cTn id="152" dur="1000" fill="hold"/>
                                        <p:tgtEl>
                                          <p:spTgt spid="113"/>
                                        </p:tgtEl>
                                        <p:attrNameLst>
                                          <p:attrName>ppt_h</p:attrName>
                                        </p:attrNameLst>
                                      </p:cBhvr>
                                      <p:tavLst>
                                        <p:tav tm="0">
                                          <p:val>
                                            <p:fltVal val="0"/>
                                          </p:val>
                                        </p:tav>
                                        <p:tav tm="100000">
                                          <p:val>
                                            <p:strVal val="#ppt_h"/>
                                          </p:val>
                                        </p:tav>
                                      </p:tavLst>
                                    </p:anim>
                                    <p:anim calcmode="lin" valueType="num">
                                      <p:cBhvr>
                                        <p:cTn id="153" dur="1000" fill="hold"/>
                                        <p:tgtEl>
                                          <p:spTgt spid="113"/>
                                        </p:tgtEl>
                                        <p:attrNameLst>
                                          <p:attrName>style.rotation</p:attrName>
                                        </p:attrNameLst>
                                      </p:cBhvr>
                                      <p:tavLst>
                                        <p:tav tm="0">
                                          <p:val>
                                            <p:fltVal val="90"/>
                                          </p:val>
                                        </p:tav>
                                        <p:tav tm="100000">
                                          <p:val>
                                            <p:fltVal val="0"/>
                                          </p:val>
                                        </p:tav>
                                      </p:tavLst>
                                    </p:anim>
                                    <p:animEffect transition="in" filter="fade">
                                      <p:cBhvr>
                                        <p:cTn id="154" dur="1000"/>
                                        <p:tgtEl>
                                          <p:spTgt spid="113"/>
                                        </p:tgtEl>
                                      </p:cBhvr>
                                    </p:animEffect>
                                  </p:childTnLst>
                                </p:cTn>
                              </p:par>
                              <p:par>
                                <p:cTn id="155" presetID="31" presetClass="entr" presetSubtype="0" fill="hold" nodeType="withEffect">
                                  <p:stCondLst>
                                    <p:cond delay="0"/>
                                  </p:stCondLst>
                                  <p:childTnLst>
                                    <p:set>
                                      <p:cBhvr>
                                        <p:cTn id="156" dur="1" fill="hold">
                                          <p:stCondLst>
                                            <p:cond delay="0"/>
                                          </p:stCondLst>
                                        </p:cTn>
                                        <p:tgtEl>
                                          <p:spTgt spid="31"/>
                                        </p:tgtEl>
                                        <p:attrNameLst>
                                          <p:attrName>style.visibility</p:attrName>
                                        </p:attrNameLst>
                                      </p:cBhvr>
                                      <p:to>
                                        <p:strVal val="visible"/>
                                      </p:to>
                                    </p:set>
                                    <p:anim calcmode="lin" valueType="num">
                                      <p:cBhvr>
                                        <p:cTn id="157" dur="1000" fill="hold"/>
                                        <p:tgtEl>
                                          <p:spTgt spid="31"/>
                                        </p:tgtEl>
                                        <p:attrNameLst>
                                          <p:attrName>ppt_w</p:attrName>
                                        </p:attrNameLst>
                                      </p:cBhvr>
                                      <p:tavLst>
                                        <p:tav tm="0">
                                          <p:val>
                                            <p:fltVal val="0"/>
                                          </p:val>
                                        </p:tav>
                                        <p:tav tm="100000">
                                          <p:val>
                                            <p:strVal val="#ppt_w"/>
                                          </p:val>
                                        </p:tav>
                                      </p:tavLst>
                                    </p:anim>
                                    <p:anim calcmode="lin" valueType="num">
                                      <p:cBhvr>
                                        <p:cTn id="158" dur="1000" fill="hold"/>
                                        <p:tgtEl>
                                          <p:spTgt spid="31"/>
                                        </p:tgtEl>
                                        <p:attrNameLst>
                                          <p:attrName>ppt_h</p:attrName>
                                        </p:attrNameLst>
                                      </p:cBhvr>
                                      <p:tavLst>
                                        <p:tav tm="0">
                                          <p:val>
                                            <p:fltVal val="0"/>
                                          </p:val>
                                        </p:tav>
                                        <p:tav tm="100000">
                                          <p:val>
                                            <p:strVal val="#ppt_h"/>
                                          </p:val>
                                        </p:tav>
                                      </p:tavLst>
                                    </p:anim>
                                    <p:anim calcmode="lin" valueType="num">
                                      <p:cBhvr>
                                        <p:cTn id="159" dur="1000" fill="hold"/>
                                        <p:tgtEl>
                                          <p:spTgt spid="31"/>
                                        </p:tgtEl>
                                        <p:attrNameLst>
                                          <p:attrName>style.rotation</p:attrName>
                                        </p:attrNameLst>
                                      </p:cBhvr>
                                      <p:tavLst>
                                        <p:tav tm="0">
                                          <p:val>
                                            <p:fltVal val="90"/>
                                          </p:val>
                                        </p:tav>
                                        <p:tav tm="100000">
                                          <p:val>
                                            <p:fltVal val="0"/>
                                          </p:val>
                                        </p:tav>
                                      </p:tavLst>
                                    </p:anim>
                                    <p:animEffect transition="in" filter="fade">
                                      <p:cBhvr>
                                        <p:cTn id="16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15" grpId="0" animBg="1"/>
      <p:bldP spid="16" grpId="0" animBg="1"/>
      <p:bldP spid="80" grpId="0"/>
      <p:bldP spid="81" grpId="0"/>
      <p:bldP spid="83" grpId="0"/>
      <p:bldP spid="84" grpId="0"/>
      <p:bldP spid="86" grpId="0"/>
      <p:bldP spid="87" grpId="0"/>
      <p:bldP spid="89" grpId="0" animBg="1"/>
      <p:bldP spid="90" grpId="0" animBg="1"/>
      <p:bldP spid="91" grpId="0" animBg="1"/>
      <p:bldP spid="110" grpId="0" animBg="1"/>
      <p:bldP spid="111" grpId="0"/>
      <p:bldP spid="1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质感商业计划书PPT模板"/>
</p:tagLst>
</file>

<file path=ppt/theme/theme1.xml><?xml version="1.0" encoding="utf-8"?>
<a:theme xmlns:a="http://schemas.openxmlformats.org/drawingml/2006/main" name="Office 主题">
  <a:themeElements>
    <a:clrScheme name="简约质感">
      <a:dk1>
        <a:sysClr val="windowText" lastClr="000000"/>
      </a:dk1>
      <a:lt1>
        <a:sysClr val="window" lastClr="FFFFFF"/>
      </a:lt1>
      <a:dk2>
        <a:srgbClr val="44546A"/>
      </a:dk2>
      <a:lt2>
        <a:srgbClr val="E7E6E6"/>
      </a:lt2>
      <a:accent1>
        <a:srgbClr val="27506E"/>
      </a:accent1>
      <a:accent2>
        <a:srgbClr val="ED7D31"/>
      </a:accent2>
      <a:accent3>
        <a:srgbClr val="A5A5A5"/>
      </a:accent3>
      <a:accent4>
        <a:srgbClr val="FFC000"/>
      </a:accent4>
      <a:accent5>
        <a:srgbClr val="4472C4"/>
      </a:accent5>
      <a:accent6>
        <a:srgbClr val="70AD47"/>
      </a:accent6>
      <a:hlink>
        <a:srgbClr val="000000"/>
      </a:hlink>
      <a:folHlink>
        <a:srgbClr val="954F72"/>
      </a:folHlink>
    </a:clrScheme>
    <a:fontScheme name="常用3">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蓝色沉稳">
      <a:dk1>
        <a:sysClr val="windowText" lastClr="000000"/>
      </a:dk1>
      <a:lt1>
        <a:sysClr val="window" lastClr="FFFFFF"/>
      </a:lt1>
      <a:dk2>
        <a:srgbClr val="44546A"/>
      </a:dk2>
      <a:lt2>
        <a:srgbClr val="E7E6E6"/>
      </a:lt2>
      <a:accent1>
        <a:srgbClr val="1F4E79"/>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常用1">
      <a:majorFont>
        <a:latin typeface="Calibri"/>
        <a:ea typeface="微软雅黑"/>
        <a:cs typeface=""/>
      </a:majorFont>
      <a:minorFont>
        <a:latin typeface="Calibri Light"/>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4964</TotalTime>
  <Words>1147</Words>
  <Application>Microsoft Office PowerPoint</Application>
  <PresentationFormat>全屏显示(16:9)</PresentationFormat>
  <Paragraphs>119</Paragraphs>
  <Slides>15</Slides>
  <Notes>15</Notes>
  <HiddenSlides>0</HiddenSlides>
  <MMClips>1</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15</vt:i4>
      </vt:variant>
    </vt:vector>
  </HeadingPairs>
  <TitlesOfParts>
    <vt:vector size="29" baseType="lpstr">
      <vt:lpstr>Gill Sans</vt:lpstr>
      <vt:lpstr>Microsoft YaHei UI</vt:lpstr>
      <vt:lpstr>方正兰亭黑_GBK</vt:lpstr>
      <vt:lpstr>方正兰亭黑简体</vt:lpstr>
      <vt:lpstr>方正宋刻本秀楷简体</vt:lpstr>
      <vt:lpstr>宋体</vt:lpstr>
      <vt:lpstr>微软雅黑</vt:lpstr>
      <vt:lpstr>微软雅黑 Light</vt:lpstr>
      <vt:lpstr>Arial</vt:lpstr>
      <vt:lpstr>Calibri</vt:lpstr>
      <vt:lpstr>Calibri Light</vt:lpstr>
      <vt:lpstr>Times New Roman</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http://www.ypppt.com/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简约质感商业计划书PPT模板</dc:title>
  <dc:creator>优品PPT</dc:creator>
  <cp:keywords>http:/www.ypppt.com</cp:keywords>
  <dc:description>http://www.ypppt.com/</dc:description>
  <cp:lastModifiedBy>HP</cp:lastModifiedBy>
  <cp:revision>1287</cp:revision>
  <dcterms:created xsi:type="dcterms:W3CDTF">2016-04-24T15:52:00Z</dcterms:created>
  <dcterms:modified xsi:type="dcterms:W3CDTF">2021-06-29T08:33:24Z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