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60" r:id="rId3"/>
    <p:sldId id="259" r:id="rId4"/>
    <p:sldId id="266" r:id="rId5"/>
    <p:sldId id="265" r:id="rId6"/>
    <p:sldId id="263" r:id="rId7"/>
    <p:sldId id="275" r:id="rId8"/>
    <p:sldId id="276" r:id="rId9"/>
    <p:sldId id="279" r:id="rId10"/>
    <p:sldId id="257" r:id="rId11"/>
    <p:sldId id="283" r:id="rId12"/>
    <p:sldId id="269" r:id="rId13"/>
    <p:sldId id="268" r:id="rId14"/>
    <p:sldId id="284" r:id="rId15"/>
    <p:sldId id="288" r:id="rId16"/>
    <p:sldId id="27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D"/>
    <a:srgbClr val="CCFFFF"/>
    <a:srgbClr val="4EB7B7"/>
    <a:srgbClr val="3BB6B7"/>
    <a:srgbClr val="6ED0D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3376" autoAdjust="0"/>
  </p:normalViewPr>
  <p:slideViewPr>
    <p:cSldViewPr snapToGrid="0">
      <p:cViewPr varScale="1">
        <p:scale>
          <a:sx n="73" d="100"/>
          <a:sy n="73" d="100"/>
        </p:scale>
        <p:origin x="1512" y="18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81B518-F8F7-43D8-99B7-1420C8B1269B}" type="datetimeFigureOut">
              <a:rPr lang="zh-CN" altLang="en-US" smtClean="0"/>
              <a:t>2021/6/28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48E8C-80F4-46A1-801E-2EFA6EFF40B7}" type="slidenum">
              <a:rPr lang="zh-CN" altLang="en-US" smtClean="0"/>
              <a:t>‹#›</a:t>
            </a:fld>
            <a:endParaRPr lang="zh-CN" altLang="en-US"/>
          </a:p>
        </p:txBody>
      </p:sp>
    </p:spTree>
    <p:extLst>
      <p:ext uri="{BB962C8B-B14F-4D97-AF65-F5344CB8AC3E}">
        <p14:creationId xmlns:p14="http://schemas.microsoft.com/office/powerpoint/2010/main" val="164976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C48E8C-80F4-46A1-801E-2EFA6EFF40B7}" type="slidenum">
              <a:rPr lang="zh-CN" altLang="en-US" smtClean="0"/>
              <a:t>4</a:t>
            </a:fld>
            <a:endParaRPr lang="zh-CN" altLang="en-US"/>
          </a:p>
        </p:txBody>
      </p:sp>
    </p:spTree>
    <p:extLst>
      <p:ext uri="{BB962C8B-B14F-4D97-AF65-F5344CB8AC3E}">
        <p14:creationId xmlns:p14="http://schemas.microsoft.com/office/powerpoint/2010/main" val="165947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C48E8C-80F4-46A1-801E-2EFA6EFF40B7}" type="slidenum">
              <a:rPr lang="zh-CN" altLang="en-US" smtClean="0"/>
              <a:t>8</a:t>
            </a:fld>
            <a:endParaRPr lang="zh-CN" altLang="en-US"/>
          </a:p>
        </p:txBody>
      </p:sp>
    </p:spTree>
    <p:extLst>
      <p:ext uri="{BB962C8B-B14F-4D97-AF65-F5344CB8AC3E}">
        <p14:creationId xmlns:p14="http://schemas.microsoft.com/office/powerpoint/2010/main" val="172488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2AC48E8C-80F4-46A1-801E-2EFA6EFF40B7}" type="slidenum">
              <a:rPr lang="zh-CN" altLang="en-US" smtClean="0"/>
              <a:t>13</a:t>
            </a:fld>
            <a:endParaRPr lang="zh-CN" altLang="en-US"/>
          </a:p>
        </p:txBody>
      </p:sp>
    </p:spTree>
    <p:extLst>
      <p:ext uri="{BB962C8B-B14F-4D97-AF65-F5344CB8AC3E}">
        <p14:creationId xmlns:p14="http://schemas.microsoft.com/office/powerpoint/2010/main" val="160832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56D2FC-66FA-444F-98F3-FBCFE01EB7DC}" type="datetimeFigureOut">
              <a:rPr lang="zh-CN" altLang="en-US" smtClean="0"/>
              <a:t>2021/6/28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6D2FC-66FA-444F-98F3-FBCFE01EB7DC}" type="datetimeFigureOut">
              <a:rPr lang="zh-CN" altLang="en-US" smtClean="0"/>
              <a:t>2021/6/28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A41C6-9651-494A-9F58-0EC1001BA2D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7.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emf"/><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7" name="PA_文本框 26"/>
          <p:cNvSpPr txBox="1"/>
          <p:nvPr>
            <p:custDataLst>
              <p:tags r:id="rId1"/>
            </p:custDataLst>
          </p:nvPr>
        </p:nvSpPr>
        <p:spPr>
          <a:xfrm>
            <a:off x="7199574" y="4274424"/>
            <a:ext cx="2506639" cy="3657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3BB6B7"/>
                </a:solidFill>
                <a:effectLst/>
                <a:uLnTx/>
                <a:uFillTx/>
                <a:latin typeface="Arial" panose="020B0604020202020204" pitchFamily="34" charset="0"/>
                <a:ea typeface="等线" panose="02010600030101010101" charset="-122"/>
                <a:cs typeface="Arial" panose="020B0604020202020204" pitchFamily="34" charset="0"/>
              </a:rPr>
              <a:t>汇报人</a:t>
            </a:r>
            <a:r>
              <a:rPr kumimoji="0" lang="zh-CN" altLang="en-US" sz="1800" b="1" i="0" u="none" strike="noStrike" kern="1200" cap="none" spc="0" normalizeH="0" baseline="0" noProof="0" dirty="0" smtClean="0">
                <a:ln>
                  <a:noFill/>
                </a:ln>
                <a:solidFill>
                  <a:srgbClr val="3BB6B7"/>
                </a:solidFill>
                <a:effectLst/>
                <a:uLnTx/>
                <a:uFillTx/>
                <a:latin typeface="Arial" panose="020B0604020202020204" pitchFamily="34" charset="0"/>
                <a:ea typeface="等线" panose="02010600030101010101" charset="-122"/>
                <a:cs typeface="Arial" panose="020B0604020202020204" pitchFamily="34" charset="0"/>
              </a:rPr>
              <a:t>：张晴</a:t>
            </a:r>
            <a:endParaRPr kumimoji="0" lang="en-US" sz="1800" b="1" i="0" u="none" strike="noStrike" kern="1200" cap="none" spc="0" normalizeH="0" baseline="0" noProof="0" dirty="0">
              <a:ln>
                <a:solidFill>
                  <a:prstClr val="white"/>
                </a:solidFill>
              </a:ln>
              <a:solidFill>
                <a:srgbClr val="3BB6B7"/>
              </a:solidFill>
              <a:effectLst/>
              <a:uLnTx/>
              <a:uFillTx/>
              <a:latin typeface="Arial" panose="020B0604020202020204" pitchFamily="34" charset="0"/>
              <a:ea typeface="等线" panose="02010600030101010101" charset="-122"/>
              <a:cs typeface="Arial" panose="020B0604020202020204" pitchFamily="34" charset="0"/>
            </a:endParaRPr>
          </a:p>
        </p:txBody>
      </p:sp>
      <p:sp>
        <p:nvSpPr>
          <p:cNvPr id="11" name="矩形 259">
            <a:extLst>
              <a:ext uri="{FF2B5EF4-FFF2-40B4-BE49-F238E27FC236}">
                <a16:creationId xmlns:a16="http://schemas.microsoft.com/office/drawing/2014/main" xmlns="" id="{BD22AB4D-5514-4D38-9918-1E406535AF53}"/>
              </a:ext>
            </a:extLst>
          </p:cNvPr>
          <p:cNvSpPr>
            <a:spLocks noChangeArrowheads="1"/>
          </p:cNvSpPr>
          <p:nvPr/>
        </p:nvSpPr>
        <p:spPr bwMode="auto">
          <a:xfrm>
            <a:off x="2944560" y="2958957"/>
            <a:ext cx="6353819" cy="615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zh-CN" altLang="en-US" sz="4000" cap="all" dirty="0">
                <a:solidFill>
                  <a:srgbClr val="3BB6B7"/>
                </a:solidFill>
                <a:latin typeface="华文琥珀" panose="02010800040101010101" pitchFamily="2" charset="-122"/>
                <a:ea typeface="华文琥珀" panose="02010800040101010101" pitchFamily="2" charset="-122"/>
                <a:cs typeface="Arial" panose="020B0604020202020204" pitchFamily="34" charset="0"/>
              </a:rPr>
              <a:t>建筑艺术</a:t>
            </a:r>
            <a:r>
              <a:rPr lang="zh-CN" altLang="en-US" sz="4000" cap="all" dirty="0" smtClean="0">
                <a:solidFill>
                  <a:srgbClr val="3BB6B7"/>
                </a:solidFill>
                <a:latin typeface="华文琥珀" panose="02010800040101010101" pitchFamily="2" charset="-122"/>
                <a:ea typeface="华文琥珀" panose="02010800040101010101" pitchFamily="2" charset="-122"/>
                <a:cs typeface="Arial" panose="020B0604020202020204" pitchFamily="34" charset="0"/>
              </a:rPr>
              <a:t>学科服务工作总结</a:t>
            </a:r>
            <a:endParaRPr lang="en-US" altLang="zh-CN" sz="4000" cap="all" dirty="0">
              <a:solidFill>
                <a:srgbClr val="3BB6B7"/>
              </a:solidFill>
              <a:latin typeface="华文琥珀" panose="02010800040101010101" pitchFamily="2" charset="-122"/>
              <a:ea typeface="华文琥珀" panose="02010800040101010101" pitchFamily="2" charset="-122"/>
              <a:cs typeface="Arial" panose="020B0604020202020204" pitchFamily="34" charset="0"/>
            </a:endParaRPr>
          </a:p>
        </p:txBody>
      </p:sp>
      <p:sp>
        <p:nvSpPr>
          <p:cNvPr id="12" name="矩形 259">
            <a:extLst>
              <a:ext uri="{FF2B5EF4-FFF2-40B4-BE49-F238E27FC236}">
                <a16:creationId xmlns:a16="http://schemas.microsoft.com/office/drawing/2014/main" xmlns="" id="{92BF79DA-ACF7-4D5B-9E69-58E2D3FEDA7F}"/>
              </a:ext>
            </a:extLst>
          </p:cNvPr>
          <p:cNvSpPr>
            <a:spLocks noChangeArrowheads="1"/>
          </p:cNvSpPr>
          <p:nvPr/>
        </p:nvSpPr>
        <p:spPr bwMode="auto">
          <a:xfrm>
            <a:off x="3236346" y="1736684"/>
            <a:ext cx="6952681"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en-US" altLang="zh-CN" sz="6000" cap="all" dirty="0" smtClean="0">
                <a:solidFill>
                  <a:srgbClr val="3BB6B7"/>
                </a:solidFill>
                <a:latin typeface="华文彩云" panose="02010800040101010101" pitchFamily="2" charset="-122"/>
                <a:ea typeface="华文彩云" panose="02010800040101010101" pitchFamily="2" charset="-122"/>
                <a:cs typeface="Arial" panose="020B0604020202020204" pitchFamily="34" charset="0"/>
              </a:rPr>
              <a:t>2020-2021</a:t>
            </a:r>
            <a:r>
              <a:rPr lang="zh-CN" altLang="en-US" sz="6000" cap="all" dirty="0" smtClean="0">
                <a:solidFill>
                  <a:srgbClr val="3BB6B7"/>
                </a:solidFill>
                <a:latin typeface="华文彩云" panose="02010800040101010101" pitchFamily="2" charset="-122"/>
                <a:ea typeface="华文彩云" panose="02010800040101010101" pitchFamily="2" charset="-122"/>
                <a:cs typeface="Arial" panose="020B0604020202020204" pitchFamily="34" charset="0"/>
              </a:rPr>
              <a:t>学年</a:t>
            </a:r>
            <a:endParaRPr lang="en-US" altLang="zh-CN" sz="6000" cap="all" dirty="0">
              <a:solidFill>
                <a:srgbClr val="3BB6B7"/>
              </a:solidFill>
              <a:latin typeface="华文彩云" panose="02010800040101010101" pitchFamily="2" charset="-122"/>
              <a:ea typeface="华文彩云" panose="0201080004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2"/>
                                        </p:tgtEl>
                                        <p:attrNameLst>
                                          <p:attrName>ppt_y</p:attrName>
                                        </p:attrNameLst>
                                      </p:cBhvr>
                                      <p:tavLst>
                                        <p:tav tm="0">
                                          <p:val>
                                            <p:strVal val="#ppt_y"/>
                                          </p:val>
                                        </p:tav>
                                        <p:tav tm="100000">
                                          <p:val>
                                            <p:strVal val="#ppt_y"/>
                                          </p:val>
                                        </p:tav>
                                      </p:tavLst>
                                    </p:anim>
                                    <p:anim calcmode="lin" valueType="num">
                                      <p:cBhvr>
                                        <p:cTn id="1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2"/>
                                        </p:tgtEl>
                                      </p:cBhvr>
                                    </p:animEffect>
                                  </p:childTnLst>
                                </p:cTn>
                              </p:par>
                            </p:childTnLst>
                          </p:cTn>
                        </p:par>
                        <p:par>
                          <p:cTn id="16" fill="hold">
                            <p:stCondLst>
                              <p:cond delay="1500"/>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2"/>
                                        </p:tgtEl>
                                      </p:cBhvr>
                                    </p:animEffect>
                                    <p:animScale>
                                      <p:cBhvr>
                                        <p:cTn id="19" dur="250" autoRev="1" fill="hold"/>
                                        <p:tgtEl>
                                          <p:spTgt spid="12"/>
                                        </p:tgtEl>
                                      </p:cBhvr>
                                      <p:by x="105000" y="105000"/>
                                    </p:animScale>
                                  </p:childTnLst>
                                </p:cTn>
                              </p:par>
                            </p:childTnLst>
                          </p:cTn>
                        </p:par>
                        <p:par>
                          <p:cTn id="20" fill="hold">
                            <p:stCondLst>
                              <p:cond delay="2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1"/>
                                        </p:tgtEl>
                                        <p:attrNameLst>
                                          <p:attrName>ppt_y</p:attrName>
                                        </p:attrNameLst>
                                      </p:cBhvr>
                                      <p:tavLst>
                                        <p:tav tm="0">
                                          <p:val>
                                            <p:strVal val="#ppt_y"/>
                                          </p:val>
                                        </p:tav>
                                        <p:tav tm="100000">
                                          <p:val>
                                            <p:strVal val="#ppt_y"/>
                                          </p:val>
                                        </p:tav>
                                      </p:tavLst>
                                    </p:anim>
                                    <p:anim calcmode="lin" valueType="num">
                                      <p:cBhvr>
                                        <p:cTn id="2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1"/>
                                        </p:tgtEl>
                                      </p:cBhvr>
                                    </p:animEffect>
                                  </p:childTnLst>
                                </p:cTn>
                              </p:par>
                            </p:childTnLst>
                          </p:cTn>
                        </p:par>
                        <p:par>
                          <p:cTn id="28" fill="hold">
                            <p:stCondLst>
                              <p:cond delay="3050"/>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11"/>
                                        </p:tgtEl>
                                      </p:cBhvr>
                                    </p:animEffect>
                                    <p:animScale>
                                      <p:cBhvr>
                                        <p:cTn id="31"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1" grpId="0"/>
      <p:bldP spid="11" grpId="1"/>
      <p:bldP spid="12" grpId="0"/>
      <p:bldP spid="12"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1162203" y="1767643"/>
            <a:ext cx="3909819" cy="4162696"/>
            <a:chOff x="1380350" y="1226473"/>
            <a:chExt cx="4360862" cy="4981575"/>
          </a:xfrm>
        </p:grpSpPr>
        <p:sp>
          <p:nvSpPr>
            <p:cNvPr id="21" name="Freeform 5"/>
            <p:cNvSpPr/>
            <p:nvPr/>
          </p:nvSpPr>
          <p:spPr bwMode="auto">
            <a:xfrm>
              <a:off x="1669275" y="1851948"/>
              <a:ext cx="3795712" cy="4356100"/>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2" name="Freeform 7"/>
            <p:cNvSpPr/>
            <p:nvPr/>
          </p:nvSpPr>
          <p:spPr bwMode="auto">
            <a:xfrm>
              <a:off x="3366312" y="1226473"/>
              <a:ext cx="522288" cy="565150"/>
            </a:xfrm>
            <a:custGeom>
              <a:avLst/>
              <a:gdLst>
                <a:gd name="T0" fmla="*/ 2147483646 w 259"/>
                <a:gd name="T1" fmla="*/ 0 h 299"/>
                <a:gd name="T2" fmla="*/ 2147483646 w 259"/>
                <a:gd name="T3" fmla="*/ 2147483646 h 299"/>
                <a:gd name="T4" fmla="*/ 2147483646 w 259"/>
                <a:gd name="T5" fmla="*/ 2147483646 h 299"/>
                <a:gd name="T6" fmla="*/ 2147483646 w 259"/>
                <a:gd name="T7" fmla="*/ 2147483646 h 299"/>
                <a:gd name="T8" fmla="*/ 2147483646 w 259"/>
                <a:gd name="T9" fmla="*/ 2147483646 h 299"/>
                <a:gd name="T10" fmla="*/ 2147483646 w 259"/>
                <a:gd name="T11" fmla="*/ 2147483646 h 299"/>
                <a:gd name="T12" fmla="*/ 2147483646 w 259"/>
                <a:gd name="T13" fmla="*/ 2147483646 h 299"/>
                <a:gd name="T14" fmla="*/ 2147483646 w 259"/>
                <a:gd name="T15" fmla="*/ 2147483646 h 299"/>
                <a:gd name="T16" fmla="*/ 0 w 259"/>
                <a:gd name="T17" fmla="*/ 2147483646 h 299"/>
                <a:gd name="T18" fmla="*/ 0 w 259"/>
                <a:gd name="T19" fmla="*/ 2147483646 h 299"/>
                <a:gd name="T20" fmla="*/ 0 w 259"/>
                <a:gd name="T21" fmla="*/ 2147483646 h 299"/>
                <a:gd name="T22" fmla="*/ 2147483646 w 259"/>
                <a:gd name="T23" fmla="*/ 2147483646 h 299"/>
                <a:gd name="T24" fmla="*/ 2147483646 w 259"/>
                <a:gd name="T25" fmla="*/ 0 h 299"/>
                <a:gd name="T26" fmla="*/ 2147483646 w 259"/>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9" h="299">
                  <a:moveTo>
                    <a:pt x="129" y="0"/>
                  </a:moveTo>
                  <a:lnTo>
                    <a:pt x="194" y="38"/>
                  </a:lnTo>
                  <a:lnTo>
                    <a:pt x="259" y="74"/>
                  </a:lnTo>
                  <a:lnTo>
                    <a:pt x="259" y="149"/>
                  </a:lnTo>
                  <a:lnTo>
                    <a:pt x="259" y="223"/>
                  </a:lnTo>
                  <a:lnTo>
                    <a:pt x="194" y="261"/>
                  </a:lnTo>
                  <a:lnTo>
                    <a:pt x="129" y="299"/>
                  </a:lnTo>
                  <a:lnTo>
                    <a:pt x="64" y="261"/>
                  </a:lnTo>
                  <a:lnTo>
                    <a:pt x="0" y="223"/>
                  </a:lnTo>
                  <a:lnTo>
                    <a:pt x="0" y="149"/>
                  </a:lnTo>
                  <a:lnTo>
                    <a:pt x="0" y="74"/>
                  </a:lnTo>
                  <a:lnTo>
                    <a:pt x="64" y="38"/>
                  </a:lnTo>
                  <a:lnTo>
                    <a:pt x="129"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3" name="Freeform 8"/>
            <p:cNvSpPr/>
            <p:nvPr/>
          </p:nvSpPr>
          <p:spPr bwMode="auto">
            <a:xfrm>
              <a:off x="5222100" y="2307560"/>
              <a:ext cx="519112" cy="561975"/>
            </a:xfrm>
            <a:custGeom>
              <a:avLst/>
              <a:gdLst>
                <a:gd name="T0" fmla="*/ 2147483646 w 257"/>
                <a:gd name="T1" fmla="*/ 0 h 297"/>
                <a:gd name="T2" fmla="*/ 2147483646 w 257"/>
                <a:gd name="T3" fmla="*/ 2147483646 h 297"/>
                <a:gd name="T4" fmla="*/ 2147483646 w 257"/>
                <a:gd name="T5" fmla="*/ 2147483646 h 297"/>
                <a:gd name="T6" fmla="*/ 2147483646 w 257"/>
                <a:gd name="T7" fmla="*/ 2147483646 h 297"/>
                <a:gd name="T8" fmla="*/ 2147483646 w 257"/>
                <a:gd name="T9" fmla="*/ 2147483646 h 297"/>
                <a:gd name="T10" fmla="*/ 2147483646 w 257"/>
                <a:gd name="T11" fmla="*/ 2147483646 h 297"/>
                <a:gd name="T12" fmla="*/ 2147483646 w 257"/>
                <a:gd name="T13" fmla="*/ 2147483646 h 297"/>
                <a:gd name="T14" fmla="*/ 2147483646 w 257"/>
                <a:gd name="T15" fmla="*/ 2147483646 h 297"/>
                <a:gd name="T16" fmla="*/ 0 w 257"/>
                <a:gd name="T17" fmla="*/ 2147483646 h 297"/>
                <a:gd name="T18" fmla="*/ 0 w 257"/>
                <a:gd name="T19" fmla="*/ 2147483646 h 297"/>
                <a:gd name="T20" fmla="*/ 0 w 257"/>
                <a:gd name="T21" fmla="*/ 2147483646 h 297"/>
                <a:gd name="T22" fmla="*/ 2147483646 w 257"/>
                <a:gd name="T23" fmla="*/ 2147483646 h 297"/>
                <a:gd name="T24" fmla="*/ 2147483646 w 257"/>
                <a:gd name="T25" fmla="*/ 0 h 297"/>
                <a:gd name="T26" fmla="*/ 2147483646 w 257"/>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7" h="297">
                  <a:moveTo>
                    <a:pt x="128" y="0"/>
                  </a:moveTo>
                  <a:lnTo>
                    <a:pt x="192" y="36"/>
                  </a:lnTo>
                  <a:lnTo>
                    <a:pt x="257" y="74"/>
                  </a:lnTo>
                  <a:lnTo>
                    <a:pt x="257" y="148"/>
                  </a:lnTo>
                  <a:lnTo>
                    <a:pt x="257" y="224"/>
                  </a:lnTo>
                  <a:lnTo>
                    <a:pt x="192" y="261"/>
                  </a:lnTo>
                  <a:lnTo>
                    <a:pt x="128" y="297"/>
                  </a:lnTo>
                  <a:lnTo>
                    <a:pt x="63" y="261"/>
                  </a:lnTo>
                  <a:lnTo>
                    <a:pt x="0" y="224"/>
                  </a:lnTo>
                  <a:lnTo>
                    <a:pt x="0" y="148"/>
                  </a:lnTo>
                  <a:lnTo>
                    <a:pt x="0" y="74"/>
                  </a:lnTo>
                  <a:lnTo>
                    <a:pt x="63" y="36"/>
                  </a:lnTo>
                  <a:lnTo>
                    <a:pt x="128"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4" name="Freeform 9"/>
            <p:cNvSpPr/>
            <p:nvPr/>
          </p:nvSpPr>
          <p:spPr bwMode="auto">
            <a:xfrm>
              <a:off x="4898250" y="4239548"/>
              <a:ext cx="523875" cy="565150"/>
            </a:xfrm>
            <a:custGeom>
              <a:avLst/>
              <a:gdLst>
                <a:gd name="T0" fmla="*/ 2147483646 w 260"/>
                <a:gd name="T1" fmla="*/ 0 h 299"/>
                <a:gd name="T2" fmla="*/ 2147483646 w 260"/>
                <a:gd name="T3" fmla="*/ 2147483646 h 299"/>
                <a:gd name="T4" fmla="*/ 2147483646 w 260"/>
                <a:gd name="T5" fmla="*/ 2147483646 h 299"/>
                <a:gd name="T6" fmla="*/ 2147483646 w 260"/>
                <a:gd name="T7" fmla="*/ 2147483646 h 299"/>
                <a:gd name="T8" fmla="*/ 2147483646 w 260"/>
                <a:gd name="T9" fmla="*/ 2147483646 h 299"/>
                <a:gd name="T10" fmla="*/ 2147483646 w 260"/>
                <a:gd name="T11" fmla="*/ 2147483646 h 299"/>
                <a:gd name="T12" fmla="*/ 2147483646 w 260"/>
                <a:gd name="T13" fmla="*/ 2147483646 h 299"/>
                <a:gd name="T14" fmla="*/ 2147483646 w 260"/>
                <a:gd name="T15" fmla="*/ 2147483646 h 299"/>
                <a:gd name="T16" fmla="*/ 0 w 260"/>
                <a:gd name="T17" fmla="*/ 2147483646 h 299"/>
                <a:gd name="T18" fmla="*/ 0 w 260"/>
                <a:gd name="T19" fmla="*/ 2147483646 h 299"/>
                <a:gd name="T20" fmla="*/ 0 w 260"/>
                <a:gd name="T21" fmla="*/ 2147483646 h 299"/>
                <a:gd name="T22" fmla="*/ 2147483646 w 260"/>
                <a:gd name="T23" fmla="*/ 2147483646 h 299"/>
                <a:gd name="T24" fmla="*/ 2147483646 w 260"/>
                <a:gd name="T25" fmla="*/ 0 h 299"/>
                <a:gd name="T26" fmla="*/ 2147483646 w 260"/>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60" h="299">
                  <a:moveTo>
                    <a:pt x="130" y="0"/>
                  </a:moveTo>
                  <a:lnTo>
                    <a:pt x="195" y="38"/>
                  </a:lnTo>
                  <a:lnTo>
                    <a:pt x="260" y="76"/>
                  </a:lnTo>
                  <a:lnTo>
                    <a:pt x="260" y="150"/>
                  </a:lnTo>
                  <a:lnTo>
                    <a:pt x="260" y="224"/>
                  </a:lnTo>
                  <a:lnTo>
                    <a:pt x="195" y="261"/>
                  </a:lnTo>
                  <a:lnTo>
                    <a:pt x="130" y="299"/>
                  </a:lnTo>
                  <a:lnTo>
                    <a:pt x="65" y="261"/>
                  </a:lnTo>
                  <a:lnTo>
                    <a:pt x="0" y="224"/>
                  </a:lnTo>
                  <a:lnTo>
                    <a:pt x="0" y="150"/>
                  </a:lnTo>
                  <a:lnTo>
                    <a:pt x="0" y="76"/>
                  </a:lnTo>
                  <a:lnTo>
                    <a:pt x="65" y="38"/>
                  </a:lnTo>
                  <a:lnTo>
                    <a:pt x="13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5" name="Freeform 10"/>
            <p:cNvSpPr/>
            <p:nvPr/>
          </p:nvSpPr>
          <p:spPr bwMode="auto">
            <a:xfrm>
              <a:off x="2532875" y="2107535"/>
              <a:ext cx="520700" cy="565150"/>
            </a:xfrm>
            <a:custGeom>
              <a:avLst/>
              <a:gdLst>
                <a:gd name="T0" fmla="*/ 2147483646 w 258"/>
                <a:gd name="T1" fmla="*/ 0 h 299"/>
                <a:gd name="T2" fmla="*/ 2147483646 w 258"/>
                <a:gd name="T3" fmla="*/ 2147483646 h 299"/>
                <a:gd name="T4" fmla="*/ 2147483646 w 258"/>
                <a:gd name="T5" fmla="*/ 2147483646 h 299"/>
                <a:gd name="T6" fmla="*/ 2147483646 w 258"/>
                <a:gd name="T7" fmla="*/ 2147483646 h 299"/>
                <a:gd name="T8" fmla="*/ 2147483646 w 258"/>
                <a:gd name="T9" fmla="*/ 2147483646 h 299"/>
                <a:gd name="T10" fmla="*/ 2147483646 w 258"/>
                <a:gd name="T11" fmla="*/ 2147483646 h 299"/>
                <a:gd name="T12" fmla="*/ 2147483646 w 258"/>
                <a:gd name="T13" fmla="*/ 2147483646 h 299"/>
                <a:gd name="T14" fmla="*/ 2147483646 w 258"/>
                <a:gd name="T15" fmla="*/ 2147483646 h 299"/>
                <a:gd name="T16" fmla="*/ 0 w 258"/>
                <a:gd name="T17" fmla="*/ 2147483646 h 299"/>
                <a:gd name="T18" fmla="*/ 0 w 258"/>
                <a:gd name="T19" fmla="*/ 2147483646 h 299"/>
                <a:gd name="T20" fmla="*/ 0 w 258"/>
                <a:gd name="T21" fmla="*/ 2147483646 h 299"/>
                <a:gd name="T22" fmla="*/ 2147483646 w 258"/>
                <a:gd name="T23" fmla="*/ 2147483646 h 299"/>
                <a:gd name="T24" fmla="*/ 2147483646 w 258"/>
                <a:gd name="T25" fmla="*/ 0 h 299"/>
                <a:gd name="T26" fmla="*/ 2147483646 w 258"/>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9">
                  <a:moveTo>
                    <a:pt x="128" y="0"/>
                  </a:moveTo>
                  <a:lnTo>
                    <a:pt x="193" y="38"/>
                  </a:lnTo>
                  <a:lnTo>
                    <a:pt x="258" y="76"/>
                  </a:lnTo>
                  <a:lnTo>
                    <a:pt x="258" y="150"/>
                  </a:lnTo>
                  <a:lnTo>
                    <a:pt x="258" y="223"/>
                  </a:lnTo>
                  <a:lnTo>
                    <a:pt x="193" y="261"/>
                  </a:lnTo>
                  <a:lnTo>
                    <a:pt x="128" y="299"/>
                  </a:lnTo>
                  <a:lnTo>
                    <a:pt x="63" y="261"/>
                  </a:lnTo>
                  <a:lnTo>
                    <a:pt x="0" y="223"/>
                  </a:lnTo>
                  <a:lnTo>
                    <a:pt x="0" y="150"/>
                  </a:lnTo>
                  <a:lnTo>
                    <a:pt x="0" y="76"/>
                  </a:lnTo>
                  <a:lnTo>
                    <a:pt x="63" y="38"/>
                  </a:lnTo>
                  <a:lnTo>
                    <a:pt x="128"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6" name="Freeform 11"/>
            <p:cNvSpPr/>
            <p:nvPr/>
          </p:nvSpPr>
          <p:spPr bwMode="auto">
            <a:xfrm>
              <a:off x="1380350" y="4090323"/>
              <a:ext cx="520700" cy="560387"/>
            </a:xfrm>
            <a:custGeom>
              <a:avLst/>
              <a:gdLst>
                <a:gd name="T0" fmla="*/ 2147483646 w 258"/>
                <a:gd name="T1" fmla="*/ 0 h 297"/>
                <a:gd name="T2" fmla="*/ 2147483646 w 258"/>
                <a:gd name="T3" fmla="*/ 2147483646 h 297"/>
                <a:gd name="T4" fmla="*/ 2147483646 w 258"/>
                <a:gd name="T5" fmla="*/ 2147483646 h 297"/>
                <a:gd name="T6" fmla="*/ 2147483646 w 258"/>
                <a:gd name="T7" fmla="*/ 2147483646 h 297"/>
                <a:gd name="T8" fmla="*/ 2147483646 w 258"/>
                <a:gd name="T9" fmla="*/ 2147483646 h 297"/>
                <a:gd name="T10" fmla="*/ 2147483646 w 258"/>
                <a:gd name="T11" fmla="*/ 2147483646 h 297"/>
                <a:gd name="T12" fmla="*/ 2147483646 w 258"/>
                <a:gd name="T13" fmla="*/ 2147483646 h 297"/>
                <a:gd name="T14" fmla="*/ 2147483646 w 258"/>
                <a:gd name="T15" fmla="*/ 2147483646 h 297"/>
                <a:gd name="T16" fmla="*/ 0 w 258"/>
                <a:gd name="T17" fmla="*/ 2147483646 h 297"/>
                <a:gd name="T18" fmla="*/ 0 w 258"/>
                <a:gd name="T19" fmla="*/ 2147483646 h 297"/>
                <a:gd name="T20" fmla="*/ 0 w 258"/>
                <a:gd name="T21" fmla="*/ 2147483646 h 297"/>
                <a:gd name="T22" fmla="*/ 2147483646 w 258"/>
                <a:gd name="T23" fmla="*/ 2147483646 h 297"/>
                <a:gd name="T24" fmla="*/ 2147483646 w 258"/>
                <a:gd name="T25" fmla="*/ 0 h 297"/>
                <a:gd name="T26" fmla="*/ 2147483646 w 258"/>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7">
                  <a:moveTo>
                    <a:pt x="130" y="0"/>
                  </a:moveTo>
                  <a:lnTo>
                    <a:pt x="193" y="36"/>
                  </a:lnTo>
                  <a:lnTo>
                    <a:pt x="258" y="74"/>
                  </a:lnTo>
                  <a:lnTo>
                    <a:pt x="258" y="148"/>
                  </a:lnTo>
                  <a:lnTo>
                    <a:pt x="258" y="223"/>
                  </a:lnTo>
                  <a:lnTo>
                    <a:pt x="193" y="261"/>
                  </a:lnTo>
                  <a:lnTo>
                    <a:pt x="130" y="297"/>
                  </a:lnTo>
                  <a:lnTo>
                    <a:pt x="65" y="261"/>
                  </a:lnTo>
                  <a:lnTo>
                    <a:pt x="0" y="223"/>
                  </a:lnTo>
                  <a:lnTo>
                    <a:pt x="0" y="148"/>
                  </a:lnTo>
                  <a:lnTo>
                    <a:pt x="0" y="74"/>
                  </a:lnTo>
                  <a:lnTo>
                    <a:pt x="65" y="36"/>
                  </a:lnTo>
                  <a:lnTo>
                    <a:pt x="13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7" name="Freeform 13"/>
            <p:cNvSpPr/>
            <p:nvPr/>
          </p:nvSpPr>
          <p:spPr bwMode="auto">
            <a:xfrm>
              <a:off x="4210862" y="4992023"/>
              <a:ext cx="290513" cy="314325"/>
            </a:xfrm>
            <a:custGeom>
              <a:avLst/>
              <a:gdLst>
                <a:gd name="T0" fmla="*/ 2147483646 w 144"/>
                <a:gd name="T1" fmla="*/ 0 h 166"/>
                <a:gd name="T2" fmla="*/ 2147483646 w 144"/>
                <a:gd name="T3" fmla="*/ 2147483646 h 166"/>
                <a:gd name="T4" fmla="*/ 2147483646 w 144"/>
                <a:gd name="T5" fmla="*/ 2147483646 h 166"/>
                <a:gd name="T6" fmla="*/ 2147483646 w 144"/>
                <a:gd name="T7" fmla="*/ 2147483646 h 166"/>
                <a:gd name="T8" fmla="*/ 2147483646 w 144"/>
                <a:gd name="T9" fmla="*/ 2147483646 h 166"/>
                <a:gd name="T10" fmla="*/ 2147483646 w 144"/>
                <a:gd name="T11" fmla="*/ 2147483646 h 166"/>
                <a:gd name="T12" fmla="*/ 2147483646 w 144"/>
                <a:gd name="T13" fmla="*/ 2147483646 h 166"/>
                <a:gd name="T14" fmla="*/ 2147483646 w 144"/>
                <a:gd name="T15" fmla="*/ 2147483646 h 166"/>
                <a:gd name="T16" fmla="*/ 0 w 144"/>
                <a:gd name="T17" fmla="*/ 2147483646 h 166"/>
                <a:gd name="T18" fmla="*/ 0 w 144"/>
                <a:gd name="T19" fmla="*/ 2147483646 h 166"/>
                <a:gd name="T20" fmla="*/ 0 w 144"/>
                <a:gd name="T21" fmla="*/ 2147483646 h 166"/>
                <a:gd name="T22" fmla="*/ 2147483646 w 144"/>
                <a:gd name="T23" fmla="*/ 2147483646 h 166"/>
                <a:gd name="T24" fmla="*/ 2147483646 w 144"/>
                <a:gd name="T25" fmla="*/ 0 h 166"/>
                <a:gd name="T26" fmla="*/ 2147483646 w 144"/>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166">
                  <a:moveTo>
                    <a:pt x="72" y="0"/>
                  </a:moveTo>
                  <a:lnTo>
                    <a:pt x="108" y="22"/>
                  </a:lnTo>
                  <a:lnTo>
                    <a:pt x="144" y="42"/>
                  </a:lnTo>
                  <a:lnTo>
                    <a:pt x="144" y="83"/>
                  </a:lnTo>
                  <a:lnTo>
                    <a:pt x="144" y="124"/>
                  </a:lnTo>
                  <a:lnTo>
                    <a:pt x="108" y="144"/>
                  </a:lnTo>
                  <a:lnTo>
                    <a:pt x="72" y="166"/>
                  </a:lnTo>
                  <a:lnTo>
                    <a:pt x="36" y="144"/>
                  </a:lnTo>
                  <a:lnTo>
                    <a:pt x="0" y="124"/>
                  </a:lnTo>
                  <a:lnTo>
                    <a:pt x="0" y="83"/>
                  </a:lnTo>
                  <a:lnTo>
                    <a:pt x="0" y="42"/>
                  </a:lnTo>
                  <a:lnTo>
                    <a:pt x="36" y="22"/>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8" name="Freeform 14"/>
            <p:cNvSpPr/>
            <p:nvPr/>
          </p:nvSpPr>
          <p:spPr bwMode="auto">
            <a:xfrm>
              <a:off x="2250300" y="3090198"/>
              <a:ext cx="285750"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0" y="0"/>
                  </a:moveTo>
                  <a:lnTo>
                    <a:pt x="106" y="22"/>
                  </a:lnTo>
                  <a:lnTo>
                    <a:pt x="142" y="42"/>
                  </a:lnTo>
                  <a:lnTo>
                    <a:pt x="142" y="83"/>
                  </a:lnTo>
                  <a:lnTo>
                    <a:pt x="142" y="125"/>
                  </a:lnTo>
                  <a:lnTo>
                    <a:pt x="106" y="144"/>
                  </a:lnTo>
                  <a:lnTo>
                    <a:pt x="70" y="166"/>
                  </a:lnTo>
                  <a:lnTo>
                    <a:pt x="34" y="144"/>
                  </a:lnTo>
                  <a:lnTo>
                    <a:pt x="0" y="125"/>
                  </a:lnTo>
                  <a:lnTo>
                    <a:pt x="0" y="83"/>
                  </a:lnTo>
                  <a:lnTo>
                    <a:pt x="0" y="42"/>
                  </a:lnTo>
                  <a:lnTo>
                    <a:pt x="34" y="22"/>
                  </a:lnTo>
                  <a:lnTo>
                    <a:pt x="7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9" name="Freeform 15"/>
            <p:cNvSpPr/>
            <p:nvPr/>
          </p:nvSpPr>
          <p:spPr bwMode="auto">
            <a:xfrm>
              <a:off x="3226612" y="2613948"/>
              <a:ext cx="287338" cy="311150"/>
            </a:xfrm>
            <a:custGeom>
              <a:avLst/>
              <a:gdLst>
                <a:gd name="T0" fmla="*/ 2147483646 w 142"/>
                <a:gd name="T1" fmla="*/ 0 h 164"/>
                <a:gd name="T2" fmla="*/ 2147483646 w 142"/>
                <a:gd name="T3" fmla="*/ 2147483646 h 164"/>
                <a:gd name="T4" fmla="*/ 2147483646 w 142"/>
                <a:gd name="T5" fmla="*/ 2147483646 h 164"/>
                <a:gd name="T6" fmla="*/ 2147483646 w 142"/>
                <a:gd name="T7" fmla="*/ 2147483646 h 164"/>
                <a:gd name="T8" fmla="*/ 2147483646 w 142"/>
                <a:gd name="T9" fmla="*/ 2147483646 h 164"/>
                <a:gd name="T10" fmla="*/ 2147483646 w 142"/>
                <a:gd name="T11" fmla="*/ 2147483646 h 164"/>
                <a:gd name="T12" fmla="*/ 2147483646 w 142"/>
                <a:gd name="T13" fmla="*/ 2147483646 h 164"/>
                <a:gd name="T14" fmla="*/ 2147483646 w 142"/>
                <a:gd name="T15" fmla="*/ 2147483646 h 164"/>
                <a:gd name="T16" fmla="*/ 0 w 142"/>
                <a:gd name="T17" fmla="*/ 2147483646 h 164"/>
                <a:gd name="T18" fmla="*/ 0 w 142"/>
                <a:gd name="T19" fmla="*/ 2147483646 h 164"/>
                <a:gd name="T20" fmla="*/ 0 w 142"/>
                <a:gd name="T21" fmla="*/ 2147483646 h 164"/>
                <a:gd name="T22" fmla="*/ 2147483646 w 142"/>
                <a:gd name="T23" fmla="*/ 2147483646 h 164"/>
                <a:gd name="T24" fmla="*/ 2147483646 w 142"/>
                <a:gd name="T25" fmla="*/ 0 h 164"/>
                <a:gd name="T26" fmla="*/ 2147483646 w 142"/>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4">
                  <a:moveTo>
                    <a:pt x="70" y="0"/>
                  </a:moveTo>
                  <a:lnTo>
                    <a:pt x="106" y="20"/>
                  </a:lnTo>
                  <a:lnTo>
                    <a:pt x="142" y="40"/>
                  </a:lnTo>
                  <a:lnTo>
                    <a:pt x="142" y="81"/>
                  </a:lnTo>
                  <a:lnTo>
                    <a:pt x="142" y="123"/>
                  </a:lnTo>
                  <a:lnTo>
                    <a:pt x="106" y="143"/>
                  </a:lnTo>
                  <a:lnTo>
                    <a:pt x="70" y="164"/>
                  </a:lnTo>
                  <a:lnTo>
                    <a:pt x="36" y="143"/>
                  </a:lnTo>
                  <a:lnTo>
                    <a:pt x="0" y="123"/>
                  </a:lnTo>
                  <a:lnTo>
                    <a:pt x="0" y="81"/>
                  </a:lnTo>
                  <a:lnTo>
                    <a:pt x="0" y="40"/>
                  </a:lnTo>
                  <a:lnTo>
                    <a:pt x="36" y="20"/>
                  </a:lnTo>
                  <a:lnTo>
                    <a:pt x="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0" name="Freeform 16"/>
            <p:cNvSpPr/>
            <p:nvPr/>
          </p:nvSpPr>
          <p:spPr bwMode="auto">
            <a:xfrm>
              <a:off x="3804462" y="4230023"/>
              <a:ext cx="287338" cy="309562"/>
            </a:xfrm>
            <a:custGeom>
              <a:avLst/>
              <a:gdLst>
                <a:gd name="T0" fmla="*/ 2147483646 w 143"/>
                <a:gd name="T1" fmla="*/ 0 h 164"/>
                <a:gd name="T2" fmla="*/ 2147483646 w 143"/>
                <a:gd name="T3" fmla="*/ 2147483646 h 164"/>
                <a:gd name="T4" fmla="*/ 2147483646 w 143"/>
                <a:gd name="T5" fmla="*/ 2147483646 h 164"/>
                <a:gd name="T6" fmla="*/ 2147483646 w 143"/>
                <a:gd name="T7" fmla="*/ 2147483646 h 164"/>
                <a:gd name="T8" fmla="*/ 2147483646 w 143"/>
                <a:gd name="T9" fmla="*/ 2147483646 h 164"/>
                <a:gd name="T10" fmla="*/ 2147483646 w 143"/>
                <a:gd name="T11" fmla="*/ 2147483646 h 164"/>
                <a:gd name="T12" fmla="*/ 2147483646 w 143"/>
                <a:gd name="T13" fmla="*/ 2147483646 h 164"/>
                <a:gd name="T14" fmla="*/ 2147483646 w 143"/>
                <a:gd name="T15" fmla="*/ 2147483646 h 164"/>
                <a:gd name="T16" fmla="*/ 0 w 143"/>
                <a:gd name="T17" fmla="*/ 2147483646 h 164"/>
                <a:gd name="T18" fmla="*/ 0 w 143"/>
                <a:gd name="T19" fmla="*/ 2147483646 h 164"/>
                <a:gd name="T20" fmla="*/ 0 w 143"/>
                <a:gd name="T21" fmla="*/ 2147483646 h 164"/>
                <a:gd name="T22" fmla="*/ 2147483646 w 143"/>
                <a:gd name="T23" fmla="*/ 2147483646 h 164"/>
                <a:gd name="T24" fmla="*/ 2147483646 w 143"/>
                <a:gd name="T25" fmla="*/ 0 h 164"/>
                <a:gd name="T26" fmla="*/ 2147483646 w 143"/>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3" h="164">
                  <a:moveTo>
                    <a:pt x="72" y="0"/>
                  </a:moveTo>
                  <a:lnTo>
                    <a:pt x="108" y="20"/>
                  </a:lnTo>
                  <a:lnTo>
                    <a:pt x="143" y="39"/>
                  </a:lnTo>
                  <a:lnTo>
                    <a:pt x="143" y="81"/>
                  </a:lnTo>
                  <a:lnTo>
                    <a:pt x="143" y="122"/>
                  </a:lnTo>
                  <a:lnTo>
                    <a:pt x="108" y="144"/>
                  </a:lnTo>
                  <a:lnTo>
                    <a:pt x="72" y="164"/>
                  </a:lnTo>
                  <a:lnTo>
                    <a:pt x="36" y="144"/>
                  </a:lnTo>
                  <a:lnTo>
                    <a:pt x="0" y="122"/>
                  </a:lnTo>
                  <a:lnTo>
                    <a:pt x="0" y="81"/>
                  </a:lnTo>
                  <a:lnTo>
                    <a:pt x="0" y="39"/>
                  </a:lnTo>
                  <a:lnTo>
                    <a:pt x="36" y="20"/>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1" name="Freeform 17"/>
            <p:cNvSpPr/>
            <p:nvPr/>
          </p:nvSpPr>
          <p:spPr bwMode="auto">
            <a:xfrm>
              <a:off x="2093137" y="3936335"/>
              <a:ext cx="285750"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0" y="0"/>
                  </a:moveTo>
                  <a:lnTo>
                    <a:pt x="106" y="22"/>
                  </a:lnTo>
                  <a:lnTo>
                    <a:pt x="142" y="41"/>
                  </a:lnTo>
                  <a:lnTo>
                    <a:pt x="142" y="83"/>
                  </a:lnTo>
                  <a:lnTo>
                    <a:pt x="142" y="124"/>
                  </a:lnTo>
                  <a:lnTo>
                    <a:pt x="106" y="144"/>
                  </a:lnTo>
                  <a:lnTo>
                    <a:pt x="70" y="166"/>
                  </a:lnTo>
                  <a:lnTo>
                    <a:pt x="34" y="144"/>
                  </a:lnTo>
                  <a:lnTo>
                    <a:pt x="0" y="124"/>
                  </a:lnTo>
                  <a:lnTo>
                    <a:pt x="0" y="83"/>
                  </a:lnTo>
                  <a:lnTo>
                    <a:pt x="0" y="41"/>
                  </a:lnTo>
                  <a:lnTo>
                    <a:pt x="34" y="22"/>
                  </a:lnTo>
                  <a:lnTo>
                    <a:pt x="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2" name="Freeform 18"/>
            <p:cNvSpPr/>
            <p:nvPr/>
          </p:nvSpPr>
          <p:spPr bwMode="auto">
            <a:xfrm>
              <a:off x="4823637" y="3214023"/>
              <a:ext cx="290513" cy="314325"/>
            </a:xfrm>
            <a:custGeom>
              <a:avLst/>
              <a:gdLst>
                <a:gd name="T0" fmla="*/ 2147483646 w 144"/>
                <a:gd name="T1" fmla="*/ 0 h 166"/>
                <a:gd name="T2" fmla="*/ 2147483646 w 144"/>
                <a:gd name="T3" fmla="*/ 2147483646 h 166"/>
                <a:gd name="T4" fmla="*/ 2147483646 w 144"/>
                <a:gd name="T5" fmla="*/ 2147483646 h 166"/>
                <a:gd name="T6" fmla="*/ 2147483646 w 144"/>
                <a:gd name="T7" fmla="*/ 2147483646 h 166"/>
                <a:gd name="T8" fmla="*/ 2147483646 w 144"/>
                <a:gd name="T9" fmla="*/ 2147483646 h 166"/>
                <a:gd name="T10" fmla="*/ 2147483646 w 144"/>
                <a:gd name="T11" fmla="*/ 2147483646 h 166"/>
                <a:gd name="T12" fmla="*/ 2147483646 w 144"/>
                <a:gd name="T13" fmla="*/ 2147483646 h 166"/>
                <a:gd name="T14" fmla="*/ 2147483646 w 144"/>
                <a:gd name="T15" fmla="*/ 2147483646 h 166"/>
                <a:gd name="T16" fmla="*/ 0 w 144"/>
                <a:gd name="T17" fmla="*/ 2147483646 h 166"/>
                <a:gd name="T18" fmla="*/ 0 w 144"/>
                <a:gd name="T19" fmla="*/ 2147483646 h 166"/>
                <a:gd name="T20" fmla="*/ 0 w 144"/>
                <a:gd name="T21" fmla="*/ 2147483646 h 166"/>
                <a:gd name="T22" fmla="*/ 2147483646 w 144"/>
                <a:gd name="T23" fmla="*/ 2147483646 h 166"/>
                <a:gd name="T24" fmla="*/ 2147483646 w 144"/>
                <a:gd name="T25" fmla="*/ 0 h 166"/>
                <a:gd name="T26" fmla="*/ 2147483646 w 144"/>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166">
                  <a:moveTo>
                    <a:pt x="72" y="0"/>
                  </a:moveTo>
                  <a:lnTo>
                    <a:pt x="108" y="22"/>
                  </a:lnTo>
                  <a:lnTo>
                    <a:pt x="144" y="42"/>
                  </a:lnTo>
                  <a:lnTo>
                    <a:pt x="144" y="83"/>
                  </a:lnTo>
                  <a:lnTo>
                    <a:pt x="144" y="125"/>
                  </a:lnTo>
                  <a:lnTo>
                    <a:pt x="108" y="144"/>
                  </a:lnTo>
                  <a:lnTo>
                    <a:pt x="72" y="166"/>
                  </a:lnTo>
                  <a:lnTo>
                    <a:pt x="36" y="144"/>
                  </a:lnTo>
                  <a:lnTo>
                    <a:pt x="0" y="125"/>
                  </a:lnTo>
                  <a:lnTo>
                    <a:pt x="0" y="83"/>
                  </a:lnTo>
                  <a:lnTo>
                    <a:pt x="0" y="42"/>
                  </a:lnTo>
                  <a:lnTo>
                    <a:pt x="36" y="22"/>
                  </a:lnTo>
                  <a:lnTo>
                    <a:pt x="72"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3" name="Freeform 19"/>
            <p:cNvSpPr/>
            <p:nvPr/>
          </p:nvSpPr>
          <p:spPr bwMode="auto">
            <a:xfrm>
              <a:off x="2848787" y="4541173"/>
              <a:ext cx="287338"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2" y="0"/>
                  </a:moveTo>
                  <a:lnTo>
                    <a:pt x="108" y="22"/>
                  </a:lnTo>
                  <a:lnTo>
                    <a:pt x="142" y="42"/>
                  </a:lnTo>
                  <a:lnTo>
                    <a:pt x="142" y="83"/>
                  </a:lnTo>
                  <a:lnTo>
                    <a:pt x="142" y="125"/>
                  </a:lnTo>
                  <a:lnTo>
                    <a:pt x="108" y="145"/>
                  </a:lnTo>
                  <a:lnTo>
                    <a:pt x="72" y="166"/>
                  </a:lnTo>
                  <a:lnTo>
                    <a:pt x="36" y="145"/>
                  </a:lnTo>
                  <a:lnTo>
                    <a:pt x="0" y="125"/>
                  </a:lnTo>
                  <a:lnTo>
                    <a:pt x="0" y="83"/>
                  </a:lnTo>
                  <a:lnTo>
                    <a:pt x="0" y="42"/>
                  </a:lnTo>
                  <a:lnTo>
                    <a:pt x="36" y="22"/>
                  </a:lnTo>
                  <a:lnTo>
                    <a:pt x="72"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4" name="Freeform 20"/>
            <p:cNvSpPr/>
            <p:nvPr/>
          </p:nvSpPr>
          <p:spPr bwMode="auto">
            <a:xfrm>
              <a:off x="3674287" y="3293398"/>
              <a:ext cx="287338" cy="312737"/>
            </a:xfrm>
            <a:custGeom>
              <a:avLst/>
              <a:gdLst>
                <a:gd name="T0" fmla="*/ 2147483646 w 142"/>
                <a:gd name="T1" fmla="*/ 0 h 165"/>
                <a:gd name="T2" fmla="*/ 2147483646 w 142"/>
                <a:gd name="T3" fmla="*/ 2147483646 h 165"/>
                <a:gd name="T4" fmla="*/ 2147483646 w 142"/>
                <a:gd name="T5" fmla="*/ 2147483646 h 165"/>
                <a:gd name="T6" fmla="*/ 2147483646 w 142"/>
                <a:gd name="T7" fmla="*/ 2147483646 h 165"/>
                <a:gd name="T8" fmla="*/ 2147483646 w 142"/>
                <a:gd name="T9" fmla="*/ 2147483646 h 165"/>
                <a:gd name="T10" fmla="*/ 2147483646 w 142"/>
                <a:gd name="T11" fmla="*/ 2147483646 h 165"/>
                <a:gd name="T12" fmla="*/ 2147483646 w 142"/>
                <a:gd name="T13" fmla="*/ 2147483646 h 165"/>
                <a:gd name="T14" fmla="*/ 2147483646 w 142"/>
                <a:gd name="T15" fmla="*/ 2147483646 h 165"/>
                <a:gd name="T16" fmla="*/ 0 w 142"/>
                <a:gd name="T17" fmla="*/ 2147483646 h 165"/>
                <a:gd name="T18" fmla="*/ 0 w 142"/>
                <a:gd name="T19" fmla="*/ 2147483646 h 165"/>
                <a:gd name="T20" fmla="*/ 0 w 142"/>
                <a:gd name="T21" fmla="*/ 2147483646 h 165"/>
                <a:gd name="T22" fmla="*/ 2147483646 w 142"/>
                <a:gd name="T23" fmla="*/ 2147483646 h 165"/>
                <a:gd name="T24" fmla="*/ 2147483646 w 142"/>
                <a:gd name="T25" fmla="*/ 0 h 165"/>
                <a:gd name="T26" fmla="*/ 2147483646 w 142"/>
                <a:gd name="T27" fmla="*/ 0 h 16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5">
                  <a:moveTo>
                    <a:pt x="72" y="0"/>
                  </a:moveTo>
                  <a:lnTo>
                    <a:pt x="108" y="21"/>
                  </a:lnTo>
                  <a:lnTo>
                    <a:pt x="142" y="41"/>
                  </a:lnTo>
                  <a:lnTo>
                    <a:pt x="142" y="83"/>
                  </a:lnTo>
                  <a:lnTo>
                    <a:pt x="142" y="124"/>
                  </a:lnTo>
                  <a:lnTo>
                    <a:pt x="108" y="144"/>
                  </a:lnTo>
                  <a:lnTo>
                    <a:pt x="72" y="165"/>
                  </a:lnTo>
                  <a:lnTo>
                    <a:pt x="36" y="144"/>
                  </a:lnTo>
                  <a:lnTo>
                    <a:pt x="0" y="124"/>
                  </a:lnTo>
                  <a:lnTo>
                    <a:pt x="0" y="83"/>
                  </a:lnTo>
                  <a:lnTo>
                    <a:pt x="0" y="41"/>
                  </a:lnTo>
                  <a:lnTo>
                    <a:pt x="36" y="21"/>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5" name="Freeform 6"/>
            <p:cNvSpPr/>
            <p:nvPr/>
          </p:nvSpPr>
          <p:spPr bwMode="auto">
            <a:xfrm>
              <a:off x="2494775" y="1307435"/>
              <a:ext cx="517525" cy="565150"/>
            </a:xfrm>
            <a:custGeom>
              <a:avLst/>
              <a:gdLst>
                <a:gd name="T0" fmla="*/ 2147483646 w 257"/>
                <a:gd name="T1" fmla="*/ 0 h 299"/>
                <a:gd name="T2" fmla="*/ 2147483646 w 257"/>
                <a:gd name="T3" fmla="*/ 2147483646 h 299"/>
                <a:gd name="T4" fmla="*/ 2147483646 w 257"/>
                <a:gd name="T5" fmla="*/ 2147483646 h 299"/>
                <a:gd name="T6" fmla="*/ 2147483646 w 257"/>
                <a:gd name="T7" fmla="*/ 2147483646 h 299"/>
                <a:gd name="T8" fmla="*/ 2147483646 w 257"/>
                <a:gd name="T9" fmla="*/ 2147483646 h 299"/>
                <a:gd name="T10" fmla="*/ 2147483646 w 257"/>
                <a:gd name="T11" fmla="*/ 2147483646 h 299"/>
                <a:gd name="T12" fmla="*/ 2147483646 w 257"/>
                <a:gd name="T13" fmla="*/ 2147483646 h 299"/>
                <a:gd name="T14" fmla="*/ 2147483646 w 257"/>
                <a:gd name="T15" fmla="*/ 2147483646 h 299"/>
                <a:gd name="T16" fmla="*/ 0 w 257"/>
                <a:gd name="T17" fmla="*/ 2147483646 h 299"/>
                <a:gd name="T18" fmla="*/ 0 w 257"/>
                <a:gd name="T19" fmla="*/ 2147483646 h 299"/>
                <a:gd name="T20" fmla="*/ 0 w 257"/>
                <a:gd name="T21" fmla="*/ 2147483646 h 299"/>
                <a:gd name="T22" fmla="*/ 2147483646 w 257"/>
                <a:gd name="T23" fmla="*/ 2147483646 h 299"/>
                <a:gd name="T24" fmla="*/ 2147483646 w 257"/>
                <a:gd name="T25" fmla="*/ 0 h 299"/>
                <a:gd name="T26" fmla="*/ 2147483646 w 257"/>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7" h="299">
                  <a:moveTo>
                    <a:pt x="128" y="0"/>
                  </a:moveTo>
                  <a:lnTo>
                    <a:pt x="192" y="38"/>
                  </a:lnTo>
                  <a:lnTo>
                    <a:pt x="257" y="76"/>
                  </a:lnTo>
                  <a:lnTo>
                    <a:pt x="257" y="150"/>
                  </a:lnTo>
                  <a:lnTo>
                    <a:pt x="257" y="224"/>
                  </a:lnTo>
                  <a:lnTo>
                    <a:pt x="192" y="261"/>
                  </a:lnTo>
                  <a:lnTo>
                    <a:pt x="128" y="299"/>
                  </a:lnTo>
                  <a:lnTo>
                    <a:pt x="63" y="261"/>
                  </a:lnTo>
                  <a:lnTo>
                    <a:pt x="0" y="224"/>
                  </a:lnTo>
                  <a:lnTo>
                    <a:pt x="0" y="150"/>
                  </a:lnTo>
                  <a:lnTo>
                    <a:pt x="0" y="76"/>
                  </a:lnTo>
                  <a:lnTo>
                    <a:pt x="63" y="38"/>
                  </a:lnTo>
                  <a:lnTo>
                    <a:pt x="128"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6" name="Freeform 12"/>
            <p:cNvSpPr/>
            <p:nvPr/>
          </p:nvSpPr>
          <p:spPr bwMode="auto">
            <a:xfrm>
              <a:off x="4320400" y="2526635"/>
              <a:ext cx="520700" cy="561975"/>
            </a:xfrm>
            <a:custGeom>
              <a:avLst/>
              <a:gdLst>
                <a:gd name="T0" fmla="*/ 2147483646 w 258"/>
                <a:gd name="T1" fmla="*/ 0 h 297"/>
                <a:gd name="T2" fmla="*/ 2147483646 w 258"/>
                <a:gd name="T3" fmla="*/ 2147483646 h 297"/>
                <a:gd name="T4" fmla="*/ 2147483646 w 258"/>
                <a:gd name="T5" fmla="*/ 2147483646 h 297"/>
                <a:gd name="T6" fmla="*/ 2147483646 w 258"/>
                <a:gd name="T7" fmla="*/ 2147483646 h 297"/>
                <a:gd name="T8" fmla="*/ 2147483646 w 258"/>
                <a:gd name="T9" fmla="*/ 2147483646 h 297"/>
                <a:gd name="T10" fmla="*/ 2147483646 w 258"/>
                <a:gd name="T11" fmla="*/ 2147483646 h 297"/>
                <a:gd name="T12" fmla="*/ 2147483646 w 258"/>
                <a:gd name="T13" fmla="*/ 2147483646 h 297"/>
                <a:gd name="T14" fmla="*/ 2147483646 w 258"/>
                <a:gd name="T15" fmla="*/ 2147483646 h 297"/>
                <a:gd name="T16" fmla="*/ 0 w 258"/>
                <a:gd name="T17" fmla="*/ 2147483646 h 297"/>
                <a:gd name="T18" fmla="*/ 0 w 258"/>
                <a:gd name="T19" fmla="*/ 2147483646 h 297"/>
                <a:gd name="T20" fmla="*/ 0 w 258"/>
                <a:gd name="T21" fmla="*/ 2147483646 h 297"/>
                <a:gd name="T22" fmla="*/ 2147483646 w 258"/>
                <a:gd name="T23" fmla="*/ 2147483646 h 297"/>
                <a:gd name="T24" fmla="*/ 2147483646 w 258"/>
                <a:gd name="T25" fmla="*/ 0 h 297"/>
                <a:gd name="T26" fmla="*/ 2147483646 w 258"/>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7">
                  <a:moveTo>
                    <a:pt x="130" y="0"/>
                  </a:moveTo>
                  <a:lnTo>
                    <a:pt x="195" y="36"/>
                  </a:lnTo>
                  <a:lnTo>
                    <a:pt x="258" y="73"/>
                  </a:lnTo>
                  <a:lnTo>
                    <a:pt x="258" y="147"/>
                  </a:lnTo>
                  <a:lnTo>
                    <a:pt x="258" y="223"/>
                  </a:lnTo>
                  <a:lnTo>
                    <a:pt x="195" y="259"/>
                  </a:lnTo>
                  <a:lnTo>
                    <a:pt x="130" y="297"/>
                  </a:lnTo>
                  <a:lnTo>
                    <a:pt x="65" y="259"/>
                  </a:lnTo>
                  <a:lnTo>
                    <a:pt x="0" y="223"/>
                  </a:lnTo>
                  <a:lnTo>
                    <a:pt x="0" y="147"/>
                  </a:lnTo>
                  <a:lnTo>
                    <a:pt x="0" y="73"/>
                  </a:lnTo>
                  <a:lnTo>
                    <a:pt x="65" y="36"/>
                  </a:lnTo>
                  <a:lnTo>
                    <a:pt x="13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grpSp>
      <p:sp>
        <p:nvSpPr>
          <p:cNvPr id="41" name="文本框 1"/>
          <p:cNvSpPr txBox="1"/>
          <p:nvPr/>
        </p:nvSpPr>
        <p:spPr>
          <a:xfrm>
            <a:off x="979707" y="436411"/>
            <a:ext cx="4274812"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文献成果的统计与整理</a:t>
            </a:r>
            <a:endParaRPr lang="zh-CN" altLang="en-US" sz="3200" b="1" dirty="0">
              <a:latin typeface="华文宋体" panose="02010600040101010101" pitchFamily="2" charset="-122"/>
              <a:ea typeface="华文宋体" panose="02010600040101010101" pitchFamily="2" charset="-122"/>
              <a:cs typeface="+mj-cs"/>
            </a:endParaRPr>
          </a:p>
        </p:txBody>
      </p:sp>
      <p:sp>
        <p:nvSpPr>
          <p:cNvPr id="44" name="矩形 43"/>
          <p:cNvSpPr/>
          <p:nvPr/>
        </p:nvSpPr>
        <p:spPr>
          <a:xfrm>
            <a:off x="5755209" y="1984461"/>
            <a:ext cx="4883483" cy="2310989"/>
          </a:xfrm>
          <a:prstGeom prst="rect">
            <a:avLst/>
          </a:prstGeom>
        </p:spPr>
        <p:txBody>
          <a:bodyPr wrap="square" lIns="91412" tIns="45706" rIns="91412" bIns="45706">
            <a:spAutoFit/>
          </a:bodyPr>
          <a:lstStyle/>
          <a:p>
            <a:pPr algn="just">
              <a:lnSpc>
                <a:spcPts val="2900"/>
              </a:lnSpc>
            </a:pPr>
            <a:r>
              <a:rPr lang="zh-CN" altLang="zh-CN" sz="2200" dirty="0"/>
              <a:t>根据</a:t>
            </a:r>
            <a:r>
              <a:rPr lang="en-US" altLang="zh-CN" sz="2200" dirty="0"/>
              <a:t>2020</a:t>
            </a:r>
            <a:r>
              <a:rPr lang="zh-CN" altLang="zh-CN" sz="2200" dirty="0"/>
              <a:t>年我校</a:t>
            </a:r>
            <a:r>
              <a:rPr lang="en-US" altLang="zh-CN" sz="2200" dirty="0"/>
              <a:t>ESI</a:t>
            </a:r>
            <a:r>
              <a:rPr lang="zh-CN" altLang="zh-CN" sz="2200" dirty="0"/>
              <a:t>各学科论文被引次数统计数据需求，统计我校在册教职工</a:t>
            </a:r>
            <a:r>
              <a:rPr lang="en-US" altLang="zh-CN" sz="2200" dirty="0"/>
              <a:t>2010</a:t>
            </a:r>
            <a:r>
              <a:rPr lang="zh-CN" altLang="zh-CN" sz="2200" dirty="0"/>
              <a:t>年以来在各</a:t>
            </a:r>
            <a:r>
              <a:rPr lang="en-US" altLang="zh-CN" sz="2200" dirty="0"/>
              <a:t>ESI</a:t>
            </a:r>
            <a:r>
              <a:rPr lang="zh-CN" altLang="zh-CN" sz="2200" dirty="0"/>
              <a:t>学科期刊上所发表学术论文在</a:t>
            </a:r>
            <a:r>
              <a:rPr lang="en-US" altLang="zh-CN" sz="2200" dirty="0"/>
              <a:t>2019</a:t>
            </a:r>
            <a:r>
              <a:rPr lang="zh-CN" altLang="zh-CN" sz="2200" dirty="0"/>
              <a:t>年、</a:t>
            </a:r>
            <a:r>
              <a:rPr lang="en-US" altLang="zh-CN" sz="2200" dirty="0"/>
              <a:t>2020</a:t>
            </a:r>
            <a:r>
              <a:rPr lang="zh-CN" altLang="zh-CN" sz="2200" dirty="0"/>
              <a:t>年的新增被引次数，共统计</a:t>
            </a:r>
            <a:r>
              <a:rPr lang="en-US" altLang="zh-CN" sz="2200" dirty="0"/>
              <a:t>ESI</a:t>
            </a:r>
            <a:r>
              <a:rPr lang="zh-CN" altLang="zh-CN" sz="2200" dirty="0"/>
              <a:t>论文</a:t>
            </a:r>
            <a:r>
              <a:rPr lang="en-US" altLang="zh-CN" sz="2200" dirty="0"/>
              <a:t>380</a:t>
            </a:r>
            <a:r>
              <a:rPr lang="zh-CN" altLang="zh-CN" sz="2200" dirty="0"/>
              <a:t>篇，其中被引次数</a:t>
            </a:r>
            <a:r>
              <a:rPr lang="en-US" altLang="zh-CN" sz="2200" dirty="0"/>
              <a:t>2815</a:t>
            </a:r>
            <a:r>
              <a:rPr lang="zh-CN" altLang="zh-CN" sz="2200" dirty="0" smtClean="0"/>
              <a:t>次</a:t>
            </a:r>
            <a:r>
              <a:rPr lang="zh-CN" altLang="en-US" sz="2200" dirty="0" smtClean="0"/>
              <a:t>。</a:t>
            </a:r>
            <a:endParaRPr lang="en-US" altLang="zh-CN" sz="22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par>
                          <p:cTn id="8" fill="hold">
                            <p:stCondLst>
                              <p:cond delay="500"/>
                            </p:stCondLst>
                            <p:childTnLst>
                              <p:par>
                                <p:cTn id="9" presetID="53" presetClass="entr" presetSubtype="16" fill="hold" grpId="0" nodeType="afterEffect">
                                  <p:stCondLst>
                                    <p:cond delay="0"/>
                                  </p:stCondLst>
                                  <p:iterate type="lt">
                                    <p:tmPct val="10000"/>
                                  </p:iterate>
                                  <p:childTnLst>
                                    <p:set>
                                      <p:cBhvr>
                                        <p:cTn id="10" dur="1" fill="hold">
                                          <p:stCondLst>
                                            <p:cond delay="0"/>
                                          </p:stCondLst>
                                        </p:cTn>
                                        <p:tgtEl>
                                          <p:spTgt spid="44"/>
                                        </p:tgtEl>
                                        <p:attrNameLst>
                                          <p:attrName>style.visibility</p:attrName>
                                        </p:attrNameLst>
                                      </p:cBhvr>
                                      <p:to>
                                        <p:strVal val="visible"/>
                                      </p:to>
                                    </p:set>
                                    <p:anim calcmode="lin" valueType="num">
                                      <p:cBhvr>
                                        <p:cTn id="11" dur="100" fill="hold"/>
                                        <p:tgtEl>
                                          <p:spTgt spid="44"/>
                                        </p:tgtEl>
                                        <p:attrNameLst>
                                          <p:attrName>ppt_w</p:attrName>
                                        </p:attrNameLst>
                                      </p:cBhvr>
                                      <p:tavLst>
                                        <p:tav tm="0">
                                          <p:val>
                                            <p:fltVal val="0"/>
                                          </p:val>
                                        </p:tav>
                                        <p:tav tm="100000">
                                          <p:val>
                                            <p:strVal val="#ppt_w"/>
                                          </p:val>
                                        </p:tav>
                                      </p:tavLst>
                                    </p:anim>
                                    <p:anim calcmode="lin" valueType="num">
                                      <p:cBhvr>
                                        <p:cTn id="12" dur="100" fill="hold"/>
                                        <p:tgtEl>
                                          <p:spTgt spid="44"/>
                                        </p:tgtEl>
                                        <p:attrNameLst>
                                          <p:attrName>ppt_h</p:attrName>
                                        </p:attrNameLst>
                                      </p:cBhvr>
                                      <p:tavLst>
                                        <p:tav tm="0">
                                          <p:val>
                                            <p:fltVal val="0"/>
                                          </p:val>
                                        </p:tav>
                                        <p:tav tm="100000">
                                          <p:val>
                                            <p:strVal val="#ppt_h"/>
                                          </p:val>
                                        </p:tav>
                                      </p:tavLst>
                                    </p:anim>
                                    <p:animEffect transition="in" filter="fade">
                                      <p:cBhvr>
                                        <p:cTn id="13" dur="1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4773390" y="4449863"/>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2" name="矩形 11"/>
          <p:cNvSpPr/>
          <p:nvPr/>
        </p:nvSpPr>
        <p:spPr>
          <a:xfrm>
            <a:off x="4773391" y="3672246"/>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3" name="矩形 12"/>
          <p:cNvSpPr/>
          <p:nvPr/>
        </p:nvSpPr>
        <p:spPr>
          <a:xfrm>
            <a:off x="4773390" y="2892026"/>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22" name="TextBox 21"/>
          <p:cNvSpPr txBox="1"/>
          <p:nvPr/>
        </p:nvSpPr>
        <p:spPr>
          <a:xfrm>
            <a:off x="2530225" y="1163778"/>
            <a:ext cx="7100656" cy="1492712"/>
          </a:xfrm>
          <a:prstGeom prst="rect">
            <a:avLst/>
          </a:prstGeom>
          <a:noFill/>
        </p:spPr>
        <p:txBody>
          <a:bodyPr wrap="none" lIns="121917" tIns="60958" rIns="121917" bIns="60958" rtlCol="0">
            <a:spAutoFit/>
          </a:bodyPr>
          <a:lstStyle/>
          <a:p>
            <a:pPr marL="0" lvl="1"/>
            <a:r>
              <a:rPr lang="zh-CN" altLang="en-US" sz="1900" b="1" dirty="0">
                <a:solidFill>
                  <a:schemeClr val="tx1">
                    <a:lumMod val="50000"/>
                    <a:lumOff val="50000"/>
                  </a:schemeClr>
                </a:solidFill>
                <a:latin typeface="微软雅黑" pitchFamily="34" charset="-122"/>
                <a:ea typeface="微软雅黑" pitchFamily="34" charset="-122"/>
              </a:rPr>
              <a:t> </a:t>
            </a:r>
            <a:r>
              <a:rPr lang="zh-CN" altLang="en-US" sz="3700" b="1" dirty="0" smtClean="0">
                <a:solidFill>
                  <a:schemeClr val="tx1">
                    <a:lumMod val="50000"/>
                    <a:lumOff val="50000"/>
                  </a:schemeClr>
                </a:solidFill>
                <a:latin typeface="微软雅黑" pitchFamily="34" charset="-122"/>
                <a:ea typeface="微软雅黑" pitchFamily="34" charset="-122"/>
              </a:rPr>
              <a:t>第三部分</a:t>
            </a:r>
            <a:endParaRPr lang="en-US" altLang="zh-CN" sz="3700" b="1" dirty="0">
              <a:solidFill>
                <a:schemeClr val="tx1">
                  <a:lumMod val="50000"/>
                  <a:lumOff val="50000"/>
                </a:schemeClr>
              </a:solidFill>
              <a:latin typeface="微软雅黑" pitchFamily="34" charset="-122"/>
              <a:ea typeface="微软雅黑" pitchFamily="34" charset="-122"/>
            </a:endParaRPr>
          </a:p>
          <a:p>
            <a:pPr marL="0" lvl="1">
              <a:lnSpc>
                <a:spcPct val="130000"/>
              </a:lnSpc>
            </a:pPr>
            <a:r>
              <a:rPr lang="zh-CN" altLang="en-US" sz="4000" b="1" dirty="0">
                <a:solidFill>
                  <a:srgbClr val="3BB6B7"/>
                </a:solidFill>
                <a:latin typeface="微软雅黑" pitchFamily="34" charset="-122"/>
                <a:ea typeface="微软雅黑" pitchFamily="34" charset="-122"/>
              </a:rPr>
              <a:t>拟定</a:t>
            </a:r>
            <a:r>
              <a:rPr lang="en-US" altLang="zh-CN" sz="4000" b="1" dirty="0" smtClean="0">
                <a:solidFill>
                  <a:srgbClr val="3BB6B7"/>
                </a:solidFill>
                <a:latin typeface="微软雅黑" pitchFamily="34" charset="-122"/>
                <a:ea typeface="微软雅黑" pitchFamily="34" charset="-122"/>
              </a:rPr>
              <a:t>2021-2022</a:t>
            </a:r>
            <a:r>
              <a:rPr lang="zh-CN" altLang="en-US" sz="4000" b="1" dirty="0" smtClean="0">
                <a:solidFill>
                  <a:srgbClr val="3BB6B7"/>
                </a:solidFill>
                <a:latin typeface="微软雅黑" pitchFamily="34" charset="-122"/>
                <a:ea typeface="微软雅黑" pitchFamily="34" charset="-122"/>
              </a:rPr>
              <a:t>学年</a:t>
            </a:r>
            <a:r>
              <a:rPr lang="zh-CN" altLang="en-US" sz="4000" b="1" dirty="0">
                <a:solidFill>
                  <a:srgbClr val="3BB6B7"/>
                </a:solidFill>
                <a:latin typeface="微软雅黑" pitchFamily="34" charset="-122"/>
                <a:ea typeface="微软雅黑" pitchFamily="34" charset="-122"/>
              </a:rPr>
              <a:t>工作目标</a:t>
            </a:r>
          </a:p>
        </p:txBody>
      </p:sp>
      <p:sp>
        <p:nvSpPr>
          <p:cNvPr id="23" name="TextBox 26"/>
          <p:cNvSpPr txBox="1"/>
          <p:nvPr/>
        </p:nvSpPr>
        <p:spPr>
          <a:xfrm>
            <a:off x="4837832" y="3201142"/>
            <a:ext cx="2472384" cy="450735"/>
          </a:xfrm>
          <a:prstGeom prst="rect">
            <a:avLst/>
          </a:prstGeom>
          <a:noFill/>
        </p:spPr>
        <p:txBody>
          <a:bodyPr wrap="square" lIns="80614" tIns="40308" rIns="80614" bIns="40308" rtlCol="0">
            <a:spAutoFit/>
          </a:bodyPr>
          <a:lstStyle/>
          <a:p>
            <a:pPr defTabSz="1219040">
              <a:defRPr/>
            </a:pPr>
            <a:r>
              <a:rPr lang="en-US" altLang="zh-CN" sz="2400" b="1" dirty="0">
                <a:solidFill>
                  <a:srgbClr val="3BB6B7"/>
                </a:solidFill>
                <a:effectLst>
                  <a:outerShdw blurRad="38100" dist="38100" dir="2700000" algn="tl">
                    <a:srgbClr val="000000">
                      <a:alpha val="43137"/>
                    </a:srgbClr>
                  </a:outerShdw>
                </a:effectLst>
                <a:latin typeface="Arial"/>
                <a:ea typeface="微软雅黑"/>
              </a:rPr>
              <a:t>1.</a:t>
            </a:r>
            <a:r>
              <a:rPr lang="zh-CN" altLang="en-US" sz="2400" b="1" dirty="0">
                <a:solidFill>
                  <a:srgbClr val="3BB6B7"/>
                </a:solidFill>
                <a:effectLst>
                  <a:outerShdw blurRad="38100" dist="38100" dir="2700000" algn="tl">
                    <a:srgbClr val="000000">
                      <a:alpha val="43137"/>
                    </a:srgbClr>
                  </a:outerShdw>
                </a:effectLst>
                <a:latin typeface="Arial"/>
                <a:ea typeface="微软雅黑"/>
              </a:rPr>
              <a:t>常规工作</a:t>
            </a:r>
          </a:p>
        </p:txBody>
      </p:sp>
      <p:sp>
        <p:nvSpPr>
          <p:cNvPr id="25" name="TextBox 28"/>
          <p:cNvSpPr txBox="1"/>
          <p:nvPr/>
        </p:nvSpPr>
        <p:spPr>
          <a:xfrm>
            <a:off x="4778457" y="3822849"/>
            <a:ext cx="4613014" cy="450735"/>
          </a:xfrm>
          <a:prstGeom prst="rect">
            <a:avLst/>
          </a:prstGeom>
          <a:noFill/>
        </p:spPr>
        <p:txBody>
          <a:bodyPr wrap="square" lIns="80614" tIns="40308" rIns="80614" bIns="40308" rtlCol="0">
            <a:spAutoFit/>
          </a:bodyPr>
          <a:lstStyle/>
          <a:p>
            <a:pPr defTabSz="1219040">
              <a:defRPr/>
            </a:pPr>
            <a:r>
              <a:rPr lang="en-US" altLang="zh-CN" sz="2400" b="1" dirty="0">
                <a:solidFill>
                  <a:srgbClr val="3BB6B7"/>
                </a:solidFill>
                <a:effectLst>
                  <a:outerShdw blurRad="38100" dist="38100" dir="2700000" algn="tl">
                    <a:srgbClr val="000000">
                      <a:alpha val="43137"/>
                    </a:srgbClr>
                  </a:outerShdw>
                </a:effectLst>
                <a:latin typeface="Arial"/>
                <a:ea typeface="微软雅黑"/>
              </a:rPr>
              <a:t> 2.</a:t>
            </a:r>
            <a:r>
              <a:rPr lang="zh-CN" altLang="en-US" sz="2400" b="1" dirty="0">
                <a:solidFill>
                  <a:srgbClr val="3BB6B7"/>
                </a:solidFill>
                <a:effectLst>
                  <a:outerShdw blurRad="38100" dist="38100" dir="2700000" algn="tl">
                    <a:srgbClr val="000000">
                      <a:alpha val="43137"/>
                    </a:srgbClr>
                  </a:outerShdw>
                </a:effectLst>
                <a:latin typeface="Arial"/>
                <a:ea typeface="微软雅黑"/>
              </a:rPr>
              <a:t>预改善及深化工作</a:t>
            </a:r>
          </a:p>
        </p:txBody>
      </p:sp>
    </p:spTree>
    <p:extLst>
      <p:ext uri="{BB962C8B-B14F-4D97-AF65-F5344CB8AC3E}">
        <p14:creationId xmlns:p14="http://schemas.microsoft.com/office/powerpoint/2010/main" val="285833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Effect transition="in" filter="fade">
                                      <p:cBhvr>
                                        <p:cTn id="9" dur="1000"/>
                                        <p:tgtEl>
                                          <p:spTgt spid="1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Effect transition="in" filter="fade">
                                      <p:cBhvr>
                                        <p:cTn id="14" dur="10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Effect transition="in" filter="fade">
                                      <p:cBhvr>
                                        <p:cTn id="19" dur="1000"/>
                                        <p:tgtEl>
                                          <p:spTgt spid="11"/>
                                        </p:tgtEl>
                                      </p:cBhvr>
                                    </p:animEffect>
                                  </p:childTnLst>
                                </p:cTn>
                              </p:par>
                            </p:childTnLst>
                          </p:cTn>
                        </p:par>
                        <p:par>
                          <p:cTn id="20" fill="hold">
                            <p:stCondLst>
                              <p:cond delay="1000"/>
                            </p:stCondLst>
                            <p:childTnLst>
                              <p:par>
                                <p:cTn id="21" presetID="12" presetClass="entr" presetSubtype="8"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p:tgtEl>
                                          <p:spTgt spid="22"/>
                                        </p:tgtEl>
                                        <p:attrNameLst>
                                          <p:attrName>ppt_x</p:attrName>
                                        </p:attrNameLst>
                                      </p:cBhvr>
                                      <p:tavLst>
                                        <p:tav tm="0">
                                          <p:val>
                                            <p:strVal val="#ppt_x-#ppt_w*1.125000"/>
                                          </p:val>
                                        </p:tav>
                                        <p:tav tm="100000">
                                          <p:val>
                                            <p:strVal val="#ppt_x"/>
                                          </p:val>
                                        </p:tav>
                                      </p:tavLst>
                                    </p:anim>
                                    <p:animEffect transition="in" filter="wipe(right)">
                                      <p:cBhvr>
                                        <p:cTn id="24" dur="500"/>
                                        <p:tgtEl>
                                          <p:spTgt spid="22"/>
                                        </p:tgtEl>
                                      </p:cBhvr>
                                    </p:animEffect>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500" fill="hold"/>
                                        <p:tgtEl>
                                          <p:spTgt spid="23"/>
                                        </p:tgtEl>
                                        <p:attrNameLst>
                                          <p:attrName>ppt_x</p:attrName>
                                        </p:attrNameLst>
                                      </p:cBhvr>
                                      <p:tavLst>
                                        <p:tav tm="0">
                                          <p:val>
                                            <p:strVal val="#ppt_x"/>
                                          </p:val>
                                        </p:tav>
                                        <p:tav tm="100000">
                                          <p:val>
                                            <p:strVal val="#ppt_x"/>
                                          </p:val>
                                        </p:tav>
                                      </p:tavLst>
                                    </p:anim>
                                    <p:anim calcmode="lin" valueType="num">
                                      <p:cBhvr additive="base">
                                        <p:cTn id="29" dur="500" fill="hold"/>
                                        <p:tgtEl>
                                          <p:spTgt spid="2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22" grpId="0"/>
      <p:bldP spid="23"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Rectangle 30"/>
          <p:cNvSpPr>
            <a:spLocks noChangeArrowheads="1"/>
          </p:cNvSpPr>
          <p:nvPr/>
        </p:nvSpPr>
        <p:spPr bwMode="auto">
          <a:xfrm>
            <a:off x="0" y="1554100"/>
            <a:ext cx="12192000" cy="427131"/>
          </a:xfrm>
          <a:prstGeom prst="rect">
            <a:avLst/>
          </a:prstGeom>
          <a:solidFill>
            <a:srgbClr val="6ED0D0"/>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607695"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31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21" name="Rounded Rectangle 35"/>
          <p:cNvSpPr>
            <a:spLocks noChangeAspect="1" noChangeArrowheads="1"/>
          </p:cNvSpPr>
          <p:nvPr/>
        </p:nvSpPr>
        <p:spPr bwMode="auto">
          <a:xfrm>
            <a:off x="1647312" y="2662850"/>
            <a:ext cx="842963" cy="844550"/>
          </a:xfrm>
          <a:prstGeom prst="roundRect">
            <a:avLst>
              <a:gd name="adj" fmla="val 5884"/>
            </a:avLst>
          </a:prstGeom>
          <a:solidFill>
            <a:srgbClr val="6ED0D0"/>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pic>
        <p:nvPicPr>
          <p:cNvPr id="22" name="Picture 33"/>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070276" y="1508109"/>
            <a:ext cx="487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5"/>
          <p:cNvSpPr txBox="1"/>
          <p:nvPr/>
        </p:nvSpPr>
        <p:spPr>
          <a:xfrm>
            <a:off x="2860116" y="2820252"/>
            <a:ext cx="3129007" cy="738664"/>
          </a:xfrm>
          <a:prstGeom prst="rect">
            <a:avLst/>
          </a:prstGeom>
          <a:noFill/>
        </p:spPr>
        <p:txBody>
          <a:bodyPr wrap="square" rtlCol="0">
            <a:spAutoFit/>
          </a:bodyPr>
          <a:lstStyle/>
          <a:p>
            <a:pPr lvl="0" algn="just">
              <a:lnSpc>
                <a:spcPct val="150000"/>
              </a:lnSpc>
              <a:defRPr/>
            </a:pPr>
            <a:r>
              <a:rPr lang="zh-CN" altLang="en-US" sz="1400" kern="0" dirty="0" smtClean="0">
                <a:latin typeface="微软雅黑" panose="020B0503020204020204" pitchFamily="34" charset="-122"/>
                <a:ea typeface="微软雅黑" panose="020B0503020204020204" pitchFamily="34" charset="-122"/>
              </a:rPr>
              <a:t>继续为</a:t>
            </a:r>
            <a:r>
              <a:rPr lang="zh-CN" altLang="en-US" sz="1400" kern="0" dirty="0">
                <a:latin typeface="微软雅黑" panose="020B0503020204020204" pitchFamily="34" charset="-122"/>
                <a:ea typeface="微软雅黑" panose="020B0503020204020204" pitchFamily="34" charset="-122"/>
              </a:rPr>
              <a:t>用户提供学科相关的查新服务或者</a:t>
            </a:r>
            <a:r>
              <a:rPr lang="zh-CN" altLang="en-US" sz="1400" kern="0" dirty="0" smtClean="0">
                <a:latin typeface="微软雅黑" panose="020B0503020204020204" pitchFamily="34" charset="-122"/>
                <a:ea typeface="微软雅黑" panose="020B0503020204020204" pitchFamily="34" charset="-122"/>
              </a:rPr>
              <a:t>课题查新追踪咨询服务。</a:t>
            </a:r>
            <a:endParaRPr lang="zh-CN" altLang="en-US" sz="1400" kern="0" dirty="0">
              <a:latin typeface="微软雅黑" panose="020B0503020204020204" pitchFamily="34" charset="-122"/>
              <a:ea typeface="微软雅黑" panose="020B0503020204020204" pitchFamily="34" charset="-122"/>
            </a:endParaRPr>
          </a:p>
        </p:txBody>
      </p:sp>
      <p:sp>
        <p:nvSpPr>
          <p:cNvPr id="26" name="文本框 25"/>
          <p:cNvSpPr txBox="1"/>
          <p:nvPr/>
        </p:nvSpPr>
        <p:spPr>
          <a:xfrm>
            <a:off x="2860116" y="2481698"/>
            <a:ext cx="1166690" cy="369332"/>
          </a:xfrm>
          <a:prstGeom prst="rect">
            <a:avLst/>
          </a:prstGeom>
          <a:noFill/>
        </p:spPr>
        <p:txBody>
          <a:bodyPr wrap="square" rtlCol="0">
            <a:spAutoFit/>
          </a:bodyPr>
          <a:lstStyle/>
          <a:p>
            <a:pPr>
              <a:defRPr/>
            </a:pPr>
            <a:r>
              <a:rPr lang="zh-CN" altLang="en-US" b="1" kern="0" dirty="0">
                <a:latin typeface="微软雅黑" panose="020B0503020204020204" pitchFamily="34" charset="-122"/>
                <a:ea typeface="微软雅黑" panose="020B0503020204020204" pitchFamily="34" charset="-122"/>
              </a:rPr>
              <a:t>科技查新</a:t>
            </a:r>
          </a:p>
        </p:txBody>
      </p:sp>
      <p:sp>
        <p:nvSpPr>
          <p:cNvPr id="28" name="Rounded Rectangle 35"/>
          <p:cNvSpPr>
            <a:spLocks noChangeAspect="1" noChangeArrowheads="1"/>
          </p:cNvSpPr>
          <p:nvPr/>
        </p:nvSpPr>
        <p:spPr bwMode="auto">
          <a:xfrm>
            <a:off x="1647312" y="4418234"/>
            <a:ext cx="842963" cy="844550"/>
          </a:xfrm>
          <a:prstGeom prst="roundRect">
            <a:avLst>
              <a:gd name="adj" fmla="val 5884"/>
            </a:avLst>
          </a:prstGeom>
          <a:solidFill>
            <a:srgbClr val="3BB6B7"/>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sp>
        <p:nvSpPr>
          <p:cNvPr id="29" name="TextBox 35"/>
          <p:cNvSpPr txBox="1"/>
          <p:nvPr/>
        </p:nvSpPr>
        <p:spPr>
          <a:xfrm>
            <a:off x="2955118" y="4563977"/>
            <a:ext cx="3034005" cy="1384995"/>
          </a:xfrm>
          <a:prstGeom prst="rect">
            <a:avLst/>
          </a:prstGeom>
          <a:noFill/>
        </p:spPr>
        <p:txBody>
          <a:bodyPr wrap="square" rtlCol="0">
            <a:spAutoFit/>
          </a:bodyPr>
          <a:lstStyle/>
          <a:p>
            <a:pPr lvl="0" algn="just">
              <a:lnSpc>
                <a:spcPct val="150000"/>
              </a:lnSpc>
              <a:defRPr/>
            </a:pPr>
            <a:r>
              <a:rPr lang="zh-CN" altLang="en-US" sz="1400" kern="0" dirty="0" smtClean="0">
                <a:latin typeface="微软雅黑" panose="020B0503020204020204" pitchFamily="34" charset="-122"/>
                <a:ea typeface="微软雅黑" panose="020B0503020204020204" pitchFamily="34" charset="-122"/>
              </a:rPr>
              <a:t>通过多种途径继续</a:t>
            </a:r>
            <a:r>
              <a:rPr lang="zh-CN" altLang="en-US" sz="1400" kern="0" dirty="0">
                <a:latin typeface="微软雅黑" panose="020B0503020204020204" pitchFamily="34" charset="-122"/>
                <a:ea typeface="微软雅黑" panose="020B0503020204020204" pitchFamily="34" charset="-122"/>
              </a:rPr>
              <a:t>为用户</a:t>
            </a:r>
            <a:r>
              <a:rPr lang="zh-CN" altLang="en-US" sz="1400" kern="0" dirty="0" smtClean="0">
                <a:latin typeface="微软雅黑" panose="020B0503020204020204" pitchFamily="34" charset="-122"/>
                <a:ea typeface="微软雅黑" panose="020B0503020204020204" pitchFamily="34" charset="-122"/>
              </a:rPr>
              <a:t>提供我</a:t>
            </a:r>
            <a:r>
              <a:rPr lang="zh-CN" altLang="en-US" sz="1400" kern="0" dirty="0">
                <a:latin typeface="微软雅黑" panose="020B0503020204020204" pitchFamily="34" charset="-122"/>
                <a:ea typeface="微软雅黑" panose="020B0503020204020204" pitchFamily="34" charset="-122"/>
              </a:rPr>
              <a:t>校</a:t>
            </a:r>
            <a:r>
              <a:rPr lang="zh-CN" altLang="en-US" sz="1400" kern="0" dirty="0" smtClean="0">
                <a:latin typeface="微软雅黑" panose="020B0503020204020204" pitchFamily="34" charset="-122"/>
                <a:ea typeface="微软雅黑" panose="020B0503020204020204" pitchFamily="34" charset="-122"/>
              </a:rPr>
              <a:t>图书馆尚未收藏的图书</a:t>
            </a:r>
            <a:r>
              <a:rPr lang="zh-CN" altLang="en-US" sz="1400" kern="0" dirty="0">
                <a:latin typeface="微软雅黑" panose="020B0503020204020204" pitchFamily="34" charset="-122"/>
                <a:ea typeface="微软雅黑" panose="020B0503020204020204" pitchFamily="34" charset="-122"/>
              </a:rPr>
              <a:t>、期刊</a:t>
            </a:r>
            <a:r>
              <a:rPr lang="zh-CN" altLang="en-US" sz="1400" kern="0" dirty="0" smtClean="0">
                <a:latin typeface="微软雅黑" panose="020B0503020204020204" pitchFamily="34" charset="-122"/>
                <a:ea typeface="微软雅黑" panose="020B0503020204020204" pitchFamily="34" charset="-122"/>
              </a:rPr>
              <a:t>、论文等文献。</a:t>
            </a:r>
            <a:endParaRPr lang="zh-CN" altLang="en-US" sz="1400" kern="0" dirty="0">
              <a:latin typeface="微软雅黑" panose="020B0503020204020204" pitchFamily="34" charset="-122"/>
              <a:ea typeface="微软雅黑" panose="020B0503020204020204" pitchFamily="34" charset="-122"/>
            </a:endParaRPr>
          </a:p>
          <a:p>
            <a:pPr lvl="0" algn="just">
              <a:lnSpc>
                <a:spcPct val="150000"/>
              </a:lnSpc>
              <a:defRPr/>
            </a:pPr>
            <a:endParaRPr kumimoji="0" sz="1400" b="0" i="0" u="none" strike="noStrike" kern="0" cap="none" spc="0" normalizeH="0" baseline="0" noProof="0" dirty="0">
              <a:ln>
                <a:noFill/>
              </a:ln>
              <a:effectLst/>
              <a:uLnTx/>
              <a:uFillTx/>
              <a:latin typeface="+mn-ea"/>
            </a:endParaRPr>
          </a:p>
        </p:txBody>
      </p:sp>
      <p:sp>
        <p:nvSpPr>
          <p:cNvPr id="30" name="文本框 29"/>
          <p:cNvSpPr txBox="1"/>
          <p:nvPr/>
        </p:nvSpPr>
        <p:spPr>
          <a:xfrm>
            <a:off x="2955118" y="4262982"/>
            <a:ext cx="116669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effectLst/>
                <a:uLnTx/>
                <a:uFillTx/>
                <a:latin typeface="微软雅黑" panose="020B0503020204020204" pitchFamily="34" charset="-122"/>
                <a:ea typeface="微软雅黑" panose="020B0503020204020204" pitchFamily="34" charset="-122"/>
              </a:rPr>
              <a:t>文献传递</a:t>
            </a:r>
            <a:endParaRPr kumimoji="0" lang="zh-CN" altLang="en-US"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endParaRPr>
          </a:p>
        </p:txBody>
      </p:sp>
      <p:sp>
        <p:nvSpPr>
          <p:cNvPr id="32" name="Rounded Rectangle 35"/>
          <p:cNvSpPr>
            <a:spLocks noChangeAspect="1" noChangeArrowheads="1"/>
          </p:cNvSpPr>
          <p:nvPr/>
        </p:nvSpPr>
        <p:spPr bwMode="auto">
          <a:xfrm>
            <a:off x="6583335" y="2662850"/>
            <a:ext cx="842963" cy="844550"/>
          </a:xfrm>
          <a:prstGeom prst="roundRect">
            <a:avLst>
              <a:gd name="adj" fmla="val 5884"/>
            </a:avLst>
          </a:prstGeom>
          <a:solidFill>
            <a:srgbClr val="3BB6B7"/>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sp>
        <p:nvSpPr>
          <p:cNvPr id="33" name="TextBox 35"/>
          <p:cNvSpPr txBox="1"/>
          <p:nvPr/>
        </p:nvSpPr>
        <p:spPr>
          <a:xfrm>
            <a:off x="7760516" y="2820468"/>
            <a:ext cx="3556669" cy="738664"/>
          </a:xfrm>
          <a:prstGeom prst="rect">
            <a:avLst/>
          </a:prstGeom>
          <a:noFill/>
        </p:spPr>
        <p:txBody>
          <a:bodyPr wrap="square" rtlCol="0">
            <a:spAutoFit/>
          </a:bodyPr>
          <a:lstStyle/>
          <a:p>
            <a:pPr lvl="0" algn="just">
              <a:lnSpc>
                <a:spcPct val="150000"/>
              </a:lnSpc>
              <a:defRPr/>
            </a:pPr>
            <a:r>
              <a:rPr lang="zh-CN" altLang="en-US" sz="1400" kern="0" dirty="0" smtClean="0">
                <a:latin typeface="微软雅黑" panose="020B0503020204020204" pitchFamily="34" charset="-122"/>
                <a:ea typeface="微软雅黑" panose="020B0503020204020204" pitchFamily="34" charset="-122"/>
              </a:rPr>
              <a:t>继续为</a:t>
            </a:r>
            <a:r>
              <a:rPr lang="zh-CN" altLang="en-US" sz="1400" kern="0" dirty="0">
                <a:latin typeface="微软雅黑" panose="020B0503020204020204" pitchFamily="34" charset="-122"/>
                <a:ea typeface="微软雅黑" panose="020B0503020204020204" pitchFamily="34" charset="-122"/>
              </a:rPr>
              <a:t>用户提供快捷、高质量的论文引证</a:t>
            </a:r>
            <a:r>
              <a:rPr lang="zh-CN" altLang="en-US" sz="1400" kern="0" dirty="0" smtClean="0">
                <a:latin typeface="微软雅黑" panose="020B0503020204020204" pitchFamily="34" charset="-122"/>
                <a:ea typeface="微软雅黑" panose="020B0503020204020204" pitchFamily="34" charset="-122"/>
              </a:rPr>
              <a:t>服，不限于填写委托单的方式。</a:t>
            </a:r>
            <a:endParaRPr lang="zh-CN" altLang="en-US" sz="1400" kern="0" dirty="0">
              <a:latin typeface="微软雅黑" panose="020B0503020204020204" pitchFamily="34" charset="-122"/>
              <a:ea typeface="微软雅黑" panose="020B0503020204020204" pitchFamily="34" charset="-122"/>
            </a:endParaRPr>
          </a:p>
        </p:txBody>
      </p:sp>
      <p:sp>
        <p:nvSpPr>
          <p:cNvPr id="34" name="文本框 33"/>
          <p:cNvSpPr txBox="1"/>
          <p:nvPr/>
        </p:nvSpPr>
        <p:spPr>
          <a:xfrm>
            <a:off x="7760516" y="2519473"/>
            <a:ext cx="116669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effectLst/>
                <a:uLnTx/>
                <a:uFillTx/>
                <a:latin typeface="微软雅黑" panose="020B0503020204020204" pitchFamily="34" charset="-122"/>
                <a:ea typeface="微软雅黑" panose="020B0503020204020204" pitchFamily="34" charset="-122"/>
              </a:rPr>
              <a:t>查收查引</a:t>
            </a:r>
            <a:endParaRPr kumimoji="0" lang="zh-CN" altLang="en-US"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endParaRPr>
          </a:p>
        </p:txBody>
      </p:sp>
      <p:sp>
        <p:nvSpPr>
          <p:cNvPr id="36" name="Rounded Rectangle 35"/>
          <p:cNvSpPr>
            <a:spLocks noChangeAspect="1" noChangeArrowheads="1"/>
          </p:cNvSpPr>
          <p:nvPr/>
        </p:nvSpPr>
        <p:spPr bwMode="auto">
          <a:xfrm>
            <a:off x="6583335" y="4418234"/>
            <a:ext cx="842963" cy="844550"/>
          </a:xfrm>
          <a:prstGeom prst="roundRect">
            <a:avLst>
              <a:gd name="adj" fmla="val 5884"/>
            </a:avLst>
          </a:prstGeom>
          <a:solidFill>
            <a:srgbClr val="6ED0D0"/>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sp>
        <p:nvSpPr>
          <p:cNvPr id="38" name="TextBox 35"/>
          <p:cNvSpPr txBox="1"/>
          <p:nvPr/>
        </p:nvSpPr>
        <p:spPr>
          <a:xfrm>
            <a:off x="7819891" y="4528352"/>
            <a:ext cx="3497294" cy="1061829"/>
          </a:xfrm>
          <a:prstGeom prst="rect">
            <a:avLst/>
          </a:prstGeom>
          <a:noFill/>
        </p:spPr>
        <p:txBody>
          <a:bodyPr wrap="square" rtlCol="0">
            <a:spAutoFit/>
          </a:bodyPr>
          <a:lstStyle/>
          <a:p>
            <a:pPr lvl="0" algn="just">
              <a:lnSpc>
                <a:spcPct val="150000"/>
              </a:lnSpc>
              <a:defRPr/>
            </a:pPr>
            <a:r>
              <a:rPr lang="zh-CN" altLang="en-US" sz="1400" kern="0" dirty="0" smtClean="0">
                <a:latin typeface="微软雅黑" panose="020B0503020204020204" pitchFamily="34" charset="-122"/>
                <a:ea typeface="微软雅黑" panose="020B0503020204020204" pitchFamily="34" charset="-122"/>
              </a:rPr>
              <a:t>继续以多种</a:t>
            </a:r>
            <a:r>
              <a:rPr lang="zh-CN" altLang="en-US" sz="1400" kern="0" dirty="0">
                <a:latin typeface="微软雅黑" panose="020B0503020204020204" pitchFamily="34" charset="-122"/>
                <a:ea typeface="微软雅黑" panose="020B0503020204020204" pitchFamily="34" charset="-122"/>
              </a:rPr>
              <a:t>咨询方式</a:t>
            </a:r>
            <a:r>
              <a:rPr lang="zh-CN" altLang="en-US" sz="1400" kern="0" dirty="0" smtClean="0">
                <a:latin typeface="微软雅黑" panose="020B0503020204020204" pitchFamily="34" charset="-122"/>
                <a:ea typeface="微软雅黑" panose="020B0503020204020204" pitchFamily="34" charset="-122"/>
              </a:rPr>
              <a:t>提供相关学科业务</a:t>
            </a:r>
            <a:r>
              <a:rPr lang="zh-CN" altLang="en-US" sz="1400" kern="0" dirty="0">
                <a:latin typeface="微软雅黑" panose="020B0503020204020204" pitchFamily="34" charset="-122"/>
                <a:ea typeface="微软雅黑" panose="020B0503020204020204" pitchFamily="34" charset="-122"/>
              </a:rPr>
              <a:t>咨询、</a:t>
            </a:r>
            <a:r>
              <a:rPr lang="zh-CN" altLang="en-US" sz="1400" kern="0" dirty="0" smtClean="0">
                <a:latin typeface="微软雅黑" panose="020B0503020204020204" pitchFamily="34" charset="-122"/>
                <a:ea typeface="微软雅黑" panose="020B0503020204020204" pitchFamily="34" charset="-122"/>
              </a:rPr>
              <a:t>书目咨询及其</a:t>
            </a:r>
            <a:r>
              <a:rPr lang="zh-CN" altLang="en-US" sz="1400" kern="0" dirty="0">
                <a:latin typeface="微软雅黑" panose="020B0503020204020204" pitchFamily="34" charset="-122"/>
                <a:ea typeface="微软雅黑" panose="020B0503020204020204" pitchFamily="34" charset="-122"/>
              </a:rPr>
              <a:t>他数据库资源</a:t>
            </a:r>
            <a:r>
              <a:rPr lang="zh-CN" altLang="en-US" sz="1400" kern="0" dirty="0" smtClean="0">
                <a:latin typeface="微软雅黑" panose="020B0503020204020204" pitchFamily="34" charset="-122"/>
                <a:ea typeface="微软雅黑" panose="020B0503020204020204" pitchFamily="34" charset="-122"/>
              </a:rPr>
              <a:t>检索使用</a:t>
            </a:r>
            <a:r>
              <a:rPr lang="zh-CN" altLang="en-US" sz="1400" kern="0" dirty="0">
                <a:latin typeface="微软雅黑" panose="020B0503020204020204" pitchFamily="34" charset="-122"/>
                <a:ea typeface="微软雅黑" panose="020B0503020204020204" pitchFamily="34" charset="-122"/>
              </a:rPr>
              <a:t>咨询</a:t>
            </a:r>
            <a:r>
              <a:rPr lang="zh-CN" altLang="en-US" sz="1400" kern="0" dirty="0" smtClean="0">
                <a:latin typeface="微软雅黑" panose="020B0503020204020204" pitchFamily="34" charset="-122"/>
                <a:ea typeface="微软雅黑" panose="020B0503020204020204" pitchFamily="34" charset="-122"/>
              </a:rPr>
              <a:t>等。</a:t>
            </a:r>
            <a:endParaRPr lang="zh-CN" altLang="en-US" sz="1400" kern="0" dirty="0">
              <a:latin typeface="微软雅黑" panose="020B0503020204020204" pitchFamily="34" charset="-122"/>
              <a:ea typeface="微软雅黑" panose="020B0503020204020204" pitchFamily="34" charset="-122"/>
            </a:endParaRPr>
          </a:p>
        </p:txBody>
      </p:sp>
      <p:sp>
        <p:nvSpPr>
          <p:cNvPr id="39" name="文本框 38"/>
          <p:cNvSpPr txBox="1"/>
          <p:nvPr/>
        </p:nvSpPr>
        <p:spPr>
          <a:xfrm>
            <a:off x="7819890" y="4227357"/>
            <a:ext cx="119509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effectLst/>
                <a:uLnTx/>
                <a:uFillTx/>
                <a:latin typeface="微软雅黑" panose="020B0503020204020204" pitchFamily="34" charset="-122"/>
                <a:ea typeface="微软雅黑" panose="020B0503020204020204" pitchFamily="34" charset="-122"/>
              </a:rPr>
              <a:t>参考咨询</a:t>
            </a:r>
            <a:endParaRPr kumimoji="0" lang="zh-CN" altLang="en-US"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endParaRPr>
          </a:p>
        </p:txBody>
      </p:sp>
      <p:sp>
        <p:nvSpPr>
          <p:cNvPr id="27" name="文本框 1"/>
          <p:cNvSpPr txBox="1"/>
          <p:nvPr/>
        </p:nvSpPr>
        <p:spPr>
          <a:xfrm>
            <a:off x="1313957" y="466574"/>
            <a:ext cx="2379269" cy="649858"/>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常规工作</a:t>
            </a:r>
            <a:endParaRPr lang="zh-CN" altLang="en-US" sz="3200" b="1" dirty="0">
              <a:latin typeface="华文宋体" panose="02010600040101010101" pitchFamily="2" charset="-122"/>
              <a:ea typeface="华文宋体" panose="02010600040101010101" pitchFamily="2" charset="-122"/>
              <a:cs typeface="+mj-cs"/>
            </a:endParaRPr>
          </a:p>
        </p:txBody>
      </p:sp>
      <p:sp>
        <p:nvSpPr>
          <p:cNvPr id="31" name="文本框 14"/>
          <p:cNvSpPr txBox="1">
            <a:spLocks noChangeArrowheads="1"/>
          </p:cNvSpPr>
          <p:nvPr/>
        </p:nvSpPr>
        <p:spPr bwMode="auto">
          <a:xfrm>
            <a:off x="1546505" y="2917875"/>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35" name="文本框 14"/>
          <p:cNvSpPr txBox="1">
            <a:spLocks noChangeArrowheads="1"/>
          </p:cNvSpPr>
          <p:nvPr/>
        </p:nvSpPr>
        <p:spPr bwMode="auto">
          <a:xfrm>
            <a:off x="6482528" y="2888672"/>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42" name="文本框 14"/>
          <p:cNvSpPr txBox="1">
            <a:spLocks noChangeArrowheads="1"/>
          </p:cNvSpPr>
          <p:nvPr/>
        </p:nvSpPr>
        <p:spPr bwMode="auto">
          <a:xfrm>
            <a:off x="1546505" y="4655565"/>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43" name="文本框 14"/>
          <p:cNvSpPr txBox="1">
            <a:spLocks noChangeArrowheads="1"/>
          </p:cNvSpPr>
          <p:nvPr/>
        </p:nvSpPr>
        <p:spPr bwMode="auto">
          <a:xfrm>
            <a:off x="6482527" y="4655564"/>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par>
                                <p:cTn id="17" presetID="2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down)">
                                      <p:cBhvr>
                                        <p:cTn id="19" dur="500"/>
                                        <p:tgtEl>
                                          <p:spTgt spid="2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down)">
                                      <p:cBhvr>
                                        <p:cTn id="22" dur="500"/>
                                        <p:tgtEl>
                                          <p:spTgt spid="2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down)">
                                      <p:cBhvr>
                                        <p:cTn id="25" dur="500"/>
                                        <p:tgtEl>
                                          <p:spTgt spid="3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wipe(down)">
                                      <p:cBhvr>
                                        <p:cTn id="34" dur="500"/>
                                        <p:tgtEl>
                                          <p:spTgt spid="34"/>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down)">
                                      <p:cBhvr>
                                        <p:cTn id="40" dur="500"/>
                                        <p:tgtEl>
                                          <p:spTgt spid="38"/>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down)">
                                      <p:cBhvr>
                                        <p:cTn id="43" dur="500"/>
                                        <p:tgtEl>
                                          <p:spTgt spid="39"/>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wipe(down)">
                                      <p:cBhvr>
                                        <p:cTn id="46" dur="500"/>
                                        <p:tgtEl>
                                          <p:spTgt spid="3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500"/>
                                        <p:tgtEl>
                                          <p:spTgt spid="31"/>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down)">
                                      <p:cBhvr>
                                        <p:cTn id="52" dur="500"/>
                                        <p:tgtEl>
                                          <p:spTgt spid="3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wipe(down)">
                                      <p:cBhvr>
                                        <p:cTn id="5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5" grpId="0"/>
      <p:bldP spid="26" grpId="0"/>
      <p:bldP spid="28" grpId="0" animBg="1"/>
      <p:bldP spid="29" grpId="0"/>
      <p:bldP spid="30" grpId="0"/>
      <p:bldP spid="32" grpId="0" animBg="1"/>
      <p:bldP spid="33" grpId="0"/>
      <p:bldP spid="34" grpId="0"/>
      <p:bldP spid="36" grpId="0" animBg="1"/>
      <p:bldP spid="38" grpId="0"/>
      <p:bldP spid="39" grpId="0"/>
      <p:bldP spid="31" grpId="0"/>
      <p:bldP spid="35" grpId="0"/>
      <p:bldP spid="42" grpId="0"/>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Freeform 3"/>
          <p:cNvSpPr/>
          <p:nvPr/>
        </p:nvSpPr>
        <p:spPr bwMode="auto">
          <a:xfrm rot="19397468">
            <a:off x="4605294" y="1826563"/>
            <a:ext cx="1730375" cy="1755775"/>
          </a:xfrm>
          <a:custGeom>
            <a:avLst/>
            <a:gdLst>
              <a:gd name="T0" fmla="*/ 576846 w 10688"/>
              <a:gd name="T1" fmla="*/ 1143423 h 10844"/>
              <a:gd name="T2" fmla="*/ 576846 w 10688"/>
              <a:gd name="T3" fmla="*/ 1143423 h 10844"/>
              <a:gd name="T4" fmla="*/ 738744 w 10688"/>
              <a:gd name="T5" fmla="*/ 1740393 h 10844"/>
              <a:gd name="T6" fmla="*/ 1284991 w 10688"/>
              <a:gd name="T7" fmla="*/ 1588682 h 10844"/>
              <a:gd name="T8" fmla="*/ 1467127 w 10688"/>
              <a:gd name="T9" fmla="*/ 450440 h 10844"/>
              <a:gd name="T10" fmla="*/ 328978 w 10688"/>
              <a:gd name="T11" fmla="*/ 263269 h 10844"/>
              <a:gd name="T12" fmla="*/ 0 w 10688"/>
              <a:gd name="T13" fmla="*/ 794503 h 10844"/>
              <a:gd name="T14" fmla="*/ 576846 w 10688"/>
              <a:gd name="T15" fmla="*/ 1143423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3BB6B7"/>
          </a:solidFill>
          <a:ln>
            <a:noFill/>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4" name="Freeform 3"/>
          <p:cNvSpPr/>
          <p:nvPr/>
        </p:nvSpPr>
        <p:spPr bwMode="auto">
          <a:xfrm rot="3202081">
            <a:off x="5826081" y="2234550"/>
            <a:ext cx="1730375" cy="1755775"/>
          </a:xfrm>
          <a:custGeom>
            <a:avLst/>
            <a:gdLst>
              <a:gd name="T0" fmla="*/ 576846 w 10688"/>
              <a:gd name="T1" fmla="*/ 1143423 h 10844"/>
              <a:gd name="T2" fmla="*/ 576846 w 10688"/>
              <a:gd name="T3" fmla="*/ 1143423 h 10844"/>
              <a:gd name="T4" fmla="*/ 738744 w 10688"/>
              <a:gd name="T5" fmla="*/ 1740393 h 10844"/>
              <a:gd name="T6" fmla="*/ 1284991 w 10688"/>
              <a:gd name="T7" fmla="*/ 1588682 h 10844"/>
              <a:gd name="T8" fmla="*/ 1467127 w 10688"/>
              <a:gd name="T9" fmla="*/ 450440 h 10844"/>
              <a:gd name="T10" fmla="*/ 328978 w 10688"/>
              <a:gd name="T11" fmla="*/ 263269 h 10844"/>
              <a:gd name="T12" fmla="*/ 0 w 10688"/>
              <a:gd name="T13" fmla="*/ 794503 h 10844"/>
              <a:gd name="T14" fmla="*/ 576846 w 10688"/>
              <a:gd name="T15" fmla="*/ 1143423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ED0D0"/>
          </a:solidFill>
          <a:ln>
            <a:noFill/>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5" name="Freeform 3"/>
          <p:cNvSpPr/>
          <p:nvPr/>
        </p:nvSpPr>
        <p:spPr bwMode="auto">
          <a:xfrm rot="8579122">
            <a:off x="5413331" y="3458513"/>
            <a:ext cx="1730375" cy="1755775"/>
          </a:xfrm>
          <a:custGeom>
            <a:avLst/>
            <a:gdLst>
              <a:gd name="T0" fmla="*/ 576846 w 10688"/>
              <a:gd name="T1" fmla="*/ 1143423 h 10844"/>
              <a:gd name="T2" fmla="*/ 576846 w 10688"/>
              <a:gd name="T3" fmla="*/ 1143423 h 10844"/>
              <a:gd name="T4" fmla="*/ 738744 w 10688"/>
              <a:gd name="T5" fmla="*/ 1740393 h 10844"/>
              <a:gd name="T6" fmla="*/ 1284991 w 10688"/>
              <a:gd name="T7" fmla="*/ 1588682 h 10844"/>
              <a:gd name="T8" fmla="*/ 1467127 w 10688"/>
              <a:gd name="T9" fmla="*/ 450440 h 10844"/>
              <a:gd name="T10" fmla="*/ 328978 w 10688"/>
              <a:gd name="T11" fmla="*/ 263269 h 10844"/>
              <a:gd name="T12" fmla="*/ 0 w 10688"/>
              <a:gd name="T13" fmla="*/ 794503 h 10844"/>
              <a:gd name="T14" fmla="*/ 576846 w 10688"/>
              <a:gd name="T15" fmla="*/ 1143423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3BB6B7"/>
          </a:solidFill>
          <a:ln w="9525" cmpd="sng">
            <a:solidFill>
              <a:srgbClr val="FFFFFF"/>
            </a:solidFill>
            <a:round/>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6" name="Freeform 3"/>
          <p:cNvSpPr/>
          <p:nvPr/>
        </p:nvSpPr>
        <p:spPr bwMode="auto">
          <a:xfrm rot="13978264">
            <a:off x="4193337" y="3059257"/>
            <a:ext cx="1730375" cy="1754188"/>
          </a:xfrm>
          <a:custGeom>
            <a:avLst/>
            <a:gdLst>
              <a:gd name="T0" fmla="*/ 576846 w 10688"/>
              <a:gd name="T1" fmla="*/ 1142390 h 10844"/>
              <a:gd name="T2" fmla="*/ 576846 w 10688"/>
              <a:gd name="T3" fmla="*/ 1142390 h 10844"/>
              <a:gd name="T4" fmla="*/ 738744 w 10688"/>
              <a:gd name="T5" fmla="*/ 1738820 h 10844"/>
              <a:gd name="T6" fmla="*/ 1284991 w 10688"/>
              <a:gd name="T7" fmla="*/ 1587246 h 10844"/>
              <a:gd name="T8" fmla="*/ 1467127 w 10688"/>
              <a:gd name="T9" fmla="*/ 450032 h 10844"/>
              <a:gd name="T10" fmla="*/ 328978 w 10688"/>
              <a:gd name="T11" fmla="*/ 263031 h 10844"/>
              <a:gd name="T12" fmla="*/ 0 w 10688"/>
              <a:gd name="T13" fmla="*/ 793785 h 10844"/>
              <a:gd name="T14" fmla="*/ 576846 w 10688"/>
              <a:gd name="T15" fmla="*/ 1142390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ED0D0"/>
          </a:solidFill>
          <a:ln>
            <a:noFill/>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1" name="TextBox 35"/>
          <p:cNvSpPr txBox="1"/>
          <p:nvPr/>
        </p:nvSpPr>
        <p:spPr>
          <a:xfrm>
            <a:off x="708153" y="1915898"/>
            <a:ext cx="3936890" cy="1993238"/>
          </a:xfrm>
          <a:prstGeom prst="rect">
            <a:avLst/>
          </a:prstGeom>
          <a:noFill/>
        </p:spPr>
        <p:txBody>
          <a:bodyPr wrap="square" rtlCol="0">
            <a:spAutoFit/>
          </a:bodyPr>
          <a:lstStyle/>
          <a:p>
            <a:pPr>
              <a:lnSpc>
                <a:spcPct val="150000"/>
              </a:lnSpc>
            </a:pPr>
            <a:r>
              <a:rPr lang="zh-CN" altLang="en-US" sz="1400" dirty="0">
                <a:latin typeface="Microsoft YaHei" charset="-122"/>
                <a:ea typeface="Microsoft YaHei" charset="-122"/>
                <a:cs typeface="Microsoft YaHei" charset="-122"/>
              </a:rPr>
              <a:t>科学</a:t>
            </a:r>
            <a:r>
              <a:rPr lang="zh-CN" altLang="en-US" sz="1400" dirty="0" smtClean="0">
                <a:latin typeface="Microsoft YaHei" charset="-122"/>
                <a:ea typeface="Microsoft YaHei" charset="-122"/>
                <a:cs typeface="Microsoft YaHei" charset="-122"/>
              </a:rPr>
              <a:t>研究具有</a:t>
            </a:r>
            <a:r>
              <a:rPr lang="zh-CN" altLang="en-US" sz="1400" dirty="0">
                <a:latin typeface="Microsoft YaHei" charset="-122"/>
                <a:ea typeface="Microsoft YaHei" charset="-122"/>
                <a:cs typeface="Microsoft YaHei" charset="-122"/>
              </a:rPr>
              <a:t>明显的周期性特征</a:t>
            </a:r>
            <a:r>
              <a:rPr lang="en-US" altLang="zh-CN" sz="1400" dirty="0" smtClean="0">
                <a:latin typeface="Microsoft YaHei" charset="-122"/>
                <a:ea typeface="Microsoft YaHei" charset="-122"/>
                <a:cs typeface="Microsoft YaHei" charset="-122"/>
              </a:rPr>
              <a:t>,</a:t>
            </a:r>
            <a:r>
              <a:rPr lang="zh-CN" altLang="en-US" sz="1400" dirty="0" smtClean="0">
                <a:latin typeface="Microsoft YaHei" charset="-122"/>
                <a:ea typeface="Microsoft YaHei" charset="-122"/>
                <a:cs typeface="Microsoft YaHei" charset="-122"/>
              </a:rPr>
              <a:t> 用户需求也会</a:t>
            </a:r>
            <a:r>
              <a:rPr lang="zh-CN" altLang="en-US" sz="1400" dirty="0">
                <a:latin typeface="Microsoft YaHei" charset="-122"/>
                <a:ea typeface="Microsoft YaHei" charset="-122"/>
                <a:cs typeface="Microsoft YaHei" charset="-122"/>
              </a:rPr>
              <a:t>根据学科发展和科研进展而适时变化</a:t>
            </a:r>
            <a:r>
              <a:rPr lang="en-US" altLang="zh-CN" sz="1400" dirty="0">
                <a:latin typeface="Microsoft YaHei" charset="-122"/>
                <a:ea typeface="Microsoft YaHei" charset="-122"/>
                <a:cs typeface="Microsoft YaHei" charset="-122"/>
              </a:rPr>
              <a:t>,</a:t>
            </a:r>
            <a:r>
              <a:rPr lang="zh-CN" altLang="en-US" sz="1400" dirty="0" smtClean="0">
                <a:latin typeface="Microsoft YaHei" charset="-122"/>
                <a:ea typeface="Microsoft YaHei" charset="-122"/>
                <a:cs typeface="Microsoft YaHei" charset="-122"/>
              </a:rPr>
              <a:t>所以学科</a:t>
            </a:r>
            <a:r>
              <a:rPr lang="zh-CN" altLang="en-US" sz="1400" dirty="0">
                <a:latin typeface="Microsoft YaHei" charset="-122"/>
                <a:ea typeface="Microsoft YaHei" charset="-122"/>
                <a:cs typeface="Microsoft YaHei" charset="-122"/>
              </a:rPr>
              <a:t>服务的内容必须根据用户需求的变动</a:t>
            </a:r>
            <a:r>
              <a:rPr lang="zh-CN" altLang="en-US" sz="1400" dirty="0" smtClean="0">
                <a:latin typeface="Microsoft YaHei" charset="-122"/>
                <a:ea typeface="Microsoft YaHei" charset="-122"/>
                <a:cs typeface="Microsoft YaHei" charset="-122"/>
              </a:rPr>
              <a:t>及图书馆的</a:t>
            </a:r>
            <a:r>
              <a:rPr lang="zh-CN" altLang="en-US" sz="1400" dirty="0">
                <a:latin typeface="Microsoft YaHei" charset="-122"/>
                <a:ea typeface="Microsoft YaHei" charset="-122"/>
                <a:cs typeface="Microsoft YaHei" charset="-122"/>
              </a:rPr>
              <a:t>实际情况而动态调整</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不必也不能一成不变</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这样既</a:t>
            </a:r>
            <a:r>
              <a:rPr lang="zh-CN" altLang="en-US" sz="1400" dirty="0" smtClean="0">
                <a:latin typeface="Microsoft YaHei" charset="-122"/>
                <a:ea typeface="Microsoft YaHei" charset="-122"/>
                <a:cs typeface="Microsoft YaHei" charset="-122"/>
              </a:rPr>
              <a:t>能将图书馆的资源发挥出来</a:t>
            </a:r>
            <a:r>
              <a:rPr lang="en-US" altLang="zh-CN" sz="1400" dirty="0" smtClean="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也能</a:t>
            </a:r>
            <a:r>
              <a:rPr lang="zh-CN" altLang="en-US" sz="1400" dirty="0" smtClean="0">
                <a:latin typeface="Microsoft YaHei" charset="-122"/>
                <a:ea typeface="Microsoft YaHei" charset="-122"/>
                <a:cs typeface="Microsoft YaHei" charset="-122"/>
              </a:rPr>
              <a:t>节约资源建设的成本。</a:t>
            </a:r>
            <a:endParaRPr lang="zh-CN" altLang="en-US" sz="1400" dirty="0">
              <a:latin typeface="Microsoft YaHei" charset="-122"/>
              <a:ea typeface="Microsoft YaHei" charset="-122"/>
              <a:cs typeface="Microsoft YaHei" charset="-122"/>
            </a:endParaRPr>
          </a:p>
        </p:txBody>
      </p:sp>
      <p:sp>
        <p:nvSpPr>
          <p:cNvPr id="12" name="文本框 11"/>
          <p:cNvSpPr txBox="1"/>
          <p:nvPr/>
        </p:nvSpPr>
        <p:spPr>
          <a:xfrm>
            <a:off x="665927" y="1506321"/>
            <a:ext cx="2499299" cy="369332"/>
          </a:xfrm>
          <a:prstGeom prst="rect">
            <a:avLst/>
          </a:prstGeom>
          <a:noFill/>
        </p:spPr>
        <p:txBody>
          <a:bodyPr wrap="square" rtlCol="0">
            <a:spAutoFit/>
          </a:bodyPr>
          <a:lstStyle/>
          <a:p>
            <a:r>
              <a:rPr lang="zh-CN" altLang="en-US" b="1" dirty="0">
                <a:latin typeface="Microsoft YaHei" charset="-122"/>
                <a:ea typeface="Microsoft YaHei" charset="-122"/>
                <a:cs typeface="Microsoft YaHei" charset="-122"/>
              </a:rPr>
              <a:t>实施动态协同服务机制</a:t>
            </a:r>
          </a:p>
        </p:txBody>
      </p:sp>
      <p:sp>
        <p:nvSpPr>
          <p:cNvPr id="13" name="TextBox 35"/>
          <p:cNvSpPr txBox="1"/>
          <p:nvPr/>
        </p:nvSpPr>
        <p:spPr>
          <a:xfrm>
            <a:off x="722918" y="4362596"/>
            <a:ext cx="3878245" cy="2677656"/>
          </a:xfrm>
          <a:prstGeom prst="rect">
            <a:avLst/>
          </a:prstGeom>
          <a:noFill/>
        </p:spPr>
        <p:txBody>
          <a:bodyPr wrap="square" rtlCol="0">
            <a:spAutoFit/>
          </a:bodyPr>
          <a:lstStyle/>
          <a:p>
            <a:pPr algn="just">
              <a:lnSpc>
                <a:spcPct val="150000"/>
              </a:lnSpc>
              <a:defRPr/>
            </a:pPr>
            <a:r>
              <a:rPr lang="zh-CN" altLang="en-US" sz="1400" kern="0" dirty="0">
                <a:latin typeface="微软雅黑" panose="020B0503020204020204" pitchFamily="34" charset="-122"/>
                <a:ea typeface="微软雅黑" panose="020B0503020204020204" pitchFamily="34" charset="-122"/>
              </a:rPr>
              <a:t>除定期为学院</a:t>
            </a:r>
            <a:r>
              <a:rPr lang="zh-CN" altLang="en-US" sz="1400" kern="0" dirty="0" smtClean="0">
                <a:latin typeface="微软雅黑" panose="020B0503020204020204" pitchFamily="34" charset="-122"/>
                <a:ea typeface="微软雅黑" panose="020B0503020204020204" pitchFamily="34" charset="-122"/>
              </a:rPr>
              <a:t>提供发文</a:t>
            </a:r>
            <a:r>
              <a:rPr lang="zh-CN" altLang="en-US" sz="1400" kern="0" dirty="0">
                <a:latin typeface="微软雅黑" panose="020B0503020204020204" pitchFamily="34" charset="-122"/>
                <a:ea typeface="微软雅黑" panose="020B0503020204020204" pitchFamily="34" charset="-122"/>
              </a:rPr>
              <a:t>统计</a:t>
            </a:r>
            <a:r>
              <a:rPr lang="zh-CN" altLang="en-US" sz="1400" kern="0" dirty="0" smtClean="0">
                <a:latin typeface="微软雅黑" panose="020B0503020204020204" pitchFamily="34" charset="-122"/>
                <a:ea typeface="微软雅黑" panose="020B0503020204020204" pitchFamily="34" charset="-122"/>
              </a:rPr>
              <a:t>数据外</a:t>
            </a:r>
            <a:r>
              <a:rPr lang="zh-CN" altLang="en-US" sz="1400" kern="0" dirty="0">
                <a:latin typeface="微软雅黑" panose="020B0503020204020204" pitchFamily="34" charset="-122"/>
                <a:ea typeface="微软雅黑" panose="020B0503020204020204" pitchFamily="34" charset="-122"/>
              </a:rPr>
              <a:t>，</a:t>
            </a:r>
            <a:r>
              <a:rPr lang="zh-CN" altLang="en-US" sz="1400" kern="0" dirty="0" smtClean="0">
                <a:latin typeface="微软雅黑" panose="020B0503020204020204" pitchFamily="34" charset="-122"/>
                <a:ea typeface="微软雅黑" panose="020B0503020204020204" pitchFamily="34" charset="-122"/>
              </a:rPr>
              <a:t>进一步提供相关学科领域的研究热点与学科前言报告，并制作相关学科的</a:t>
            </a:r>
            <a:r>
              <a:rPr lang="en-US" altLang="zh-CN" sz="1400" kern="0" dirty="0" smtClean="0">
                <a:latin typeface="微软雅黑" panose="020B0503020204020204" pitchFamily="34" charset="-122"/>
                <a:ea typeface="微软雅黑" panose="020B0503020204020204" pitchFamily="34" charset="-122"/>
              </a:rPr>
              <a:t>SCI</a:t>
            </a:r>
            <a:r>
              <a:rPr lang="zh-CN" altLang="en-US" sz="1400" kern="0" dirty="0" smtClean="0">
                <a:latin typeface="微软雅黑" panose="020B0503020204020204" pitchFamily="34" charset="-122"/>
                <a:ea typeface="微软雅黑" panose="020B0503020204020204" pitchFamily="34" charset="-122"/>
              </a:rPr>
              <a:t>、</a:t>
            </a:r>
            <a:r>
              <a:rPr lang="en-US" altLang="zh-CN" sz="1400" kern="0" dirty="0" smtClean="0">
                <a:latin typeface="微软雅黑" panose="020B0503020204020204" pitchFamily="34" charset="-122"/>
                <a:ea typeface="微软雅黑" panose="020B0503020204020204" pitchFamily="34" charset="-122"/>
              </a:rPr>
              <a:t>EI</a:t>
            </a:r>
            <a:r>
              <a:rPr lang="zh-CN" altLang="en-US" sz="1400" kern="0" dirty="0" smtClean="0">
                <a:latin typeface="微软雅黑" panose="020B0503020204020204" pitchFamily="34" charset="-122"/>
                <a:ea typeface="微软雅黑" panose="020B0503020204020204" pitchFamily="34" charset="-122"/>
              </a:rPr>
              <a:t>等数据库收录期刊投稿指南</a:t>
            </a:r>
            <a:r>
              <a:rPr lang="zh-CN" altLang="en-US" sz="1400" kern="0" dirty="0">
                <a:latin typeface="微软雅黑" panose="020B0503020204020204" pitchFamily="34" charset="-122"/>
                <a:ea typeface="微软雅黑" panose="020B0503020204020204" pitchFamily="34" charset="-122"/>
              </a:rPr>
              <a:t>。积极主动参与科研项目或协助科研团队的学术活动</a:t>
            </a:r>
            <a:r>
              <a:rPr lang="en-US" altLang="zh-CN" sz="1400" kern="0" dirty="0">
                <a:latin typeface="微软雅黑" panose="020B0503020204020204" pitchFamily="34" charset="-122"/>
                <a:ea typeface="微软雅黑" panose="020B0503020204020204" pitchFamily="34" charset="-122"/>
              </a:rPr>
              <a:t>, </a:t>
            </a:r>
            <a:r>
              <a:rPr lang="zh-CN" altLang="en-US" sz="1400" kern="0" dirty="0">
                <a:latin typeface="微软雅黑" panose="020B0503020204020204" pitchFamily="34" charset="-122"/>
                <a:ea typeface="微软雅黑" panose="020B0503020204020204" pitchFamily="34" charset="-122"/>
              </a:rPr>
              <a:t>对重大课题提供文献层面的特别帮助，对重点科研项目的进行跟踪式定题检索服务。 </a:t>
            </a:r>
          </a:p>
          <a:p>
            <a:pPr lvl="0" algn="just">
              <a:lnSpc>
                <a:spcPct val="150000"/>
              </a:lnSpc>
              <a:defRPr/>
            </a:pPr>
            <a:endParaRPr lang="zh-CN" altLang="en-US" sz="1400" kern="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665927" y="3970946"/>
            <a:ext cx="2137523" cy="369332"/>
          </a:xfrm>
          <a:prstGeom prst="rect">
            <a:avLst/>
          </a:prstGeom>
          <a:noFill/>
        </p:spPr>
        <p:txBody>
          <a:bodyPr wrap="square" rtlCol="0">
            <a:spAutoFit/>
          </a:bodyPr>
          <a:lstStyle/>
          <a:p>
            <a:pPr lvl="0">
              <a:defRPr/>
            </a:pPr>
            <a:r>
              <a:rPr lang="zh-CN" altLang="en-US" b="1" kern="0" dirty="0">
                <a:latin typeface="微软雅黑" panose="020B0503020204020204" pitchFamily="34" charset="-122"/>
                <a:ea typeface="微软雅黑" panose="020B0503020204020204" pitchFamily="34" charset="-122"/>
              </a:rPr>
              <a:t>学科</a:t>
            </a:r>
            <a:r>
              <a:rPr lang="zh-CN" altLang="en-US" b="1" kern="0" dirty="0" smtClean="0">
                <a:latin typeface="微软雅黑" panose="020B0503020204020204" pitchFamily="34" charset="-122"/>
                <a:ea typeface="微软雅黑" panose="020B0503020204020204" pitchFamily="34" charset="-122"/>
              </a:rPr>
              <a:t>文献资源服务</a:t>
            </a:r>
            <a:endParaRPr lang="zh-CN" altLang="en-US" b="1" kern="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7497860" y="1517138"/>
            <a:ext cx="4152929" cy="369332"/>
          </a:xfrm>
          <a:prstGeom prst="rect">
            <a:avLst/>
          </a:prstGeom>
          <a:noFill/>
        </p:spPr>
        <p:txBody>
          <a:bodyPr wrap="square" rtlCol="0">
            <a:spAutoFit/>
          </a:bodyPr>
          <a:lstStyle/>
          <a:p>
            <a:r>
              <a:rPr lang="zh-CN" altLang="en-US" b="1" dirty="0">
                <a:latin typeface="Microsoft YaHei" charset="-122"/>
                <a:ea typeface="Microsoft YaHei" charset="-122"/>
                <a:cs typeface="Microsoft YaHei" charset="-122"/>
              </a:rPr>
              <a:t>学科服务平台与工具建设</a:t>
            </a:r>
          </a:p>
        </p:txBody>
      </p:sp>
      <p:sp>
        <p:nvSpPr>
          <p:cNvPr id="18" name="文本框 17"/>
          <p:cNvSpPr txBox="1"/>
          <p:nvPr/>
        </p:nvSpPr>
        <p:spPr>
          <a:xfrm>
            <a:off x="7475019" y="3937660"/>
            <a:ext cx="3000837" cy="369332"/>
          </a:xfrm>
          <a:prstGeom prst="rect">
            <a:avLst/>
          </a:prstGeom>
          <a:noFill/>
        </p:spPr>
        <p:txBody>
          <a:bodyPr wrap="square" rtlCol="0">
            <a:spAutoFit/>
          </a:bodyPr>
          <a:lstStyle/>
          <a:p>
            <a:r>
              <a:rPr lang="zh-CN" altLang="en-US" b="1" dirty="0">
                <a:latin typeface="Microsoft YaHei" charset="-122"/>
                <a:ea typeface="Microsoft YaHei" charset="-122"/>
                <a:cs typeface="Microsoft YaHei" charset="-122"/>
              </a:rPr>
              <a:t>用户需求挖掘与服务推广</a:t>
            </a:r>
          </a:p>
        </p:txBody>
      </p:sp>
      <p:sp>
        <p:nvSpPr>
          <p:cNvPr id="19" name="文本框 1"/>
          <p:cNvSpPr txBox="1"/>
          <p:nvPr/>
        </p:nvSpPr>
        <p:spPr>
          <a:xfrm>
            <a:off x="890869" y="524893"/>
            <a:ext cx="8335309"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预改善及深化工作</a:t>
            </a:r>
            <a:r>
              <a:rPr lang="en-US" altLang="zh-CN" sz="3200" b="1" dirty="0" smtClean="0">
                <a:latin typeface="华文宋体" panose="02010600040101010101" pitchFamily="2" charset="-122"/>
                <a:ea typeface="华文宋体" panose="02010600040101010101" pitchFamily="2" charset="-122"/>
                <a:cs typeface="+mj-cs"/>
              </a:rPr>
              <a:t>——</a:t>
            </a:r>
            <a:r>
              <a:rPr lang="zh-CN" altLang="en-US" sz="3200" b="1" dirty="0" smtClean="0">
                <a:latin typeface="华文宋体" panose="02010600040101010101" pitchFamily="2" charset="-122"/>
                <a:ea typeface="华文宋体" panose="02010600040101010101" pitchFamily="2" charset="-122"/>
                <a:cs typeface="+mj-cs"/>
              </a:rPr>
              <a:t>深化学科服务的策略</a:t>
            </a:r>
            <a:endParaRPr lang="zh-CN" altLang="en-US" sz="3200" b="1" dirty="0">
              <a:latin typeface="华文宋体" panose="02010600040101010101" pitchFamily="2" charset="-122"/>
              <a:ea typeface="华文宋体" panose="02010600040101010101" pitchFamily="2" charset="-122"/>
              <a:cs typeface="+mj-cs"/>
            </a:endParaRPr>
          </a:p>
        </p:txBody>
      </p:sp>
      <p:sp>
        <p:nvSpPr>
          <p:cNvPr id="20" name="Freeform 206"/>
          <p:cNvSpPr>
            <a:spLocks noChangeAspect="1" noEditPoints="1"/>
          </p:cNvSpPr>
          <p:nvPr/>
        </p:nvSpPr>
        <p:spPr bwMode="auto">
          <a:xfrm>
            <a:off x="5174029" y="2179036"/>
            <a:ext cx="592904" cy="71669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pic>
        <p:nvPicPr>
          <p:cNvPr id="21" name="Picture 33"/>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6316056" y="2717442"/>
            <a:ext cx="750424" cy="79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hape 542"/>
          <p:cNvSpPr/>
          <p:nvPr/>
        </p:nvSpPr>
        <p:spPr bwMode="auto">
          <a:xfrm>
            <a:off x="5894330" y="4104741"/>
            <a:ext cx="843451" cy="692890"/>
          </a:xfrm>
          <a:custGeom>
            <a:avLst/>
            <a:gdLst>
              <a:gd name="T0" fmla="*/ 556675 w 21600"/>
              <a:gd name="T1" fmla="*/ 311831 h 21600"/>
              <a:gd name="T2" fmla="*/ 563563 w 21600"/>
              <a:gd name="T3" fmla="*/ 446057 h 21600"/>
              <a:gd name="T4" fmla="*/ 540316 w 21600"/>
              <a:gd name="T5" fmla="*/ 469900 h 21600"/>
              <a:gd name="T6" fmla="*/ 406078 w 21600"/>
              <a:gd name="T7" fmla="*/ 463069 h 21600"/>
              <a:gd name="T8" fmla="*/ 399608 w 21600"/>
              <a:gd name="T9" fmla="*/ 328843 h 21600"/>
              <a:gd name="T10" fmla="*/ 422620 w 21600"/>
              <a:gd name="T11" fmla="*/ 305000 h 21600"/>
              <a:gd name="T12" fmla="*/ 464131 w 21600"/>
              <a:gd name="T13" fmla="*/ 258206 h 21600"/>
              <a:gd name="T14" fmla="*/ 299341 w 21600"/>
              <a:gd name="T15" fmla="*/ 252397 h 21600"/>
              <a:gd name="T16" fmla="*/ 340590 w 21600"/>
              <a:gd name="T17" fmla="*/ 305000 h 21600"/>
              <a:gd name="T18" fmla="*/ 363837 w 21600"/>
              <a:gd name="T19" fmla="*/ 328843 h 21600"/>
              <a:gd name="T20" fmla="*/ 356949 w 21600"/>
              <a:gd name="T21" fmla="*/ 463069 h 21600"/>
              <a:gd name="T22" fmla="*/ 222894 w 21600"/>
              <a:gd name="T23" fmla="*/ 469900 h 21600"/>
              <a:gd name="T24" fmla="*/ 199647 w 21600"/>
              <a:gd name="T25" fmla="*/ 446057 h 21600"/>
              <a:gd name="T26" fmla="*/ 206483 w 21600"/>
              <a:gd name="T27" fmla="*/ 311831 h 21600"/>
              <a:gd name="T28" fmla="*/ 264144 w 21600"/>
              <a:gd name="T29" fmla="*/ 305000 h 21600"/>
              <a:gd name="T30" fmla="*/ 105825 w 21600"/>
              <a:gd name="T31" fmla="*/ 252397 h 21600"/>
              <a:gd name="T32" fmla="*/ 99693 w 21600"/>
              <a:gd name="T33" fmla="*/ 305000 h 21600"/>
              <a:gd name="T34" fmla="*/ 157954 w 21600"/>
              <a:gd name="T35" fmla="*/ 311831 h 21600"/>
              <a:gd name="T36" fmla="*/ 164790 w 21600"/>
              <a:gd name="T37" fmla="*/ 446057 h 21600"/>
              <a:gd name="T38" fmla="*/ 140943 w 21600"/>
              <a:gd name="T39" fmla="*/ 469900 h 21600"/>
              <a:gd name="T40" fmla="*/ 6836 w 21600"/>
              <a:gd name="T41" fmla="*/ 463069 h 21600"/>
              <a:gd name="T42" fmla="*/ 0 w 21600"/>
              <a:gd name="T43" fmla="*/ 328843 h 21600"/>
              <a:gd name="T44" fmla="*/ 23821 w 21600"/>
              <a:gd name="T45" fmla="*/ 305000 h 21600"/>
              <a:gd name="T46" fmla="*/ 64497 w 21600"/>
              <a:gd name="T47" fmla="*/ 258206 h 21600"/>
              <a:gd name="T48" fmla="*/ 105772 w 21600"/>
              <a:gd name="T49" fmla="*/ 217503 h 21600"/>
              <a:gd name="T50" fmla="*/ 264092 w 21600"/>
              <a:gd name="T51" fmla="*/ 164269 h 21600"/>
              <a:gd name="T52" fmla="*/ 206431 w 21600"/>
              <a:gd name="T53" fmla="*/ 157678 h 21600"/>
              <a:gd name="T54" fmla="*/ 199595 w 21600"/>
              <a:gd name="T55" fmla="*/ 23190 h 21600"/>
              <a:gd name="T56" fmla="*/ 222842 w 21600"/>
              <a:gd name="T57" fmla="*/ 0 h 21600"/>
              <a:gd name="T58" fmla="*/ 356897 w 21600"/>
              <a:gd name="T59" fmla="*/ 6831 h 21600"/>
              <a:gd name="T60" fmla="*/ 363785 w 21600"/>
              <a:gd name="T61" fmla="*/ 141057 h 21600"/>
              <a:gd name="T62" fmla="*/ 340538 w 21600"/>
              <a:gd name="T63" fmla="*/ 164269 h 21600"/>
              <a:gd name="T64" fmla="*/ 299288 w 21600"/>
              <a:gd name="T65" fmla="*/ 217503 h 21600"/>
              <a:gd name="T66" fmla="*/ 486673 w 21600"/>
              <a:gd name="T67" fmla="*/ 229272 h 21600"/>
              <a:gd name="T68" fmla="*/ 498936 w 21600"/>
              <a:gd name="T69" fmla="*/ 30500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00" h="21600" extrusionOk="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1"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9050" tIns="19050" rIns="19050" bIns="19050"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grpSp>
        <p:nvGrpSpPr>
          <p:cNvPr id="23" name="Group 26"/>
          <p:cNvGrpSpPr/>
          <p:nvPr/>
        </p:nvGrpSpPr>
        <p:grpSpPr bwMode="auto">
          <a:xfrm>
            <a:off x="4459677" y="3462124"/>
            <a:ext cx="963366" cy="909901"/>
            <a:chOff x="0" y="0"/>
            <a:chExt cx="281" cy="284"/>
          </a:xfrm>
        </p:grpSpPr>
        <p:sp>
          <p:nvSpPr>
            <p:cNvPr id="24" name="Freeform 27"/>
            <p:cNvSpPr/>
            <p:nvPr/>
          </p:nvSpPr>
          <p:spPr bwMode="auto">
            <a:xfrm>
              <a:off x="0" y="0"/>
              <a:ext cx="281" cy="206"/>
            </a:xfrm>
            <a:custGeom>
              <a:avLst/>
              <a:gdLst>
                <a:gd name="T0" fmla="*/ 91 w 119"/>
                <a:gd name="T1" fmla="*/ 32 h 87"/>
                <a:gd name="T2" fmla="*/ 86 w 119"/>
                <a:gd name="T3" fmla="*/ 32 h 87"/>
                <a:gd name="T4" fmla="*/ 86 w 119"/>
                <a:gd name="T5" fmla="*/ 30 h 87"/>
                <a:gd name="T6" fmla="*/ 56 w 119"/>
                <a:gd name="T7" fmla="*/ 0 h 87"/>
                <a:gd name="T8" fmla="*/ 27 w 119"/>
                <a:gd name="T9" fmla="*/ 25 h 87"/>
                <a:gd name="T10" fmla="*/ 19 w 119"/>
                <a:gd name="T11" fmla="*/ 26 h 87"/>
                <a:gd name="T12" fmla="*/ 19 w 119"/>
                <a:gd name="T13" fmla="*/ 26 h 87"/>
                <a:gd name="T14" fmla="*/ 7 w 119"/>
                <a:gd name="T15" fmla="*/ 43 h 87"/>
                <a:gd name="T16" fmla="*/ 9 w 119"/>
                <a:gd name="T17" fmla="*/ 52 h 87"/>
                <a:gd name="T18" fmla="*/ 0 w 119"/>
                <a:gd name="T19" fmla="*/ 68 h 87"/>
                <a:gd name="T20" fmla="*/ 19 w 119"/>
                <a:gd name="T21" fmla="*/ 87 h 87"/>
                <a:gd name="T22" fmla="*/ 39 w 119"/>
                <a:gd name="T23" fmla="*/ 87 h 87"/>
                <a:gd name="T24" fmla="*/ 44 w 119"/>
                <a:gd name="T25" fmla="*/ 81 h 87"/>
                <a:gd name="T26" fmla="*/ 39 w 119"/>
                <a:gd name="T27" fmla="*/ 76 h 87"/>
                <a:gd name="T28" fmla="*/ 19 w 119"/>
                <a:gd name="T29" fmla="*/ 76 h 87"/>
                <a:gd name="T30" fmla="*/ 10 w 119"/>
                <a:gd name="T31" fmla="*/ 68 h 87"/>
                <a:gd name="T32" fmla="*/ 18 w 119"/>
                <a:gd name="T33" fmla="*/ 59 h 87"/>
                <a:gd name="T34" fmla="*/ 22 w 119"/>
                <a:gd name="T35" fmla="*/ 55 h 87"/>
                <a:gd name="T36" fmla="*/ 20 w 119"/>
                <a:gd name="T37" fmla="*/ 50 h 87"/>
                <a:gd name="T38" fmla="*/ 17 w 119"/>
                <a:gd name="T39" fmla="*/ 43 h 87"/>
                <a:gd name="T40" fmla="*/ 22 w 119"/>
                <a:gd name="T41" fmla="*/ 35 h 87"/>
                <a:gd name="T42" fmla="*/ 22 w 119"/>
                <a:gd name="T43" fmla="*/ 35 h 87"/>
                <a:gd name="T44" fmla="*/ 30 w 119"/>
                <a:gd name="T45" fmla="*/ 36 h 87"/>
                <a:gd name="T46" fmla="*/ 35 w 119"/>
                <a:gd name="T47" fmla="*/ 36 h 87"/>
                <a:gd name="T48" fmla="*/ 37 w 119"/>
                <a:gd name="T49" fmla="*/ 31 h 87"/>
                <a:gd name="T50" fmla="*/ 37 w 119"/>
                <a:gd name="T51" fmla="*/ 30 h 87"/>
                <a:gd name="T52" fmla="*/ 37 w 119"/>
                <a:gd name="T53" fmla="*/ 30 h 87"/>
                <a:gd name="T54" fmla="*/ 56 w 119"/>
                <a:gd name="T55" fmla="*/ 11 h 87"/>
                <a:gd name="T56" fmla="*/ 75 w 119"/>
                <a:gd name="T57" fmla="*/ 30 h 87"/>
                <a:gd name="T58" fmla="*/ 73 w 119"/>
                <a:gd name="T59" fmla="*/ 40 h 87"/>
                <a:gd name="T60" fmla="*/ 74 w 119"/>
                <a:gd name="T61" fmla="*/ 46 h 87"/>
                <a:gd name="T62" fmla="*/ 80 w 119"/>
                <a:gd name="T63" fmla="*/ 46 h 87"/>
                <a:gd name="T64" fmla="*/ 91 w 119"/>
                <a:gd name="T65" fmla="*/ 42 h 87"/>
                <a:gd name="T66" fmla="*/ 108 w 119"/>
                <a:gd name="T67" fmla="*/ 59 h 87"/>
                <a:gd name="T68" fmla="*/ 91 w 119"/>
                <a:gd name="T69" fmla="*/ 76 h 87"/>
                <a:gd name="T70" fmla="*/ 80 w 119"/>
                <a:gd name="T71" fmla="*/ 76 h 87"/>
                <a:gd name="T72" fmla="*/ 75 w 119"/>
                <a:gd name="T73" fmla="*/ 81 h 87"/>
                <a:gd name="T74" fmla="*/ 80 w 119"/>
                <a:gd name="T75" fmla="*/ 87 h 87"/>
                <a:gd name="T76" fmla="*/ 91 w 119"/>
                <a:gd name="T77" fmla="*/ 87 h 87"/>
                <a:gd name="T78" fmla="*/ 119 w 119"/>
                <a:gd name="T79" fmla="*/ 59 h 87"/>
                <a:gd name="T80" fmla="*/ 91 w 119"/>
                <a:gd name="T81" fmla="*/ 3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 h="87">
                  <a:moveTo>
                    <a:pt x="91" y="32"/>
                  </a:moveTo>
                  <a:cubicBezTo>
                    <a:pt x="89" y="32"/>
                    <a:pt x="87" y="32"/>
                    <a:pt x="86" y="32"/>
                  </a:cubicBezTo>
                  <a:cubicBezTo>
                    <a:pt x="86" y="31"/>
                    <a:pt x="86" y="31"/>
                    <a:pt x="86" y="30"/>
                  </a:cubicBezTo>
                  <a:cubicBezTo>
                    <a:pt x="86" y="13"/>
                    <a:pt x="72" y="0"/>
                    <a:pt x="56" y="0"/>
                  </a:cubicBezTo>
                  <a:cubicBezTo>
                    <a:pt x="42" y="0"/>
                    <a:pt x="30" y="11"/>
                    <a:pt x="27" y="25"/>
                  </a:cubicBezTo>
                  <a:cubicBezTo>
                    <a:pt x="24" y="24"/>
                    <a:pt x="21" y="25"/>
                    <a:pt x="19" y="26"/>
                  </a:cubicBezTo>
                  <a:cubicBezTo>
                    <a:pt x="19" y="26"/>
                    <a:pt x="19" y="26"/>
                    <a:pt x="19" y="26"/>
                  </a:cubicBezTo>
                  <a:cubicBezTo>
                    <a:pt x="11" y="29"/>
                    <a:pt x="7" y="36"/>
                    <a:pt x="7" y="43"/>
                  </a:cubicBezTo>
                  <a:cubicBezTo>
                    <a:pt x="7" y="46"/>
                    <a:pt x="7" y="49"/>
                    <a:pt x="9" y="52"/>
                  </a:cubicBezTo>
                  <a:cubicBezTo>
                    <a:pt x="3" y="55"/>
                    <a:pt x="0" y="61"/>
                    <a:pt x="0" y="68"/>
                  </a:cubicBezTo>
                  <a:cubicBezTo>
                    <a:pt x="0" y="78"/>
                    <a:pt x="8" y="87"/>
                    <a:pt x="19" y="87"/>
                  </a:cubicBezTo>
                  <a:cubicBezTo>
                    <a:pt x="39" y="87"/>
                    <a:pt x="39" y="87"/>
                    <a:pt x="39" y="87"/>
                  </a:cubicBezTo>
                  <a:cubicBezTo>
                    <a:pt x="41" y="87"/>
                    <a:pt x="44" y="84"/>
                    <a:pt x="44" y="81"/>
                  </a:cubicBezTo>
                  <a:cubicBezTo>
                    <a:pt x="44" y="79"/>
                    <a:pt x="41" y="76"/>
                    <a:pt x="39" y="76"/>
                  </a:cubicBezTo>
                  <a:cubicBezTo>
                    <a:pt x="19" y="76"/>
                    <a:pt x="19" y="76"/>
                    <a:pt x="19" y="76"/>
                  </a:cubicBezTo>
                  <a:cubicBezTo>
                    <a:pt x="14" y="76"/>
                    <a:pt x="10" y="72"/>
                    <a:pt x="10" y="68"/>
                  </a:cubicBezTo>
                  <a:cubicBezTo>
                    <a:pt x="10" y="63"/>
                    <a:pt x="13" y="60"/>
                    <a:pt x="18" y="59"/>
                  </a:cubicBezTo>
                  <a:cubicBezTo>
                    <a:pt x="20" y="59"/>
                    <a:pt x="21" y="57"/>
                    <a:pt x="22" y="55"/>
                  </a:cubicBezTo>
                  <a:cubicBezTo>
                    <a:pt x="22" y="53"/>
                    <a:pt x="22" y="51"/>
                    <a:pt x="20" y="50"/>
                  </a:cubicBezTo>
                  <a:cubicBezTo>
                    <a:pt x="18" y="48"/>
                    <a:pt x="17" y="46"/>
                    <a:pt x="17" y="43"/>
                  </a:cubicBezTo>
                  <a:cubicBezTo>
                    <a:pt x="17" y="40"/>
                    <a:pt x="19" y="37"/>
                    <a:pt x="22" y="35"/>
                  </a:cubicBezTo>
                  <a:cubicBezTo>
                    <a:pt x="22" y="35"/>
                    <a:pt x="22" y="35"/>
                    <a:pt x="22" y="35"/>
                  </a:cubicBezTo>
                  <a:cubicBezTo>
                    <a:pt x="25" y="34"/>
                    <a:pt x="27" y="35"/>
                    <a:pt x="30" y="36"/>
                  </a:cubicBezTo>
                  <a:cubicBezTo>
                    <a:pt x="31" y="37"/>
                    <a:pt x="33" y="37"/>
                    <a:pt x="35" y="36"/>
                  </a:cubicBezTo>
                  <a:cubicBezTo>
                    <a:pt x="37" y="35"/>
                    <a:pt x="37" y="33"/>
                    <a:pt x="37" y="31"/>
                  </a:cubicBezTo>
                  <a:cubicBezTo>
                    <a:pt x="37" y="31"/>
                    <a:pt x="37" y="30"/>
                    <a:pt x="37" y="30"/>
                  </a:cubicBezTo>
                  <a:cubicBezTo>
                    <a:pt x="37" y="30"/>
                    <a:pt x="37" y="30"/>
                    <a:pt x="37" y="30"/>
                  </a:cubicBezTo>
                  <a:cubicBezTo>
                    <a:pt x="37" y="19"/>
                    <a:pt x="46" y="11"/>
                    <a:pt x="56" y="11"/>
                  </a:cubicBezTo>
                  <a:cubicBezTo>
                    <a:pt x="67" y="11"/>
                    <a:pt x="75" y="19"/>
                    <a:pt x="75" y="30"/>
                  </a:cubicBezTo>
                  <a:cubicBezTo>
                    <a:pt x="75" y="33"/>
                    <a:pt x="74" y="36"/>
                    <a:pt x="73" y="40"/>
                  </a:cubicBezTo>
                  <a:cubicBezTo>
                    <a:pt x="71" y="42"/>
                    <a:pt x="72" y="44"/>
                    <a:pt x="74" y="46"/>
                  </a:cubicBezTo>
                  <a:cubicBezTo>
                    <a:pt x="75" y="48"/>
                    <a:pt x="78" y="48"/>
                    <a:pt x="80" y="46"/>
                  </a:cubicBezTo>
                  <a:cubicBezTo>
                    <a:pt x="82" y="44"/>
                    <a:pt x="86" y="42"/>
                    <a:pt x="91" y="42"/>
                  </a:cubicBezTo>
                  <a:cubicBezTo>
                    <a:pt x="101" y="42"/>
                    <a:pt x="108" y="50"/>
                    <a:pt x="108" y="59"/>
                  </a:cubicBezTo>
                  <a:cubicBezTo>
                    <a:pt x="108" y="69"/>
                    <a:pt x="101" y="76"/>
                    <a:pt x="91" y="76"/>
                  </a:cubicBezTo>
                  <a:cubicBezTo>
                    <a:pt x="80" y="76"/>
                    <a:pt x="80" y="76"/>
                    <a:pt x="80" y="76"/>
                  </a:cubicBezTo>
                  <a:cubicBezTo>
                    <a:pt x="77" y="76"/>
                    <a:pt x="75" y="79"/>
                    <a:pt x="75" y="81"/>
                  </a:cubicBezTo>
                  <a:cubicBezTo>
                    <a:pt x="75" y="84"/>
                    <a:pt x="77" y="87"/>
                    <a:pt x="80" y="87"/>
                  </a:cubicBezTo>
                  <a:cubicBezTo>
                    <a:pt x="91" y="87"/>
                    <a:pt x="91" y="87"/>
                    <a:pt x="91" y="87"/>
                  </a:cubicBezTo>
                  <a:cubicBezTo>
                    <a:pt x="106" y="87"/>
                    <a:pt x="119" y="74"/>
                    <a:pt x="119" y="59"/>
                  </a:cubicBezTo>
                  <a:cubicBezTo>
                    <a:pt x="119" y="44"/>
                    <a:pt x="106" y="32"/>
                    <a:pt x="9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Freeform 28"/>
            <p:cNvSpPr/>
            <p:nvPr/>
          </p:nvSpPr>
          <p:spPr bwMode="auto">
            <a:xfrm>
              <a:off x="85" y="116"/>
              <a:ext cx="108" cy="168"/>
            </a:xfrm>
            <a:custGeom>
              <a:avLst/>
              <a:gdLst>
                <a:gd name="T0" fmla="*/ 37 w 46"/>
                <a:gd name="T1" fmla="*/ 45 h 71"/>
                <a:gd name="T2" fmla="*/ 28 w 46"/>
                <a:gd name="T3" fmla="*/ 54 h 71"/>
                <a:gd name="T4" fmla="*/ 28 w 46"/>
                <a:gd name="T5" fmla="*/ 5 h 71"/>
                <a:gd name="T6" fmla="*/ 23 w 46"/>
                <a:gd name="T7" fmla="*/ 0 h 71"/>
                <a:gd name="T8" fmla="*/ 18 w 46"/>
                <a:gd name="T9" fmla="*/ 5 h 71"/>
                <a:gd name="T10" fmla="*/ 18 w 46"/>
                <a:gd name="T11" fmla="*/ 54 h 71"/>
                <a:gd name="T12" fmla="*/ 9 w 46"/>
                <a:gd name="T13" fmla="*/ 45 h 71"/>
                <a:gd name="T14" fmla="*/ 2 w 46"/>
                <a:gd name="T15" fmla="*/ 45 h 71"/>
                <a:gd name="T16" fmla="*/ 2 w 46"/>
                <a:gd name="T17" fmla="*/ 52 h 71"/>
                <a:gd name="T18" fmla="*/ 20 w 46"/>
                <a:gd name="T19" fmla="*/ 70 h 71"/>
                <a:gd name="T20" fmla="*/ 23 w 46"/>
                <a:gd name="T21" fmla="*/ 71 h 71"/>
                <a:gd name="T22" fmla="*/ 27 w 46"/>
                <a:gd name="T23" fmla="*/ 70 h 71"/>
                <a:gd name="T24" fmla="*/ 44 w 46"/>
                <a:gd name="T25" fmla="*/ 52 h 71"/>
                <a:gd name="T26" fmla="*/ 44 w 46"/>
                <a:gd name="T27" fmla="*/ 45 h 71"/>
                <a:gd name="T28" fmla="*/ 37 w 46"/>
                <a:gd name="T29" fmla="*/ 4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71">
                  <a:moveTo>
                    <a:pt x="37" y="45"/>
                  </a:moveTo>
                  <a:cubicBezTo>
                    <a:pt x="28" y="54"/>
                    <a:pt x="28" y="54"/>
                    <a:pt x="28" y="54"/>
                  </a:cubicBezTo>
                  <a:cubicBezTo>
                    <a:pt x="28" y="5"/>
                    <a:pt x="28" y="5"/>
                    <a:pt x="28" y="5"/>
                  </a:cubicBezTo>
                  <a:cubicBezTo>
                    <a:pt x="28" y="2"/>
                    <a:pt x="26" y="0"/>
                    <a:pt x="23" y="0"/>
                  </a:cubicBezTo>
                  <a:cubicBezTo>
                    <a:pt x="20" y="0"/>
                    <a:pt x="18" y="2"/>
                    <a:pt x="18" y="5"/>
                  </a:cubicBezTo>
                  <a:cubicBezTo>
                    <a:pt x="18" y="54"/>
                    <a:pt x="18" y="54"/>
                    <a:pt x="18" y="54"/>
                  </a:cubicBezTo>
                  <a:cubicBezTo>
                    <a:pt x="9" y="45"/>
                    <a:pt x="9" y="45"/>
                    <a:pt x="9" y="45"/>
                  </a:cubicBezTo>
                  <a:cubicBezTo>
                    <a:pt x="7" y="43"/>
                    <a:pt x="4" y="43"/>
                    <a:pt x="2" y="45"/>
                  </a:cubicBezTo>
                  <a:cubicBezTo>
                    <a:pt x="0" y="47"/>
                    <a:pt x="0" y="50"/>
                    <a:pt x="2" y="52"/>
                  </a:cubicBezTo>
                  <a:cubicBezTo>
                    <a:pt x="20" y="70"/>
                    <a:pt x="20" y="70"/>
                    <a:pt x="20" y="70"/>
                  </a:cubicBezTo>
                  <a:cubicBezTo>
                    <a:pt x="20" y="71"/>
                    <a:pt x="22" y="71"/>
                    <a:pt x="23" y="71"/>
                  </a:cubicBezTo>
                  <a:cubicBezTo>
                    <a:pt x="25" y="71"/>
                    <a:pt x="26" y="71"/>
                    <a:pt x="27" y="70"/>
                  </a:cubicBezTo>
                  <a:cubicBezTo>
                    <a:pt x="44" y="52"/>
                    <a:pt x="44" y="52"/>
                    <a:pt x="44" y="52"/>
                  </a:cubicBezTo>
                  <a:cubicBezTo>
                    <a:pt x="46" y="50"/>
                    <a:pt x="46" y="47"/>
                    <a:pt x="44" y="45"/>
                  </a:cubicBezTo>
                  <a:cubicBezTo>
                    <a:pt x="42" y="43"/>
                    <a:pt x="39" y="43"/>
                    <a:pt x="37"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 name="矩形 1"/>
          <p:cNvSpPr/>
          <p:nvPr/>
        </p:nvSpPr>
        <p:spPr>
          <a:xfrm>
            <a:off x="7510762" y="1839209"/>
            <a:ext cx="4341269" cy="2031325"/>
          </a:xfrm>
          <a:prstGeom prst="rect">
            <a:avLst/>
          </a:prstGeom>
        </p:spPr>
        <p:txBody>
          <a:bodyPr wrap="square">
            <a:spAutoFit/>
          </a:bodyPr>
          <a:lstStyle/>
          <a:p>
            <a:pPr>
              <a:lnSpc>
                <a:spcPct val="150000"/>
              </a:lnSpc>
            </a:pPr>
            <a:r>
              <a:rPr lang="zh-CN" altLang="en-US" sz="1400" dirty="0">
                <a:latin typeface="Microsoft YaHei" charset="-122"/>
                <a:ea typeface="Microsoft YaHei" charset="-122"/>
                <a:cs typeface="Microsoft YaHei" charset="-122"/>
              </a:rPr>
              <a:t>日新月异的信息技术和信息工具在科研过程中发挥着越来越重要的作用</a:t>
            </a:r>
            <a:r>
              <a:rPr lang="zh-CN" altLang="en-US" sz="1400" dirty="0" smtClean="0">
                <a:latin typeface="Microsoft YaHei" charset="-122"/>
                <a:ea typeface="Microsoft YaHei" charset="-122"/>
                <a:cs typeface="Microsoft YaHei" charset="-122"/>
              </a:rPr>
              <a:t>。如</a:t>
            </a:r>
            <a:r>
              <a:rPr lang="zh-CN" altLang="en-US" sz="1400" dirty="0">
                <a:latin typeface="Microsoft YaHei" charset="-122"/>
                <a:ea typeface="Microsoft YaHei" charset="-122"/>
                <a:cs typeface="Microsoft YaHei" charset="-122"/>
              </a:rPr>
              <a:t>开放存取技术、语义检索技术、图像检索技术</a:t>
            </a:r>
            <a:r>
              <a:rPr lang="zh-CN" altLang="en-US" sz="1400" dirty="0" smtClean="0">
                <a:latin typeface="Microsoft YaHei" charset="-122"/>
                <a:ea typeface="Microsoft YaHei" charset="-122"/>
                <a:cs typeface="Microsoft YaHei" charset="-122"/>
              </a:rPr>
              <a:t>、信息</a:t>
            </a:r>
            <a:r>
              <a:rPr lang="zh-CN" altLang="en-US" sz="1400" dirty="0">
                <a:latin typeface="Microsoft YaHei" charset="-122"/>
                <a:ea typeface="Microsoft YaHei" charset="-122"/>
                <a:cs typeface="Microsoft YaHei" charset="-122"/>
              </a:rPr>
              <a:t>工具如文献管理</a:t>
            </a:r>
            <a:r>
              <a:rPr lang="zh-CN" altLang="en-US" sz="1400">
                <a:latin typeface="Microsoft YaHei" charset="-122"/>
                <a:ea typeface="Microsoft YaHei" charset="-122"/>
                <a:cs typeface="Microsoft YaHei" charset="-122"/>
              </a:rPr>
              <a:t>软件</a:t>
            </a:r>
            <a:r>
              <a:rPr lang="zh-CN" altLang="en-US" sz="1400" smtClean="0">
                <a:latin typeface="Microsoft YaHei" charset="-122"/>
                <a:ea typeface="Microsoft YaHei" charset="-122"/>
                <a:cs typeface="Microsoft YaHei" charset="-122"/>
              </a:rPr>
              <a:t>、统计</a:t>
            </a:r>
            <a:r>
              <a:rPr lang="zh-CN" altLang="en-US" sz="1400" dirty="0">
                <a:latin typeface="Microsoft YaHei" charset="-122"/>
                <a:ea typeface="Microsoft YaHei" charset="-122"/>
                <a:cs typeface="Microsoft YaHei" charset="-122"/>
              </a:rPr>
              <a:t>分析软件、数据可视化软件、文献计量软件以及个性化研究软件。</a:t>
            </a:r>
            <a:r>
              <a:rPr lang="zh-CN" altLang="en-US" sz="1400" dirty="0" smtClean="0">
                <a:latin typeface="Microsoft YaHei" charset="-122"/>
                <a:ea typeface="Microsoft YaHei" charset="-122"/>
                <a:cs typeface="Microsoft YaHei" charset="-122"/>
              </a:rPr>
              <a:t>图书馆应</a:t>
            </a:r>
            <a:r>
              <a:rPr lang="zh-CN" altLang="en-US" sz="1400" dirty="0">
                <a:latin typeface="Microsoft YaHei" charset="-122"/>
                <a:ea typeface="Microsoft YaHei" charset="-122"/>
                <a:cs typeface="Microsoft YaHei" charset="-122"/>
              </a:rPr>
              <a:t>为用户提供这些工具并帮助他们学会使用</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这有利于提升用户的科研效率和满意度。</a:t>
            </a:r>
          </a:p>
        </p:txBody>
      </p:sp>
      <p:sp>
        <p:nvSpPr>
          <p:cNvPr id="7" name="矩形 6"/>
          <p:cNvSpPr/>
          <p:nvPr/>
        </p:nvSpPr>
        <p:spPr>
          <a:xfrm>
            <a:off x="7475020" y="4380090"/>
            <a:ext cx="3937396" cy="2031325"/>
          </a:xfrm>
          <a:prstGeom prst="rect">
            <a:avLst/>
          </a:prstGeom>
        </p:spPr>
        <p:txBody>
          <a:bodyPr wrap="square">
            <a:spAutoFit/>
          </a:bodyPr>
          <a:lstStyle/>
          <a:p>
            <a:pPr>
              <a:lnSpc>
                <a:spcPct val="150000"/>
              </a:lnSpc>
            </a:pPr>
            <a:r>
              <a:rPr lang="zh-CN" altLang="en-US" sz="1400" dirty="0" smtClean="0">
                <a:latin typeface="Microsoft YaHei" charset="-122"/>
                <a:ea typeface="Microsoft YaHei" charset="-122"/>
                <a:cs typeface="Microsoft YaHei" charset="-122"/>
              </a:rPr>
              <a:t>主动</a:t>
            </a:r>
            <a:r>
              <a:rPr lang="zh-CN" altLang="en-US" sz="1400" dirty="0">
                <a:latin typeface="Microsoft YaHei" charset="-122"/>
                <a:ea typeface="Microsoft YaHei" charset="-122"/>
                <a:cs typeface="Microsoft YaHei" charset="-122"/>
              </a:rPr>
              <a:t>加强用户研究,挖掘用户需求,关注需求变化,把握需求动向,收集需求</a:t>
            </a:r>
            <a:r>
              <a:rPr lang="zh-CN" altLang="en-US" sz="1400" dirty="0" smtClean="0">
                <a:latin typeface="Microsoft YaHei" charset="-122"/>
                <a:ea typeface="Microsoft YaHei" charset="-122"/>
                <a:cs typeface="Microsoft YaHei" charset="-122"/>
              </a:rPr>
              <a:t>信息</a:t>
            </a:r>
            <a:r>
              <a:rPr lang="en-US" altLang="zh-CN" sz="1400" dirty="0" smtClean="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分析需求规律</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剖析需求特点</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生成用户需求分析报告</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从而进行</a:t>
            </a:r>
            <a:r>
              <a:rPr lang="zh-CN" altLang="en-US" sz="1400" dirty="0" smtClean="0">
                <a:latin typeface="Microsoft YaHei" charset="-122"/>
                <a:ea typeface="Microsoft YaHei" charset="-122"/>
                <a:cs typeface="Microsoft YaHei" charset="-122"/>
              </a:rPr>
              <a:t>服务策略及</a:t>
            </a:r>
            <a:r>
              <a:rPr lang="zh-CN" altLang="en-US" sz="1400" dirty="0">
                <a:latin typeface="Microsoft YaHei" charset="-122"/>
                <a:ea typeface="Microsoft YaHei" charset="-122"/>
                <a:cs typeface="Microsoft YaHei" charset="-122"/>
              </a:rPr>
              <a:t>服务流程的优化</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向用户提供优质、高效、快捷的学科服务</a:t>
            </a:r>
            <a:r>
              <a:rPr lang="en-US" altLang="zh-CN" sz="1400" dirty="0">
                <a:latin typeface="Microsoft YaHei" charset="-122"/>
                <a:ea typeface="Microsoft YaHei" charset="-122"/>
                <a:cs typeface="Microsoft YaHei" charset="-122"/>
              </a:rPr>
              <a:t>,</a:t>
            </a:r>
            <a:r>
              <a:rPr lang="zh-CN" altLang="en-US" sz="1400" dirty="0">
                <a:latin typeface="Microsoft YaHei" charset="-122"/>
                <a:ea typeface="Microsoft YaHei" charset="-122"/>
                <a:cs typeface="Microsoft YaHei" charset="-122"/>
              </a:rPr>
              <a:t>提高</a:t>
            </a:r>
            <a:r>
              <a:rPr lang="zh-CN" altLang="en-US" sz="1400" dirty="0" smtClean="0">
                <a:latin typeface="Microsoft YaHei" charset="-122"/>
                <a:ea typeface="Microsoft YaHei" charset="-122"/>
                <a:cs typeface="Microsoft YaHei" charset="-122"/>
              </a:rPr>
              <a:t>用户对图书馆学科馆员学科</a:t>
            </a:r>
            <a:r>
              <a:rPr lang="zh-CN" altLang="en-US" sz="1400" dirty="0">
                <a:latin typeface="Microsoft YaHei" charset="-122"/>
                <a:ea typeface="Microsoft YaHei" charset="-122"/>
                <a:cs typeface="Microsoft YaHei" charset="-122"/>
              </a:rPr>
              <a:t>服务的</a:t>
            </a:r>
            <a:r>
              <a:rPr lang="zh-CN" altLang="en-US" sz="1400" dirty="0" smtClean="0">
                <a:latin typeface="Microsoft YaHei" charset="-122"/>
                <a:ea typeface="Microsoft YaHei" charset="-122"/>
                <a:cs typeface="Microsoft YaHei" charset="-122"/>
              </a:rPr>
              <a:t>信任度。</a:t>
            </a:r>
            <a:endParaRPr lang="zh-CN" altLang="en-US" sz="1400" dirty="0">
              <a:latin typeface="Microsoft YaHei" charset="-122"/>
              <a:ea typeface="Microsoft YaHei" charset="-122"/>
              <a:cs typeface="Microsoft YaHei"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arn(inVertical)">
                                      <p:cBhvr>
                                        <p:cTn id="22" dur="500"/>
                                        <p:tgtEl>
                                          <p:spTgt spid="18"/>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par>
                                <p:cTn id="40" presetID="22" presetClass="entr" presetSubtype="4"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1" grpId="0"/>
      <p:bldP spid="12" grpId="0"/>
      <p:bldP spid="13" grpId="0"/>
      <p:bldP spid="14" grpId="0"/>
      <p:bldP spid="16" grpId="0"/>
      <p:bldP spid="18" grpId="0"/>
      <p:bldP spid="20"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组合 3"/>
          <p:cNvGrpSpPr/>
          <p:nvPr/>
        </p:nvGrpSpPr>
        <p:grpSpPr bwMode="auto">
          <a:xfrm>
            <a:off x="4699604" y="2343681"/>
            <a:ext cx="2386164" cy="2643986"/>
            <a:chOff x="0" y="0"/>
            <a:chExt cx="3926934" cy="4352253"/>
          </a:xfrm>
        </p:grpSpPr>
        <p:sp>
          <p:nvSpPr>
            <p:cNvPr id="27" name="等腰三角形 4"/>
            <p:cNvSpPr>
              <a:spLocks noChangeArrowheads="1"/>
            </p:cNvSpPr>
            <p:nvPr/>
          </p:nvSpPr>
          <p:spPr bwMode="auto">
            <a:xfrm rot="-4373613">
              <a:off x="-268014" y="268014"/>
              <a:ext cx="3886200" cy="3350172"/>
            </a:xfrm>
            <a:prstGeom prst="triangle">
              <a:avLst>
                <a:gd name="adj" fmla="val 50000"/>
              </a:avLst>
            </a:prstGeom>
            <a:noFill/>
            <a:ln w="19050">
              <a:solidFill>
                <a:srgbClr val="7F7F7F"/>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28" name="等腰三角形 5"/>
            <p:cNvSpPr>
              <a:spLocks noChangeArrowheads="1"/>
            </p:cNvSpPr>
            <p:nvPr/>
          </p:nvSpPr>
          <p:spPr bwMode="auto">
            <a:xfrm rot="-5400000">
              <a:off x="-55590" y="665598"/>
              <a:ext cx="3565365" cy="3073590"/>
            </a:xfrm>
            <a:prstGeom prst="triangle">
              <a:avLst>
                <a:gd name="adj" fmla="val 50000"/>
              </a:avLst>
            </a:prstGeom>
            <a:solidFill>
              <a:srgbClr val="3BB6B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29" name="椭圆 6"/>
            <p:cNvSpPr>
              <a:spLocks noChangeArrowheads="1"/>
            </p:cNvSpPr>
            <p:nvPr/>
          </p:nvSpPr>
          <p:spPr bwMode="auto">
            <a:xfrm>
              <a:off x="25197" y="1363044"/>
              <a:ext cx="228600" cy="228600"/>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30" name="椭圆 7"/>
            <p:cNvSpPr>
              <a:spLocks noChangeArrowheads="1"/>
            </p:cNvSpPr>
            <p:nvPr/>
          </p:nvSpPr>
          <p:spPr bwMode="auto">
            <a:xfrm>
              <a:off x="2577897" y="4123653"/>
              <a:ext cx="228600" cy="228600"/>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31" name="椭圆 8"/>
            <p:cNvSpPr>
              <a:spLocks noChangeArrowheads="1"/>
            </p:cNvSpPr>
            <p:nvPr/>
          </p:nvSpPr>
          <p:spPr bwMode="auto">
            <a:xfrm>
              <a:off x="3698334" y="500199"/>
              <a:ext cx="228600" cy="228600"/>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sp>
        <p:nvSpPr>
          <p:cNvPr id="32" name="TextBox 35"/>
          <p:cNvSpPr txBox="1"/>
          <p:nvPr/>
        </p:nvSpPr>
        <p:spPr>
          <a:xfrm>
            <a:off x="924669" y="2795521"/>
            <a:ext cx="3790246" cy="3372846"/>
          </a:xfrm>
          <a:prstGeom prst="rect">
            <a:avLst/>
          </a:prstGeom>
          <a:noFill/>
        </p:spPr>
        <p:txBody>
          <a:bodyPr wrap="square" rtlCol="0">
            <a:spAutoFit/>
          </a:bodyPr>
          <a:lstStyle/>
          <a:p>
            <a:pPr lvl="0" algn="just">
              <a:lnSpc>
                <a:spcPct val="150000"/>
              </a:lnSpc>
              <a:defRPr/>
            </a:pPr>
            <a:r>
              <a:rPr lang="zh-CN" altLang="en-US" sz="1600" kern="0" dirty="0">
                <a:latin typeface="Microsoft YaHei" charset="-122"/>
                <a:ea typeface="Microsoft YaHei" charset="-122"/>
                <a:cs typeface="Microsoft YaHei" charset="-122"/>
              </a:rPr>
              <a:t>根据用户需求</a:t>
            </a:r>
            <a:r>
              <a:rPr lang="zh-CN" altLang="en-US" sz="1600" kern="0" dirty="0" smtClean="0">
                <a:latin typeface="Microsoft YaHei" charset="-122"/>
                <a:ea typeface="Microsoft YaHei" charset="-122"/>
                <a:cs typeface="Microsoft YaHei" charset="-122"/>
              </a:rPr>
              <a:t>开展</a:t>
            </a:r>
            <a:r>
              <a:rPr lang="zh-CN" altLang="en-US" sz="1600" dirty="0">
                <a:latin typeface="Microsoft YaHei" charset="-122"/>
                <a:ea typeface="Microsoft YaHei" charset="-122"/>
                <a:cs typeface="Microsoft YaHei" charset="-122"/>
              </a:rPr>
              <a:t>科研支持服务</a:t>
            </a:r>
            <a:r>
              <a:rPr lang="en-US" altLang="zh-CN" sz="1600" kern="0" dirty="0" smtClean="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如提供学科前沿热点与发展趋势</a:t>
            </a:r>
            <a:r>
              <a:rPr lang="zh-CN" altLang="en-US" sz="1600" kern="0" dirty="0" smtClean="0">
                <a:latin typeface="Microsoft YaHei" charset="-122"/>
                <a:ea typeface="Microsoft YaHei" charset="-122"/>
                <a:cs typeface="Microsoft YaHei" charset="-122"/>
              </a:rPr>
              <a:t>分析</a:t>
            </a:r>
            <a:r>
              <a:rPr lang="en-US" altLang="zh-CN" sz="1600" kern="0" dirty="0" smtClean="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整合科研基金申请</a:t>
            </a:r>
            <a:r>
              <a:rPr lang="zh-CN" altLang="en-US" sz="1600" kern="0" dirty="0" smtClean="0">
                <a:latin typeface="Microsoft YaHei" charset="-122"/>
                <a:ea typeface="Microsoft YaHei" charset="-122"/>
                <a:cs typeface="Microsoft YaHei" charset="-122"/>
              </a:rPr>
              <a:t>信息</a:t>
            </a:r>
            <a:r>
              <a:rPr lang="en-US" altLang="zh-CN" sz="1600" kern="0" dirty="0" smtClean="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提供研究工具培训与使用指导</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提供科研数据管理与服务</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在论文发表</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出版阶段协助投稿和寻找出版</a:t>
            </a:r>
            <a:r>
              <a:rPr lang="en-US" altLang="zh-CN" sz="1600" kern="0" dirty="0">
                <a:latin typeface="Microsoft YaHei" charset="-122"/>
                <a:ea typeface="Microsoft YaHei" charset="-122"/>
                <a:cs typeface="Microsoft YaHei" charset="-122"/>
              </a:rPr>
              <a:t>/</a:t>
            </a:r>
            <a:r>
              <a:rPr lang="zh-CN" altLang="en-US" sz="1600" kern="0" dirty="0" smtClean="0">
                <a:latin typeface="Microsoft YaHei" charset="-122"/>
                <a:ea typeface="Microsoft YaHei" charset="-122"/>
                <a:cs typeface="Microsoft YaHei" charset="-122"/>
              </a:rPr>
              <a:t>发表</a:t>
            </a:r>
            <a:r>
              <a:rPr lang="en-US" altLang="zh-CN" sz="1600" kern="0" dirty="0" smtClean="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在科研成果公开以后</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用</a:t>
            </a:r>
            <a:r>
              <a:rPr lang="en-US" altLang="zh-CN" sz="1600" kern="0" dirty="0">
                <a:latin typeface="Microsoft YaHei" charset="-122"/>
                <a:ea typeface="Microsoft YaHei" charset="-122"/>
                <a:cs typeface="Microsoft YaHei" charset="-122"/>
              </a:rPr>
              <a:t>H</a:t>
            </a:r>
            <a:r>
              <a:rPr lang="zh-CN" altLang="en-US" sz="1600" kern="0" dirty="0">
                <a:latin typeface="Microsoft YaHei" charset="-122"/>
                <a:ea typeface="Microsoft YaHei" charset="-122"/>
                <a:cs typeface="Microsoft YaHei" charset="-122"/>
              </a:rPr>
              <a:t>指数、</a:t>
            </a:r>
            <a:r>
              <a:rPr lang="en-US" altLang="zh-CN" sz="1600" kern="0" dirty="0">
                <a:latin typeface="Microsoft YaHei" charset="-122"/>
                <a:ea typeface="Microsoft YaHei" charset="-122"/>
                <a:cs typeface="Microsoft YaHei" charset="-122"/>
              </a:rPr>
              <a:t>ESI</a:t>
            </a:r>
            <a:r>
              <a:rPr lang="zh-CN" altLang="en-US" sz="1600" kern="0" dirty="0">
                <a:latin typeface="Microsoft YaHei" charset="-122"/>
                <a:ea typeface="Microsoft YaHei" charset="-122"/>
                <a:cs typeface="Microsoft YaHei" charset="-122"/>
              </a:rPr>
              <a:t>、影响因子文献计量工具与方法对研究成果进行分析</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增加科研成果的影响力和传播</a:t>
            </a:r>
            <a:r>
              <a:rPr lang="zh-CN" altLang="en-US" sz="1600" kern="0" dirty="0" smtClean="0">
                <a:latin typeface="Microsoft YaHei" charset="-122"/>
                <a:ea typeface="Microsoft YaHei" charset="-122"/>
                <a:cs typeface="Microsoft YaHei" charset="-122"/>
              </a:rPr>
              <a:t>力度。</a:t>
            </a:r>
            <a:endParaRPr kumimoji="0" sz="1600" b="0" i="0" u="none" strike="noStrike" kern="0" cap="none" spc="0" normalizeH="0" baseline="0" noProof="0" dirty="0">
              <a:ln>
                <a:noFill/>
              </a:ln>
              <a:effectLst/>
              <a:uLnTx/>
              <a:uFillTx/>
              <a:latin typeface="Microsoft YaHei" charset="-122"/>
              <a:ea typeface="Microsoft YaHei" charset="-122"/>
              <a:cs typeface="Microsoft YaHei" charset="-122"/>
            </a:endParaRPr>
          </a:p>
        </p:txBody>
      </p:sp>
      <p:sp>
        <p:nvSpPr>
          <p:cNvPr id="33" name="文本框 32"/>
          <p:cNvSpPr txBox="1"/>
          <p:nvPr/>
        </p:nvSpPr>
        <p:spPr>
          <a:xfrm>
            <a:off x="924668" y="2096504"/>
            <a:ext cx="3208757" cy="400110"/>
          </a:xfrm>
          <a:prstGeom prst="rect">
            <a:avLst/>
          </a:prstGeom>
          <a:noFill/>
        </p:spPr>
        <p:txBody>
          <a:bodyPr wrap="square" rtlCol="0">
            <a:spAutoFit/>
          </a:bodyPr>
          <a:lstStyle/>
          <a:p>
            <a:pPr lvl="0">
              <a:defRPr/>
            </a:pPr>
            <a:r>
              <a:rPr lang="zh-CN" altLang="en-US" sz="2000" b="1" kern="0" dirty="0">
                <a:latin typeface="Microsoft YaHei" charset="-122"/>
                <a:ea typeface="Microsoft YaHei" charset="-122"/>
                <a:cs typeface="Microsoft YaHei" charset="-122"/>
              </a:rPr>
              <a:t>支持科研和科研成果转化</a:t>
            </a:r>
            <a:endParaRPr kumimoji="0" lang="zh-CN" altLang="en-US" sz="2000" b="1" i="0" u="none" strike="noStrike" kern="0" cap="none" spc="0" normalizeH="0" baseline="0" noProof="0" dirty="0">
              <a:ln>
                <a:noFill/>
              </a:ln>
              <a:effectLst/>
              <a:uLnTx/>
              <a:uFillTx/>
              <a:latin typeface="Microsoft YaHei" charset="-122"/>
              <a:ea typeface="Microsoft YaHei" charset="-122"/>
              <a:cs typeface="Microsoft YaHei" charset="-122"/>
            </a:endParaRPr>
          </a:p>
        </p:txBody>
      </p:sp>
      <p:sp>
        <p:nvSpPr>
          <p:cNvPr id="38" name="TextBox 35"/>
          <p:cNvSpPr txBox="1"/>
          <p:nvPr/>
        </p:nvSpPr>
        <p:spPr>
          <a:xfrm>
            <a:off x="7301482" y="2785992"/>
            <a:ext cx="3794410" cy="3046988"/>
          </a:xfrm>
          <a:prstGeom prst="rect">
            <a:avLst/>
          </a:prstGeom>
          <a:noFill/>
        </p:spPr>
        <p:txBody>
          <a:bodyPr wrap="square" rtlCol="0">
            <a:spAutoFit/>
          </a:bodyPr>
          <a:lstStyle/>
          <a:p>
            <a:pPr algn="just">
              <a:lnSpc>
                <a:spcPct val="150000"/>
              </a:lnSpc>
              <a:defRPr/>
            </a:pPr>
            <a:r>
              <a:rPr lang="zh-CN" altLang="en-US" sz="1600" kern="0" dirty="0">
                <a:latin typeface="Microsoft YaHei" charset="-122"/>
                <a:ea typeface="Microsoft YaHei" charset="-122"/>
                <a:cs typeface="Microsoft YaHei" charset="-122"/>
              </a:rPr>
              <a:t>依托图书馆的文献资源</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开展</a:t>
            </a:r>
            <a:r>
              <a:rPr lang="zh-CN" altLang="en-US" sz="1600" kern="0" dirty="0" smtClean="0">
                <a:latin typeface="Microsoft YaHei" charset="-122"/>
                <a:ea typeface="Microsoft YaHei" charset="-122"/>
                <a:cs typeface="Microsoft YaHei" charset="-122"/>
              </a:rPr>
              <a:t>面向硕博士研究生和</a:t>
            </a:r>
            <a:r>
              <a:rPr lang="zh-CN" altLang="en-US" sz="1600" kern="0" dirty="0">
                <a:latin typeface="Microsoft YaHei" charset="-122"/>
                <a:ea typeface="Microsoft YaHei" charset="-122"/>
                <a:cs typeface="Microsoft YaHei" charset="-122"/>
              </a:rPr>
              <a:t>学科科研团队</a:t>
            </a:r>
            <a:r>
              <a:rPr lang="zh-CN" altLang="en-US" sz="1600" kern="0" dirty="0" smtClean="0">
                <a:latin typeface="Microsoft YaHei" charset="-122"/>
                <a:ea typeface="Microsoft YaHei" charset="-122"/>
                <a:cs typeface="Microsoft YaHei" charset="-122"/>
              </a:rPr>
              <a:t>的</a:t>
            </a:r>
            <a:r>
              <a:rPr lang="zh-CN" altLang="en-US" sz="1600" kern="0" dirty="0">
                <a:latin typeface="Microsoft YaHei" charset="-122"/>
                <a:ea typeface="Microsoft YaHei" charset="-122"/>
                <a:cs typeface="Microsoft YaHei" charset="-122"/>
              </a:rPr>
              <a:t>信息素养、学术素养和数据素养的培训与指导</a:t>
            </a:r>
            <a:r>
              <a:rPr lang="en-US" altLang="zh-CN" sz="1600" kern="0" dirty="0">
                <a:latin typeface="Microsoft YaHei" charset="-122"/>
                <a:ea typeface="Microsoft YaHei" charset="-122"/>
                <a:cs typeface="Microsoft YaHei" charset="-122"/>
              </a:rPr>
              <a:t>; </a:t>
            </a:r>
            <a:r>
              <a:rPr lang="zh-CN" altLang="en-US" sz="1600" kern="0" dirty="0" smtClean="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计划每年举办学科团队科技创新情报研修班以及针对硕博士研究生开设</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毕业论文撰写与文献检索</a:t>
            </a:r>
            <a:r>
              <a:rPr lang="en-US" altLang="zh-CN" sz="1600" kern="0" dirty="0">
                <a:latin typeface="Microsoft YaHei" charset="-122"/>
                <a:ea typeface="Microsoft YaHei" charset="-122"/>
                <a:cs typeface="Microsoft YaHei" charset="-122"/>
              </a:rPr>
              <a:t>》</a:t>
            </a:r>
            <a:r>
              <a:rPr lang="zh-CN" altLang="en-US" sz="1600" kern="0" dirty="0">
                <a:latin typeface="Microsoft YaHei" charset="-122"/>
                <a:ea typeface="Microsoft YaHei" charset="-122"/>
                <a:cs typeface="Microsoft YaHei" charset="-122"/>
              </a:rPr>
              <a:t>讲座</a:t>
            </a:r>
            <a:r>
              <a:rPr lang="en-US" altLang="zh-CN" sz="1600" kern="0" dirty="0" smtClean="0">
                <a:latin typeface="Microsoft YaHei" charset="-122"/>
                <a:ea typeface="Microsoft YaHei" charset="-122"/>
                <a:cs typeface="Microsoft YaHei" charset="-122"/>
              </a:rPr>
              <a:t>.</a:t>
            </a:r>
            <a:r>
              <a:rPr lang="zh-CN" altLang="en-US" sz="1600" kern="0" dirty="0" smtClean="0">
                <a:latin typeface="Microsoft YaHei" charset="-122"/>
                <a:ea typeface="Microsoft YaHei" charset="-122"/>
                <a:cs typeface="Microsoft YaHei" charset="-122"/>
              </a:rPr>
              <a:t>讲座方式可采用在线</a:t>
            </a:r>
            <a:r>
              <a:rPr lang="zh-CN" altLang="en-US" sz="1600" kern="0" dirty="0">
                <a:latin typeface="Microsoft YaHei" charset="-122"/>
                <a:ea typeface="Microsoft YaHei" charset="-122"/>
                <a:cs typeface="Microsoft YaHei" charset="-122"/>
              </a:rPr>
              <a:t>视频、视频会议、在线学习教程等方式</a:t>
            </a:r>
            <a:r>
              <a:rPr lang="zh-CN" altLang="en-US" sz="1600" kern="0" dirty="0" smtClean="0">
                <a:latin typeface="Microsoft YaHei" charset="-122"/>
                <a:ea typeface="Microsoft YaHei" charset="-122"/>
                <a:cs typeface="Microsoft YaHei" charset="-122"/>
              </a:rPr>
              <a:t>开展。</a:t>
            </a:r>
            <a:endParaRPr kumimoji="0" sz="1600" b="0" i="0" u="none" strike="noStrike" kern="0" cap="none" spc="0" normalizeH="0" baseline="0" noProof="0" dirty="0">
              <a:ln>
                <a:noFill/>
              </a:ln>
              <a:effectLst/>
              <a:uLnTx/>
              <a:uFillTx/>
              <a:latin typeface="Microsoft YaHei" charset="-122"/>
              <a:ea typeface="Microsoft YaHei" charset="-122"/>
              <a:cs typeface="Microsoft YaHei" charset="-122"/>
            </a:endParaRPr>
          </a:p>
        </p:txBody>
      </p:sp>
      <p:sp>
        <p:nvSpPr>
          <p:cNvPr id="39" name="文本框 38"/>
          <p:cNvSpPr txBox="1"/>
          <p:nvPr/>
        </p:nvSpPr>
        <p:spPr>
          <a:xfrm>
            <a:off x="7337960" y="2096504"/>
            <a:ext cx="2318713" cy="400110"/>
          </a:xfrm>
          <a:prstGeom prst="rect">
            <a:avLst/>
          </a:prstGeom>
          <a:noFill/>
        </p:spPr>
        <p:txBody>
          <a:bodyPr wrap="square" rtlCol="0">
            <a:spAutoFit/>
          </a:bodyPr>
          <a:lstStyle/>
          <a:p>
            <a:r>
              <a:rPr lang="zh-CN" altLang="en-US" sz="2000" b="1" dirty="0">
                <a:latin typeface="Microsoft YaHei" charset="-122"/>
                <a:ea typeface="Microsoft YaHei" charset="-122"/>
                <a:cs typeface="Microsoft YaHei" charset="-122"/>
              </a:rPr>
              <a:t>支持教学与学习</a:t>
            </a:r>
          </a:p>
        </p:txBody>
      </p:sp>
      <p:sp>
        <p:nvSpPr>
          <p:cNvPr id="44" name="文本框 43"/>
          <p:cNvSpPr txBox="1"/>
          <p:nvPr/>
        </p:nvSpPr>
        <p:spPr>
          <a:xfrm>
            <a:off x="890869" y="524893"/>
            <a:ext cx="8335309"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预改善及深化工作</a:t>
            </a:r>
            <a:r>
              <a:rPr lang="en-US" altLang="zh-CN" sz="3200" b="1" dirty="0" smtClean="0">
                <a:latin typeface="华文宋体" panose="02010600040101010101" pitchFamily="2" charset="-122"/>
                <a:ea typeface="华文宋体" panose="02010600040101010101" pitchFamily="2" charset="-122"/>
                <a:cs typeface="+mj-cs"/>
              </a:rPr>
              <a:t>——</a:t>
            </a:r>
            <a:r>
              <a:rPr lang="zh-CN" altLang="en-US" sz="3200" b="1" dirty="0" smtClean="0">
                <a:latin typeface="华文宋体" panose="02010600040101010101" pitchFamily="2" charset="-122"/>
                <a:ea typeface="华文宋体" panose="02010600040101010101" pitchFamily="2" charset="-122"/>
                <a:cs typeface="+mj-cs"/>
              </a:rPr>
              <a:t>拓展学科服务内容</a:t>
            </a:r>
            <a:endParaRPr lang="zh-CN" altLang="en-US" sz="3200" b="1" dirty="0">
              <a:latin typeface="华文宋体" panose="02010600040101010101" pitchFamily="2" charset="-122"/>
              <a:ea typeface="华文宋体" panose="02010600040101010101" pitchFamily="2" charset="-122"/>
              <a:cs typeface="+mj-cs"/>
            </a:endParaRPr>
          </a:p>
        </p:txBody>
      </p:sp>
    </p:spTree>
    <p:extLst>
      <p:ext uri="{BB962C8B-B14F-4D97-AF65-F5344CB8AC3E}">
        <p14:creationId xmlns:p14="http://schemas.microsoft.com/office/powerpoint/2010/main" val="170420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up)">
                                      <p:cBhvr>
                                        <p:cTn id="10" dur="250"/>
                                        <p:tgtEl>
                                          <p:spTgt spid="33"/>
                                        </p:tgtEl>
                                      </p:cBhvr>
                                    </p:animEffect>
                                  </p:childTnLst>
                                </p:cTn>
                              </p:par>
                            </p:childTnLst>
                          </p:cTn>
                        </p:par>
                        <p:par>
                          <p:cTn id="11" fill="hold">
                            <p:stCondLst>
                              <p:cond delay="250"/>
                            </p:stCondLst>
                            <p:childTnLst>
                              <p:par>
                                <p:cTn id="12" presetID="22" presetClass="entr" presetSubtype="1" fill="hold" grpId="0" nodeType="after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up)">
                                      <p:cBhvr>
                                        <p:cTn id="14" dur="250"/>
                                        <p:tgtEl>
                                          <p:spTgt spid="38"/>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up)">
                                      <p:cBhvr>
                                        <p:cTn id="17" dur="250"/>
                                        <p:tgtEl>
                                          <p:spTgt spid="39"/>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down)">
                                      <p:cBhvr>
                                        <p:cTn id="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8" grpId="0"/>
      <p:bldP spid="3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3" name="文本框 32"/>
          <p:cNvSpPr txBox="1"/>
          <p:nvPr/>
        </p:nvSpPr>
        <p:spPr>
          <a:xfrm>
            <a:off x="1608800" y="1643234"/>
            <a:ext cx="2752356" cy="400110"/>
          </a:xfrm>
          <a:prstGeom prst="rect">
            <a:avLst/>
          </a:prstGeom>
          <a:noFill/>
        </p:spPr>
        <p:txBody>
          <a:bodyPr wrap="square" rtlCol="0">
            <a:spAutoFit/>
          </a:bodyPr>
          <a:lstStyle/>
          <a:p>
            <a:r>
              <a:rPr lang="zh-CN" altLang="en-US" sz="2000" dirty="0">
                <a:latin typeface="Microsoft YaHei" charset="-122"/>
                <a:ea typeface="Microsoft YaHei" charset="-122"/>
                <a:cs typeface="Microsoft YaHei" charset="-122"/>
              </a:rPr>
              <a:t>嵌入式学科服务方式</a:t>
            </a:r>
          </a:p>
        </p:txBody>
      </p:sp>
      <p:sp>
        <p:nvSpPr>
          <p:cNvPr id="39" name="文本框 38"/>
          <p:cNvSpPr txBox="1"/>
          <p:nvPr/>
        </p:nvSpPr>
        <p:spPr>
          <a:xfrm>
            <a:off x="7174522" y="1643234"/>
            <a:ext cx="2809875" cy="400110"/>
          </a:xfrm>
          <a:prstGeom prst="rect">
            <a:avLst/>
          </a:prstGeom>
          <a:noFill/>
        </p:spPr>
        <p:txBody>
          <a:bodyPr wrap="square" rtlCol="0">
            <a:spAutoFit/>
          </a:bodyPr>
          <a:lstStyle/>
          <a:p>
            <a:r>
              <a:rPr lang="zh-CN" altLang="en-US" sz="2000" dirty="0">
                <a:latin typeface="Microsoft YaHei" charset="-122"/>
                <a:ea typeface="Microsoft YaHei" charset="-122"/>
                <a:cs typeface="Microsoft YaHei" charset="-122"/>
              </a:rPr>
              <a:t>精准化学科服务方式</a:t>
            </a:r>
          </a:p>
        </p:txBody>
      </p:sp>
      <p:sp>
        <p:nvSpPr>
          <p:cNvPr id="44" name="文本框 43"/>
          <p:cNvSpPr txBox="1"/>
          <p:nvPr/>
        </p:nvSpPr>
        <p:spPr>
          <a:xfrm>
            <a:off x="1223495" y="255622"/>
            <a:ext cx="8335309"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预改善及深化工作</a:t>
            </a:r>
            <a:r>
              <a:rPr lang="en-US" altLang="zh-CN" sz="3200" b="1" dirty="0" smtClean="0">
                <a:latin typeface="华文宋体" panose="02010600040101010101" pitchFamily="2" charset="-122"/>
                <a:ea typeface="华文宋体" panose="02010600040101010101" pitchFamily="2" charset="-122"/>
                <a:cs typeface="+mj-cs"/>
              </a:rPr>
              <a:t>——</a:t>
            </a:r>
            <a:r>
              <a:rPr lang="zh-CN" altLang="en-US" sz="3200" b="1" dirty="0" smtClean="0">
                <a:latin typeface="华文宋体" panose="02010600040101010101" pitchFamily="2" charset="-122"/>
                <a:ea typeface="华文宋体" panose="02010600040101010101" pitchFamily="2" charset="-122"/>
                <a:cs typeface="+mj-cs"/>
              </a:rPr>
              <a:t>创新学科服务方式</a:t>
            </a:r>
            <a:endParaRPr lang="zh-CN" altLang="en-US" sz="3200" b="1" dirty="0">
              <a:latin typeface="华文宋体" panose="02010600040101010101" pitchFamily="2" charset="-122"/>
              <a:ea typeface="华文宋体" panose="02010600040101010101" pitchFamily="2" charset="-122"/>
              <a:cs typeface="+mj-cs"/>
            </a:endParaRPr>
          </a:p>
        </p:txBody>
      </p:sp>
      <p:grpSp>
        <p:nvGrpSpPr>
          <p:cNvPr id="21" name="组合 4099"/>
          <p:cNvGrpSpPr>
            <a:grpSpLocks/>
          </p:cNvGrpSpPr>
          <p:nvPr/>
        </p:nvGrpSpPr>
        <p:grpSpPr bwMode="auto">
          <a:xfrm>
            <a:off x="5051778" y="1843289"/>
            <a:ext cx="2018821" cy="3478453"/>
            <a:chOff x="5003800" y="1834716"/>
            <a:chExt cx="2184400" cy="3798169"/>
          </a:xfrm>
          <a:solidFill>
            <a:srgbClr val="4EB7B7"/>
          </a:solidFill>
        </p:grpSpPr>
        <p:sp>
          <p:nvSpPr>
            <p:cNvPr id="22" name="Freeform 5"/>
            <p:cNvSpPr>
              <a:spLocks noEditPoints="1"/>
            </p:cNvSpPr>
            <p:nvPr/>
          </p:nvSpPr>
          <p:spPr bwMode="auto">
            <a:xfrm>
              <a:off x="5003800" y="1834716"/>
              <a:ext cx="2184400" cy="3093158"/>
            </a:xfrm>
            <a:custGeom>
              <a:avLst/>
              <a:gdLst>
                <a:gd name="T0" fmla="*/ 1928 w 3840"/>
                <a:gd name="T1" fmla="*/ 0 h 5424"/>
                <a:gd name="T2" fmla="*/ 0 w 3840"/>
                <a:gd name="T3" fmla="*/ 1941 h 5424"/>
                <a:gd name="T4" fmla="*/ 633 w 3840"/>
                <a:gd name="T5" fmla="*/ 3500 h 5424"/>
                <a:gd name="T6" fmla="*/ 964 w 3840"/>
                <a:gd name="T7" fmla="*/ 5170 h 5424"/>
                <a:gd name="T8" fmla="*/ 1233 w 3840"/>
                <a:gd name="T9" fmla="*/ 5424 h 5424"/>
                <a:gd name="T10" fmla="*/ 2624 w 3840"/>
                <a:gd name="T11" fmla="*/ 5424 h 5424"/>
                <a:gd name="T12" fmla="*/ 2877 w 3840"/>
                <a:gd name="T13" fmla="*/ 5170 h 5424"/>
                <a:gd name="T14" fmla="*/ 3208 w 3840"/>
                <a:gd name="T15" fmla="*/ 3500 h 5424"/>
                <a:gd name="T16" fmla="*/ 3840 w 3840"/>
                <a:gd name="T17" fmla="*/ 1941 h 5424"/>
                <a:gd name="T18" fmla="*/ 1928 w 3840"/>
                <a:gd name="T19" fmla="*/ 0 h 5424"/>
                <a:gd name="T20" fmla="*/ 917 w 3840"/>
                <a:gd name="T21" fmla="*/ 2084 h 5424"/>
                <a:gd name="T22" fmla="*/ 1533 w 3840"/>
                <a:gd name="T23" fmla="*/ 1989 h 5424"/>
                <a:gd name="T24" fmla="*/ 1122 w 3840"/>
                <a:gd name="T25" fmla="*/ 1050 h 5424"/>
                <a:gd name="T26" fmla="*/ 2102 w 3840"/>
                <a:gd name="T27" fmla="*/ 780 h 5424"/>
                <a:gd name="T28" fmla="*/ 2655 w 3840"/>
                <a:gd name="T29" fmla="*/ 2561 h 5424"/>
                <a:gd name="T30" fmla="*/ 2165 w 3840"/>
                <a:gd name="T31" fmla="*/ 2609 h 5424"/>
                <a:gd name="T32" fmla="*/ 2703 w 3840"/>
                <a:gd name="T33" fmla="*/ 4152 h 5424"/>
                <a:gd name="T34" fmla="*/ 917 w 3840"/>
                <a:gd name="T35" fmla="*/ 2084 h 5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40" h="5424">
                  <a:moveTo>
                    <a:pt x="1928" y="0"/>
                  </a:moveTo>
                  <a:cubicBezTo>
                    <a:pt x="854" y="0"/>
                    <a:pt x="0" y="875"/>
                    <a:pt x="0" y="1941"/>
                  </a:cubicBezTo>
                  <a:cubicBezTo>
                    <a:pt x="0" y="2577"/>
                    <a:pt x="411" y="3134"/>
                    <a:pt x="633" y="3500"/>
                  </a:cubicBezTo>
                  <a:cubicBezTo>
                    <a:pt x="854" y="3850"/>
                    <a:pt x="964" y="5170"/>
                    <a:pt x="964" y="5170"/>
                  </a:cubicBezTo>
                  <a:cubicBezTo>
                    <a:pt x="964" y="5313"/>
                    <a:pt x="1075" y="5424"/>
                    <a:pt x="1233" y="5424"/>
                  </a:cubicBezTo>
                  <a:cubicBezTo>
                    <a:pt x="2624" y="5424"/>
                    <a:pt x="2624" y="5424"/>
                    <a:pt x="2624" y="5424"/>
                  </a:cubicBezTo>
                  <a:cubicBezTo>
                    <a:pt x="2766" y="5424"/>
                    <a:pt x="2877" y="5313"/>
                    <a:pt x="2877" y="5170"/>
                  </a:cubicBezTo>
                  <a:cubicBezTo>
                    <a:pt x="2877" y="5170"/>
                    <a:pt x="2987" y="3850"/>
                    <a:pt x="3208" y="3500"/>
                  </a:cubicBezTo>
                  <a:cubicBezTo>
                    <a:pt x="3430" y="3134"/>
                    <a:pt x="3840" y="2577"/>
                    <a:pt x="3840" y="1941"/>
                  </a:cubicBezTo>
                  <a:cubicBezTo>
                    <a:pt x="3840" y="875"/>
                    <a:pt x="2987" y="0"/>
                    <a:pt x="1928" y="0"/>
                  </a:cubicBezTo>
                  <a:close/>
                  <a:moveTo>
                    <a:pt x="917" y="2084"/>
                  </a:moveTo>
                  <a:cubicBezTo>
                    <a:pt x="1533" y="1989"/>
                    <a:pt x="1533" y="1989"/>
                    <a:pt x="1533" y="1989"/>
                  </a:cubicBezTo>
                  <a:cubicBezTo>
                    <a:pt x="1122" y="1050"/>
                    <a:pt x="1122" y="1050"/>
                    <a:pt x="1122" y="1050"/>
                  </a:cubicBezTo>
                  <a:cubicBezTo>
                    <a:pt x="2102" y="780"/>
                    <a:pt x="2102" y="780"/>
                    <a:pt x="2102" y="780"/>
                  </a:cubicBezTo>
                  <a:cubicBezTo>
                    <a:pt x="2655" y="2561"/>
                    <a:pt x="2655" y="2561"/>
                    <a:pt x="2655" y="2561"/>
                  </a:cubicBezTo>
                  <a:cubicBezTo>
                    <a:pt x="2165" y="2609"/>
                    <a:pt x="2165" y="2609"/>
                    <a:pt x="2165" y="2609"/>
                  </a:cubicBezTo>
                  <a:cubicBezTo>
                    <a:pt x="2703" y="4152"/>
                    <a:pt x="2703" y="4152"/>
                    <a:pt x="2703" y="4152"/>
                  </a:cubicBezTo>
                  <a:lnTo>
                    <a:pt x="917" y="2084"/>
                  </a:lnTo>
                  <a:close/>
                </a:path>
              </a:pathLst>
            </a:custGeom>
            <a:grpFill/>
            <a:ln w="0">
              <a:noFill/>
              <a:prstDash val="solid"/>
              <a:round/>
            </a:ln>
            <a:effectLst>
              <a:outerShdw blurRad="50800" dist="38100" dir="2700000" algn="tl" rotWithShape="0">
                <a:prstClr val="black">
                  <a:alpha val="40000"/>
                </a:prstClr>
              </a:outerShdw>
            </a:effectLst>
          </p:spPr>
          <p:txBody>
            <a:bodyPr/>
            <a:lstStyle/>
            <a:p>
              <a:pPr fontAlgn="auto"/>
              <a:endParaRPr lang="zh-CN" altLang="en-US" noProof="1"/>
            </a:p>
          </p:txBody>
        </p:sp>
        <p:sp>
          <p:nvSpPr>
            <p:cNvPr id="23" name="任意多边形 15484"/>
            <p:cNvSpPr/>
            <p:nvPr/>
          </p:nvSpPr>
          <p:spPr>
            <a:xfrm>
              <a:off x="5748338" y="5031085"/>
              <a:ext cx="700087" cy="233415"/>
            </a:xfrm>
            <a:custGeom>
              <a:avLst/>
              <a:gdLst>
                <a:gd name="connsiteX0" fmla="*/ 2381 w 700088"/>
                <a:gd name="connsiteY0" fmla="*/ 0 h 233363"/>
                <a:gd name="connsiteX1" fmla="*/ 688181 w 700088"/>
                <a:gd name="connsiteY1" fmla="*/ 0 h 233363"/>
                <a:gd name="connsiteX2" fmla="*/ 700088 w 700088"/>
                <a:gd name="connsiteY2" fmla="*/ 233363 h 233363"/>
                <a:gd name="connsiteX3" fmla="*/ 0 w 700088"/>
                <a:gd name="connsiteY3" fmla="*/ 78581 h 233363"/>
                <a:gd name="connsiteX4" fmla="*/ 2381 w 700088"/>
                <a:gd name="connsiteY4" fmla="*/ 0 h 233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088" h="233363">
                  <a:moveTo>
                    <a:pt x="2381" y="0"/>
                  </a:moveTo>
                  <a:lnTo>
                    <a:pt x="688181" y="0"/>
                  </a:lnTo>
                  <a:lnTo>
                    <a:pt x="700088" y="233363"/>
                  </a:lnTo>
                  <a:lnTo>
                    <a:pt x="0" y="78581"/>
                  </a:lnTo>
                  <a:cubicBezTo>
                    <a:pt x="794" y="52387"/>
                    <a:pt x="1587" y="26194"/>
                    <a:pt x="2381" y="0"/>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4" name="任意多边形 15485"/>
            <p:cNvSpPr/>
            <p:nvPr/>
          </p:nvSpPr>
          <p:spPr>
            <a:xfrm>
              <a:off x="5740400" y="5183520"/>
              <a:ext cx="698500" cy="263585"/>
            </a:xfrm>
            <a:custGeom>
              <a:avLst/>
              <a:gdLst>
                <a:gd name="connsiteX0" fmla="*/ 697706 w 697706"/>
                <a:gd name="connsiteY0" fmla="*/ 264319 h 264319"/>
                <a:gd name="connsiteX1" fmla="*/ 695325 w 697706"/>
                <a:gd name="connsiteY1" fmla="*/ 135732 h 264319"/>
                <a:gd name="connsiteX2" fmla="*/ 0 w 697706"/>
                <a:gd name="connsiteY2" fmla="*/ 0 h 264319"/>
                <a:gd name="connsiteX3" fmla="*/ 2381 w 697706"/>
                <a:gd name="connsiteY3" fmla="*/ 133350 h 264319"/>
                <a:gd name="connsiteX4" fmla="*/ 697706 w 697706"/>
                <a:gd name="connsiteY4" fmla="*/ 264319 h 26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706" h="264319">
                  <a:moveTo>
                    <a:pt x="697706" y="264319"/>
                  </a:moveTo>
                  <a:cubicBezTo>
                    <a:pt x="696912" y="221457"/>
                    <a:pt x="696119" y="178594"/>
                    <a:pt x="695325" y="135732"/>
                  </a:cubicBezTo>
                  <a:lnTo>
                    <a:pt x="0" y="0"/>
                  </a:lnTo>
                  <a:cubicBezTo>
                    <a:pt x="794" y="44450"/>
                    <a:pt x="1587" y="88900"/>
                    <a:pt x="2381" y="133350"/>
                  </a:cubicBezTo>
                  <a:lnTo>
                    <a:pt x="697706" y="264319"/>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5" name="任意多边形 15486"/>
            <p:cNvSpPr/>
            <p:nvPr/>
          </p:nvSpPr>
          <p:spPr>
            <a:xfrm>
              <a:off x="5729288" y="5375651"/>
              <a:ext cx="604837" cy="257234"/>
            </a:xfrm>
            <a:custGeom>
              <a:avLst/>
              <a:gdLst>
                <a:gd name="connsiteX0" fmla="*/ 38100 w 604838"/>
                <a:gd name="connsiteY0" fmla="*/ 0 h 257175"/>
                <a:gd name="connsiteX1" fmla="*/ 604838 w 604838"/>
                <a:gd name="connsiteY1" fmla="*/ 119062 h 257175"/>
                <a:gd name="connsiteX2" fmla="*/ 581025 w 604838"/>
                <a:gd name="connsiteY2" fmla="*/ 197644 h 257175"/>
                <a:gd name="connsiteX3" fmla="*/ 578644 w 604838"/>
                <a:gd name="connsiteY3" fmla="*/ 254794 h 257175"/>
                <a:gd name="connsiteX4" fmla="*/ 173832 w 604838"/>
                <a:gd name="connsiteY4" fmla="*/ 257175 h 257175"/>
                <a:gd name="connsiteX5" fmla="*/ 130969 w 604838"/>
                <a:gd name="connsiteY5" fmla="*/ 97631 h 257175"/>
                <a:gd name="connsiteX6" fmla="*/ 21432 w 604838"/>
                <a:gd name="connsiteY6" fmla="*/ 100012 h 257175"/>
                <a:gd name="connsiteX7" fmla="*/ 0 w 604838"/>
                <a:gd name="connsiteY7" fmla="*/ 45244 h 257175"/>
                <a:gd name="connsiteX8" fmla="*/ 38100 w 604838"/>
                <a:gd name="connsiteY8"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838" h="257175">
                  <a:moveTo>
                    <a:pt x="38100" y="0"/>
                  </a:moveTo>
                  <a:lnTo>
                    <a:pt x="604838" y="119062"/>
                  </a:lnTo>
                  <a:lnTo>
                    <a:pt x="581025" y="197644"/>
                  </a:lnTo>
                  <a:cubicBezTo>
                    <a:pt x="580231" y="216694"/>
                    <a:pt x="579438" y="235744"/>
                    <a:pt x="578644" y="254794"/>
                  </a:cubicBezTo>
                  <a:lnTo>
                    <a:pt x="173832" y="257175"/>
                  </a:lnTo>
                  <a:lnTo>
                    <a:pt x="130969" y="97631"/>
                  </a:lnTo>
                  <a:lnTo>
                    <a:pt x="21432" y="100012"/>
                  </a:lnTo>
                  <a:lnTo>
                    <a:pt x="0" y="45244"/>
                  </a:lnTo>
                  <a:lnTo>
                    <a:pt x="38100" y="0"/>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grpSp>
      <p:sp>
        <p:nvSpPr>
          <p:cNvPr id="45" name="Freeform 107"/>
          <p:cNvSpPr/>
          <p:nvPr/>
        </p:nvSpPr>
        <p:spPr bwMode="auto">
          <a:xfrm>
            <a:off x="7178925" y="2193010"/>
            <a:ext cx="4308233" cy="3457908"/>
          </a:xfrm>
          <a:custGeom>
            <a:avLst/>
            <a:gdLst>
              <a:gd name="T0" fmla="*/ 566 w 710"/>
              <a:gd name="T1" fmla="*/ 0 h 587"/>
              <a:gd name="T2" fmla="*/ 0 w 710"/>
              <a:gd name="T3" fmla="*/ 0 h 587"/>
              <a:gd name="T4" fmla="*/ 0 w 710"/>
              <a:gd name="T5" fmla="*/ 587 h 587"/>
              <a:gd name="T6" fmla="*/ 566 w 710"/>
              <a:gd name="T7" fmla="*/ 587 h 587"/>
              <a:gd name="T8" fmla="*/ 710 w 710"/>
              <a:gd name="T9" fmla="*/ 293 h 587"/>
              <a:gd name="T10" fmla="*/ 566 w 710"/>
              <a:gd name="T11" fmla="*/ 0 h 587"/>
            </a:gdLst>
            <a:ahLst/>
            <a:cxnLst>
              <a:cxn ang="0">
                <a:pos x="T0" y="T1"/>
              </a:cxn>
              <a:cxn ang="0">
                <a:pos x="T2" y="T3"/>
              </a:cxn>
              <a:cxn ang="0">
                <a:pos x="T4" y="T5"/>
              </a:cxn>
              <a:cxn ang="0">
                <a:pos x="T6" y="T7"/>
              </a:cxn>
              <a:cxn ang="0">
                <a:pos x="T8" y="T9"/>
              </a:cxn>
              <a:cxn ang="0">
                <a:pos x="T10" y="T11"/>
              </a:cxn>
            </a:cxnLst>
            <a:rect l="0" t="0" r="r" b="b"/>
            <a:pathLst>
              <a:path w="710" h="587">
                <a:moveTo>
                  <a:pt x="566" y="0"/>
                </a:moveTo>
                <a:lnTo>
                  <a:pt x="0" y="0"/>
                </a:lnTo>
                <a:lnTo>
                  <a:pt x="0" y="587"/>
                </a:lnTo>
                <a:lnTo>
                  <a:pt x="566" y="587"/>
                </a:lnTo>
                <a:lnTo>
                  <a:pt x="710" y="293"/>
                </a:lnTo>
                <a:lnTo>
                  <a:pt x="566" y="0"/>
                </a:lnTo>
                <a:close/>
              </a:path>
            </a:pathLst>
          </a:custGeom>
          <a:solidFill>
            <a:srgbClr val="CCECFD"/>
          </a:solidFill>
          <a:ln>
            <a:noFill/>
          </a:ln>
          <a:effectLst>
            <a:outerShdw blurRad="50800" dist="38100" dir="2700000" algn="tl" rotWithShape="0">
              <a:prstClr val="black">
                <a:alpha val="40000"/>
              </a:prstClr>
            </a:outerShdw>
          </a:effectLst>
          <a:extLst/>
        </p:spPr>
        <p:txBody>
          <a:bodyPr lIns="68580" tIns="34290" rIns="68580" bIns="34290"/>
          <a:lstStyle/>
          <a:p>
            <a:pPr fontAlgn="auto">
              <a:lnSpc>
                <a:spcPct val="150000"/>
              </a:lnSpc>
            </a:pPr>
            <a:r>
              <a:rPr lang="zh-CN" altLang="en-US" sz="1600" noProof="1" smtClean="0">
                <a:latin typeface="Microsoft YaHei" charset="-122"/>
                <a:ea typeface="Microsoft YaHei" charset="-122"/>
                <a:cs typeface="Microsoft YaHei" charset="-122"/>
              </a:rPr>
              <a:t>对学科服务的职责、功能、服务对象、服务范围等进行精准定位；基于“双一流”建设的需要</a:t>
            </a:r>
            <a:r>
              <a:rPr lang="en-US" altLang="zh-CN" sz="1600" noProof="1" smtClean="0">
                <a:latin typeface="Microsoft YaHei" charset="-122"/>
                <a:ea typeface="Microsoft YaHei" charset="-122"/>
                <a:cs typeface="Microsoft YaHei" charset="-122"/>
              </a:rPr>
              <a:t>,</a:t>
            </a:r>
            <a:r>
              <a:rPr lang="zh-CN" altLang="en-US" sz="1600" noProof="1" smtClean="0">
                <a:latin typeface="Microsoft YaHei" charset="-122"/>
                <a:ea typeface="Microsoft YaHei" charset="-122"/>
                <a:cs typeface="Microsoft YaHei" charset="-122"/>
              </a:rPr>
              <a:t>根据“双一流”建设名单对用户进行筛选和定位；充分利用现代化</a:t>
            </a:r>
            <a:r>
              <a:rPr lang="zh-CN" altLang="en-US" sz="1600" noProof="1">
                <a:latin typeface="Microsoft YaHei" charset="-122"/>
                <a:ea typeface="Microsoft YaHei" charset="-122"/>
                <a:cs typeface="Microsoft YaHei" charset="-122"/>
              </a:rPr>
              <a:t>信息技术和知识管理手段筛选、甄别用户需求</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对用户的特征数据、行为数据等进行挖掘、分析和整理</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精准识别用户需求并划分为不同层次进行分类管理；针对不同层次的用户及用户需求采取针对性的学科服务策略</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提高学科服务效力与</a:t>
            </a:r>
            <a:r>
              <a:rPr lang="zh-CN" altLang="en-US" sz="1600" noProof="1" smtClean="0">
                <a:latin typeface="Microsoft YaHei" charset="-122"/>
                <a:ea typeface="Microsoft YaHei" charset="-122"/>
                <a:cs typeface="Microsoft YaHei" charset="-122"/>
              </a:rPr>
              <a:t>效率。</a:t>
            </a:r>
            <a:endParaRPr lang="en-US" altLang="zh-CN" sz="1600" noProof="1" smtClean="0">
              <a:latin typeface="Microsoft YaHei" charset="-122"/>
              <a:ea typeface="Microsoft YaHei" charset="-122"/>
              <a:cs typeface="Microsoft YaHei" charset="-122"/>
            </a:endParaRPr>
          </a:p>
          <a:p>
            <a:pPr fontAlgn="auto"/>
            <a:endParaRPr lang="zh-CN" altLang="en-US" noProof="1"/>
          </a:p>
        </p:txBody>
      </p:sp>
      <p:sp>
        <p:nvSpPr>
          <p:cNvPr id="46" name="Freeform 107"/>
          <p:cNvSpPr/>
          <p:nvPr/>
        </p:nvSpPr>
        <p:spPr bwMode="auto">
          <a:xfrm flipH="1">
            <a:off x="668207" y="2186751"/>
            <a:ext cx="4279648" cy="3457908"/>
          </a:xfrm>
          <a:custGeom>
            <a:avLst/>
            <a:gdLst>
              <a:gd name="T0" fmla="*/ 566 w 710"/>
              <a:gd name="T1" fmla="*/ 0 h 587"/>
              <a:gd name="T2" fmla="*/ 0 w 710"/>
              <a:gd name="T3" fmla="*/ 0 h 587"/>
              <a:gd name="T4" fmla="*/ 0 w 710"/>
              <a:gd name="T5" fmla="*/ 587 h 587"/>
              <a:gd name="T6" fmla="*/ 566 w 710"/>
              <a:gd name="T7" fmla="*/ 587 h 587"/>
              <a:gd name="T8" fmla="*/ 710 w 710"/>
              <a:gd name="T9" fmla="*/ 293 h 587"/>
              <a:gd name="T10" fmla="*/ 566 w 710"/>
              <a:gd name="T11" fmla="*/ 0 h 587"/>
            </a:gdLst>
            <a:ahLst/>
            <a:cxnLst>
              <a:cxn ang="0">
                <a:pos x="T0" y="T1"/>
              </a:cxn>
              <a:cxn ang="0">
                <a:pos x="T2" y="T3"/>
              </a:cxn>
              <a:cxn ang="0">
                <a:pos x="T4" y="T5"/>
              </a:cxn>
              <a:cxn ang="0">
                <a:pos x="T6" y="T7"/>
              </a:cxn>
              <a:cxn ang="0">
                <a:pos x="T8" y="T9"/>
              </a:cxn>
              <a:cxn ang="0">
                <a:pos x="T10" y="T11"/>
              </a:cxn>
            </a:cxnLst>
            <a:rect l="0" t="0" r="r" b="b"/>
            <a:pathLst>
              <a:path w="710" h="587">
                <a:moveTo>
                  <a:pt x="566" y="0"/>
                </a:moveTo>
                <a:lnTo>
                  <a:pt x="0" y="0"/>
                </a:lnTo>
                <a:lnTo>
                  <a:pt x="0" y="587"/>
                </a:lnTo>
                <a:lnTo>
                  <a:pt x="566" y="587"/>
                </a:lnTo>
                <a:lnTo>
                  <a:pt x="710" y="293"/>
                </a:lnTo>
                <a:lnTo>
                  <a:pt x="566" y="0"/>
                </a:lnTo>
                <a:close/>
              </a:path>
            </a:pathLst>
          </a:custGeom>
          <a:solidFill>
            <a:srgbClr val="CCECFD"/>
          </a:solidFill>
          <a:ln>
            <a:noFill/>
          </a:ln>
          <a:effectLst>
            <a:outerShdw blurRad="50800" dist="38100" dir="2700000" algn="tl" rotWithShape="0">
              <a:prstClr val="black">
                <a:alpha val="40000"/>
              </a:prstClr>
            </a:outerShdw>
          </a:effectLst>
        </p:spPr>
        <p:txBody>
          <a:bodyPr lIns="68580" tIns="34290" rIns="68580" bIns="34290"/>
          <a:lstStyle/>
          <a:p>
            <a:pPr fontAlgn="auto">
              <a:lnSpc>
                <a:spcPct val="150000"/>
              </a:lnSpc>
            </a:pPr>
            <a:r>
              <a:rPr lang="zh-CN" altLang="en-US" sz="1600" noProof="1" smtClean="0">
                <a:latin typeface="Microsoft YaHei" charset="-122"/>
                <a:ea typeface="Microsoft YaHei" charset="-122"/>
                <a:cs typeface="Microsoft YaHei" charset="-122"/>
              </a:rPr>
              <a:t>        打破</a:t>
            </a:r>
            <a:r>
              <a:rPr lang="zh-CN" altLang="en-US" sz="1600" noProof="1">
                <a:latin typeface="Microsoft YaHei" charset="-122"/>
                <a:ea typeface="Microsoft YaHei" charset="-122"/>
                <a:cs typeface="Microsoft YaHei" charset="-122"/>
              </a:rPr>
              <a:t>时间和空间的局限</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以用户为中心</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有机融入用户物理空间和虚拟</a:t>
            </a:r>
            <a:r>
              <a:rPr lang="zh-CN" altLang="en-US" sz="1600" noProof="1" smtClean="0">
                <a:latin typeface="Microsoft YaHei" charset="-122"/>
                <a:ea typeface="Microsoft YaHei" charset="-122"/>
                <a:cs typeface="Microsoft YaHei" charset="-122"/>
              </a:rPr>
              <a:t>空间。</a:t>
            </a:r>
            <a:r>
              <a:rPr lang="zh-CN" altLang="en-US" sz="1600" noProof="1">
                <a:latin typeface="Microsoft YaHei" charset="-122"/>
                <a:ea typeface="Microsoft YaHei" charset="-122"/>
                <a:cs typeface="Microsoft YaHei" charset="-122"/>
              </a:rPr>
              <a:t>主要通过收集、整理和研判用户需求</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建立</a:t>
            </a:r>
            <a:r>
              <a:rPr lang="zh-CN" altLang="en-US" sz="1600" noProof="1" smtClean="0">
                <a:latin typeface="Microsoft YaHei" charset="-122"/>
                <a:ea typeface="Microsoft YaHei" charset="-122"/>
                <a:cs typeface="Microsoft YaHei" charset="-122"/>
              </a:rPr>
              <a:t>与之相</a:t>
            </a:r>
            <a:r>
              <a:rPr lang="zh-CN" altLang="en-US" sz="1600" noProof="1">
                <a:latin typeface="Microsoft YaHei" charset="-122"/>
                <a:ea typeface="Microsoft YaHei" charset="-122"/>
                <a:cs typeface="Microsoft YaHei" charset="-122"/>
              </a:rPr>
              <a:t>适应的信息资源保障体系</a:t>
            </a:r>
            <a:r>
              <a:rPr lang="en-US" altLang="zh-CN" sz="1600" noProof="1" smtClean="0">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通过学科服务平台</a:t>
            </a:r>
            <a:r>
              <a:rPr lang="zh-CN" altLang="en-US" sz="1600" noProof="1" smtClean="0">
                <a:latin typeface="Microsoft YaHei" charset="-122"/>
                <a:ea typeface="Microsoft YaHei" charset="-122"/>
                <a:cs typeface="Microsoft YaHei" charset="-122"/>
              </a:rPr>
              <a:t>、学术论坛、</a:t>
            </a:r>
            <a:r>
              <a:rPr lang="zh-CN" altLang="en-US" sz="1600" noProof="1">
                <a:latin typeface="Microsoft YaHei" charset="-122"/>
                <a:ea typeface="Microsoft YaHei" charset="-122"/>
                <a:cs typeface="Microsoft YaHei" charset="-122"/>
              </a:rPr>
              <a:t>社交媒体等嵌入用户的信息环境</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为用户提供</a:t>
            </a:r>
            <a:r>
              <a:rPr lang="zh-CN" altLang="en-US" sz="1600" noProof="1" smtClean="0">
                <a:latin typeface="Microsoft YaHei" charset="-122"/>
                <a:ea typeface="Microsoft YaHei" charset="-122"/>
                <a:cs typeface="Microsoft YaHei" charset="-122"/>
              </a:rPr>
              <a:t>个性化和</a:t>
            </a:r>
            <a:r>
              <a:rPr lang="zh-CN" altLang="en-US" sz="1600" noProof="1">
                <a:latin typeface="Microsoft YaHei" charset="-122"/>
                <a:ea typeface="Microsoft YaHei" charset="-122"/>
                <a:cs typeface="Microsoft YaHei" charset="-122"/>
              </a:rPr>
              <a:t>交叉整合的知识服务</a:t>
            </a:r>
            <a:r>
              <a:rPr lang="en-US" altLang="zh-CN" sz="1600" noProof="1" smtClean="0">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嵌入用户科研过程</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针对用户不同科研阶段的需求提供针对性服务</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嵌入用户教学与学习过程</a:t>
            </a:r>
            <a:r>
              <a:rPr lang="en-US" altLang="zh-CN" sz="1600" noProof="1">
                <a:latin typeface="Microsoft YaHei" charset="-122"/>
                <a:ea typeface="Microsoft YaHei" charset="-122"/>
                <a:cs typeface="Microsoft YaHei" charset="-122"/>
              </a:rPr>
              <a:t>,</a:t>
            </a:r>
            <a:r>
              <a:rPr lang="zh-CN" altLang="en-US" sz="1600" noProof="1">
                <a:latin typeface="Microsoft YaHei" charset="-122"/>
                <a:ea typeface="Microsoft YaHei" charset="-122"/>
                <a:cs typeface="Microsoft YaHei" charset="-122"/>
              </a:rPr>
              <a:t>全面提升用户的信息素养、数字素养和学术</a:t>
            </a:r>
            <a:r>
              <a:rPr lang="zh-CN" altLang="en-US" sz="1600" noProof="1" smtClean="0">
                <a:latin typeface="Microsoft YaHei" charset="-122"/>
                <a:ea typeface="Microsoft YaHei" charset="-122"/>
                <a:cs typeface="Microsoft YaHei" charset="-122"/>
              </a:rPr>
              <a:t>素养。</a:t>
            </a:r>
            <a:endParaRPr lang="zh-CN" altLang="en-US" sz="1600" noProof="1">
              <a:latin typeface="Microsoft YaHei" charset="-122"/>
              <a:ea typeface="Microsoft YaHei" charset="-122"/>
              <a:cs typeface="Microsoft YaHei" charset="-122"/>
            </a:endParaRPr>
          </a:p>
        </p:txBody>
      </p:sp>
    </p:spTree>
    <p:extLst>
      <p:ext uri="{BB962C8B-B14F-4D97-AF65-F5344CB8AC3E}">
        <p14:creationId xmlns:p14="http://schemas.microsoft.com/office/powerpoint/2010/main" val="113504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250"/>
                                        <p:tgtEl>
                                          <p:spTgt spid="3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wipe(up)">
                                      <p:cBhvr>
                                        <p:cTn id="10" dur="250"/>
                                        <p:tgtEl>
                                          <p:spTgt spid="39"/>
                                        </p:tgtEl>
                                      </p:cBhvr>
                                    </p:animEffect>
                                  </p:childTnLst>
                                </p:cTn>
                              </p:par>
                              <p:par>
                                <p:cTn id="11" presetID="53" presetClass="entr" presetSubtype="16" fill="hold" nodeType="withEffect">
                                  <p:stCondLst>
                                    <p:cond delay="40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par>
                                <p:cTn id="16" presetID="22" presetClass="entr" presetSubtype="2" fill="hold" grpId="0" nodeType="withEffect">
                                  <p:stCondLst>
                                    <p:cond delay="900"/>
                                  </p:stCondLst>
                                  <p:childTnLst>
                                    <p:set>
                                      <p:cBhvr>
                                        <p:cTn id="17" dur="1" fill="hold">
                                          <p:stCondLst>
                                            <p:cond delay="0"/>
                                          </p:stCondLst>
                                        </p:cTn>
                                        <p:tgtEl>
                                          <p:spTgt spid="46"/>
                                        </p:tgtEl>
                                        <p:attrNameLst>
                                          <p:attrName>style.visibility</p:attrName>
                                        </p:attrNameLst>
                                      </p:cBhvr>
                                      <p:to>
                                        <p:strVal val="visible"/>
                                      </p:to>
                                    </p:set>
                                    <p:animEffect transition="in" filter="wipe(right)">
                                      <p:cBhvr>
                                        <p:cTn id="18" dur="500"/>
                                        <p:tgtEl>
                                          <p:spTgt spid="46"/>
                                        </p:tgtEl>
                                      </p:cBhvr>
                                    </p:animEffect>
                                  </p:childTnLst>
                                </p:cTn>
                              </p:par>
                              <p:par>
                                <p:cTn id="19" presetID="22" presetClass="entr" presetSubtype="8" fill="hold" grpId="0" nodeType="withEffect">
                                  <p:stCondLst>
                                    <p:cond delay="1000"/>
                                  </p:stCondLst>
                                  <p:childTnLst>
                                    <p:set>
                                      <p:cBhvr>
                                        <p:cTn id="20" dur="1" fill="hold">
                                          <p:stCondLst>
                                            <p:cond delay="0"/>
                                          </p:stCondLst>
                                        </p:cTn>
                                        <p:tgtEl>
                                          <p:spTgt spid="45"/>
                                        </p:tgtEl>
                                        <p:attrNameLst>
                                          <p:attrName>style.visibility</p:attrName>
                                        </p:attrNameLst>
                                      </p:cBhvr>
                                      <p:to>
                                        <p:strVal val="visible"/>
                                      </p:to>
                                    </p:set>
                                    <p:animEffect transition="in" filter="wipe(left)">
                                      <p:cBhvr>
                                        <p:cTn id="2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9" grpId="0"/>
      <p:bldP spid="45" grpId="0" animBg="1"/>
      <p:bldP spid="4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文本框 19"/>
          <p:cNvSpPr txBox="1"/>
          <p:nvPr/>
        </p:nvSpPr>
        <p:spPr>
          <a:xfrm>
            <a:off x="3035607" y="2572647"/>
            <a:ext cx="6097036" cy="76944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3BB6B7"/>
                </a:solidFill>
                <a:effectLst/>
                <a:uLnTx/>
                <a:uFillTx/>
                <a:latin typeface="方正兰亭超细黑简体" panose="02000000000000000000" pitchFamily="2" charset="-122"/>
                <a:ea typeface="方正兰亭超细黑简体" panose="02000000000000000000" pitchFamily="2" charset="-122"/>
                <a:cs typeface="+mn-cs"/>
              </a:rPr>
              <a:t>再次衷心感谢</a:t>
            </a:r>
            <a:r>
              <a:rPr lang="zh-CN" altLang="en-US" sz="4400" b="1" dirty="0">
                <a:solidFill>
                  <a:srgbClr val="FFC000"/>
                </a:solidFill>
                <a:latin typeface="方正兰亭超细黑简体" panose="02000000000000000000" pitchFamily="2" charset="-122"/>
                <a:ea typeface="方正兰亭超细黑简体" panose="02000000000000000000" pitchFamily="2" charset="-122"/>
              </a:rPr>
              <a:t>您</a:t>
            </a:r>
            <a:r>
              <a:rPr lang="zh-CN" altLang="en-US" sz="4400" b="1" dirty="0" smtClean="0">
                <a:solidFill>
                  <a:srgbClr val="FFC000"/>
                </a:solidFill>
                <a:latin typeface="方正兰亭超细黑简体" panose="02000000000000000000" pitchFamily="2" charset="-122"/>
                <a:ea typeface="方正兰亭超细黑简体" panose="02000000000000000000" pitchFamily="2" charset="-122"/>
              </a:rPr>
              <a:t>的观看</a:t>
            </a:r>
            <a:endParaRPr kumimoji="0" lang="zh-CN" altLang="en-US" sz="4400" b="1" i="0" u="none" strike="noStrike" kern="1200" cap="none" spc="0" normalizeH="0" baseline="0" noProof="0" dirty="0">
              <a:ln>
                <a:noFill/>
              </a:ln>
              <a:solidFill>
                <a:srgbClr val="3BB6B7"/>
              </a:solidFill>
              <a:effectLst/>
              <a:uLnTx/>
              <a:uFillTx/>
              <a:latin typeface="方正兰亭超细黑简体" panose="02000000000000000000" pitchFamily="2" charset="-122"/>
              <a:ea typeface="方正兰亭超细黑简体" panose="02000000000000000000" pitchFamily="2" charset="-122"/>
              <a:cs typeface="+mn-cs"/>
            </a:endParaRPr>
          </a:p>
        </p:txBody>
      </p:sp>
      <p:sp>
        <p:nvSpPr>
          <p:cNvPr id="26" name="文本框 25"/>
          <p:cNvSpPr txBox="1"/>
          <p:nvPr/>
        </p:nvSpPr>
        <p:spPr>
          <a:xfrm>
            <a:off x="3035607" y="3332288"/>
            <a:ext cx="6012393" cy="523220"/>
          </a:xfrm>
          <a:prstGeom prst="rect">
            <a:avLst/>
          </a:prstGeom>
          <a:noFill/>
          <a:ln>
            <a:noFill/>
          </a:ln>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2800" dirty="0">
                <a:solidFill>
                  <a:srgbClr val="3BB6B7"/>
                </a:solidFill>
                <a:latin typeface="等线" panose="02010600030101010101" charset="-122"/>
                <a:ea typeface="等线" panose="02010600030101010101" charset="-122"/>
              </a:rPr>
              <a:t>Thank</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you</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for</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your</a:t>
            </a:r>
            <a:r>
              <a:rPr lang="zh-CN" altLang="en-US" sz="2800" dirty="0">
                <a:solidFill>
                  <a:srgbClr val="3BB6B7"/>
                </a:solidFill>
                <a:latin typeface="等线" panose="02010600030101010101" charset="-122"/>
                <a:ea typeface="等线" panose="02010600030101010101" charset="-122"/>
              </a:rPr>
              <a:t> </a:t>
            </a:r>
            <a:r>
              <a:rPr lang="en-US" altLang="zh-CN" sz="2800" dirty="0" smtClean="0">
                <a:solidFill>
                  <a:srgbClr val="3BB6B7"/>
                </a:solidFill>
                <a:latin typeface="等线" panose="02010600030101010101" charset="-122"/>
                <a:ea typeface="等线" panose="02010600030101010101" charset="-122"/>
              </a:rPr>
              <a:t>watching</a:t>
            </a:r>
            <a:endParaRPr lang="en-US" altLang="zh-CN" sz="2800" dirty="0">
              <a:solidFill>
                <a:srgbClr val="3BB6B7"/>
              </a:solidFill>
              <a:latin typeface="等线" panose="02010600030101010101" charset="-122"/>
              <a:ea typeface="等线" panose="02010600030101010101" charset="-122"/>
            </a:endParaRPr>
          </a:p>
        </p:txBody>
      </p:sp>
      <p:sp>
        <p:nvSpPr>
          <p:cNvPr id="27" name="文本框 26"/>
          <p:cNvSpPr txBox="1"/>
          <p:nvPr/>
        </p:nvSpPr>
        <p:spPr>
          <a:xfrm>
            <a:off x="6626004" y="4414559"/>
            <a:ext cx="2506639" cy="3657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3BB6B7"/>
                </a:solidFill>
                <a:effectLst/>
                <a:uLnTx/>
                <a:uFillTx/>
                <a:latin typeface="Arial" panose="020B0604020202020204" pitchFamily="34" charset="0"/>
                <a:ea typeface="等线" panose="02010600030101010101" charset="-122"/>
                <a:cs typeface="Arial" panose="020B0604020202020204" pitchFamily="34" charset="0"/>
              </a:rPr>
              <a:t>汇报人</a:t>
            </a:r>
            <a:r>
              <a:rPr kumimoji="0" lang="zh-CN" altLang="en-US" sz="1800" b="0" i="0" u="none" strike="noStrike" kern="1200" cap="none" spc="0" normalizeH="0" baseline="0" noProof="0" dirty="0" smtClean="0">
                <a:ln>
                  <a:noFill/>
                </a:ln>
                <a:solidFill>
                  <a:srgbClr val="3BB6B7"/>
                </a:solidFill>
                <a:effectLst/>
                <a:uLnTx/>
                <a:uFillTx/>
                <a:latin typeface="Arial" panose="020B0604020202020204" pitchFamily="34" charset="0"/>
                <a:ea typeface="等线" panose="02010600030101010101" charset="-122"/>
                <a:cs typeface="Arial" panose="020B0604020202020204" pitchFamily="34" charset="0"/>
              </a:rPr>
              <a:t>：张晴</a:t>
            </a:r>
            <a:endParaRPr kumimoji="0" lang="en-US" sz="1800" b="0" i="0" u="none" strike="noStrike" kern="1200" cap="none" spc="0" normalizeH="0" baseline="0" noProof="0" dirty="0">
              <a:ln>
                <a:solidFill>
                  <a:prstClr val="white"/>
                </a:solidFill>
              </a:ln>
              <a:solidFill>
                <a:srgbClr val="3BB6B7"/>
              </a:solidFill>
              <a:effectLst/>
              <a:uLnTx/>
              <a:uFillTx/>
              <a:latin typeface="Arial" panose="020B0604020202020204" pitchFamily="34" charset="0"/>
              <a:ea typeface="等线" panose="02010600030101010101"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down)">
                                      <p:cBhvr>
                                        <p:cTn id="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组合 55">
            <a:extLst>
              <a:ext uri="{FF2B5EF4-FFF2-40B4-BE49-F238E27FC236}">
                <a16:creationId xmlns="" xmlns:a16="http://schemas.microsoft.com/office/drawing/2014/main" id="{7CD5EA1E-7026-4009-B024-40C7442E937D}"/>
              </a:ext>
            </a:extLst>
          </p:cNvPr>
          <p:cNvGrpSpPr/>
          <p:nvPr/>
        </p:nvGrpSpPr>
        <p:grpSpPr bwMode="auto">
          <a:xfrm>
            <a:off x="4193488" y="684116"/>
            <a:ext cx="3573066" cy="696102"/>
            <a:chOff x="3791205" y="5346441"/>
            <a:chExt cx="5833188" cy="1152192"/>
          </a:xfrm>
        </p:grpSpPr>
        <p:sp>
          <p:nvSpPr>
            <p:cNvPr id="5" name="任意多边形 166">
              <a:extLst>
                <a:ext uri="{FF2B5EF4-FFF2-40B4-BE49-F238E27FC236}">
                  <a16:creationId xmlns="" xmlns:a16="http://schemas.microsoft.com/office/drawing/2014/main" id="{733973B6-8202-4DDB-BC62-B0DE889049C1}"/>
                </a:ext>
              </a:extLst>
            </p:cNvPr>
            <p:cNvSpPr/>
            <p:nvPr/>
          </p:nvSpPr>
          <p:spPr>
            <a:xfrm>
              <a:off x="3791205" y="5346441"/>
              <a:ext cx="5833186" cy="1152192"/>
            </a:xfrm>
            <a:custGeom>
              <a:avLst/>
              <a:gdLst>
                <a:gd name="connsiteX0" fmla="*/ 619854 w 5832648"/>
                <a:gd name="connsiteY0" fmla="*/ 172234 h 1152128"/>
                <a:gd name="connsiteX1" fmla="*/ 247759 w 5832648"/>
                <a:gd name="connsiteY1" fmla="*/ 418875 h 1152128"/>
                <a:gd name="connsiteX2" fmla="*/ 216024 w 5832648"/>
                <a:gd name="connsiteY2" fmla="*/ 576064 h 1152128"/>
                <a:gd name="connsiteX3" fmla="*/ 216024 w 5832648"/>
                <a:gd name="connsiteY3" fmla="*/ 576063 h 1152128"/>
                <a:gd name="connsiteX4" fmla="*/ 216024 w 5832648"/>
                <a:gd name="connsiteY4" fmla="*/ 576064 h 1152128"/>
                <a:gd name="connsiteX5" fmla="*/ 216024 w 5832648"/>
                <a:gd name="connsiteY5" fmla="*/ 576064 h 1152128"/>
                <a:gd name="connsiteX6" fmla="*/ 247759 w 5832648"/>
                <a:gd name="connsiteY6" fmla="*/ 733252 h 1152128"/>
                <a:gd name="connsiteX7" fmla="*/ 619854 w 5832648"/>
                <a:gd name="connsiteY7" fmla="*/ 979893 h 1152128"/>
                <a:gd name="connsiteX8" fmla="*/ 5212794 w 5832648"/>
                <a:gd name="connsiteY8" fmla="*/ 979894 h 1152128"/>
                <a:gd name="connsiteX9" fmla="*/ 5616624 w 5832648"/>
                <a:gd name="connsiteY9" fmla="*/ 576064 h 1152128"/>
                <a:gd name="connsiteX10" fmla="*/ 5616625 w 5832648"/>
                <a:gd name="connsiteY10" fmla="*/ 576064 h 1152128"/>
                <a:gd name="connsiteX11" fmla="*/ 5212795 w 5832648"/>
                <a:gd name="connsiteY11" fmla="*/ 172234 h 1152128"/>
                <a:gd name="connsiteX12" fmla="*/ 576064 w 5832648"/>
                <a:gd name="connsiteY12" fmla="*/ 0 h 1152128"/>
                <a:gd name="connsiteX13" fmla="*/ 5256584 w 5832648"/>
                <a:gd name="connsiteY13" fmla="*/ 0 h 1152128"/>
                <a:gd name="connsiteX14" fmla="*/ 5832648 w 5832648"/>
                <a:gd name="connsiteY14" fmla="*/ 576064 h 1152128"/>
                <a:gd name="connsiteX15" fmla="*/ 5256584 w 5832648"/>
                <a:gd name="connsiteY15" fmla="*/ 1152128 h 1152128"/>
                <a:gd name="connsiteX16" fmla="*/ 576064 w 5832648"/>
                <a:gd name="connsiteY16" fmla="*/ 1152128 h 1152128"/>
                <a:gd name="connsiteX17" fmla="*/ 0 w 5832648"/>
                <a:gd name="connsiteY17" fmla="*/ 576064 h 1152128"/>
                <a:gd name="connsiteX18" fmla="*/ 576064 w 5832648"/>
                <a:gd name="connsiteY18" fmla="*/ 0 h 1152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32648" h="1152128">
                  <a:moveTo>
                    <a:pt x="619854" y="172234"/>
                  </a:moveTo>
                  <a:cubicBezTo>
                    <a:pt x="452583" y="172234"/>
                    <a:pt x="309064" y="273935"/>
                    <a:pt x="247759" y="418875"/>
                  </a:cubicBezTo>
                  <a:lnTo>
                    <a:pt x="216024" y="576064"/>
                  </a:lnTo>
                  <a:lnTo>
                    <a:pt x="216024" y="576063"/>
                  </a:lnTo>
                  <a:lnTo>
                    <a:pt x="216024" y="576064"/>
                  </a:lnTo>
                  <a:lnTo>
                    <a:pt x="216024" y="576064"/>
                  </a:lnTo>
                  <a:lnTo>
                    <a:pt x="247759" y="733252"/>
                  </a:lnTo>
                  <a:cubicBezTo>
                    <a:pt x="309064" y="878193"/>
                    <a:pt x="452583" y="979893"/>
                    <a:pt x="619854" y="979893"/>
                  </a:cubicBezTo>
                  <a:lnTo>
                    <a:pt x="5212794" y="979894"/>
                  </a:lnTo>
                  <a:cubicBezTo>
                    <a:pt x="5435823" y="979894"/>
                    <a:pt x="5616624" y="799093"/>
                    <a:pt x="5616624" y="576064"/>
                  </a:cubicBezTo>
                  <a:lnTo>
                    <a:pt x="5616625" y="576064"/>
                  </a:lnTo>
                  <a:cubicBezTo>
                    <a:pt x="5616625" y="353035"/>
                    <a:pt x="5435824" y="172234"/>
                    <a:pt x="5212795" y="172234"/>
                  </a:cubicBezTo>
                  <a:close/>
                  <a:moveTo>
                    <a:pt x="576064" y="0"/>
                  </a:moveTo>
                  <a:lnTo>
                    <a:pt x="5256584" y="0"/>
                  </a:lnTo>
                  <a:cubicBezTo>
                    <a:pt x="5574735" y="0"/>
                    <a:pt x="5832648" y="257913"/>
                    <a:pt x="5832648" y="576064"/>
                  </a:cubicBezTo>
                  <a:cubicBezTo>
                    <a:pt x="5832648" y="894215"/>
                    <a:pt x="5574735" y="1152128"/>
                    <a:pt x="5256584" y="1152128"/>
                  </a:cubicBezTo>
                  <a:lnTo>
                    <a:pt x="576064" y="1152128"/>
                  </a:lnTo>
                  <a:cubicBezTo>
                    <a:pt x="257913" y="1152128"/>
                    <a:pt x="0" y="894215"/>
                    <a:pt x="0" y="576064"/>
                  </a:cubicBezTo>
                  <a:cubicBezTo>
                    <a:pt x="0" y="257913"/>
                    <a:pt x="257913" y="0"/>
                    <a:pt x="576064" y="0"/>
                  </a:cubicBezTo>
                  <a:close/>
                </a:path>
              </a:pathLst>
            </a:custGeom>
            <a:solidFill>
              <a:srgbClr val="F3F3F3"/>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dirty="0">
                <a:latin typeface="Arial"/>
                <a:ea typeface="微软雅黑"/>
                <a:cs typeface="+mn-ea"/>
                <a:sym typeface="Arial"/>
              </a:endParaRPr>
            </a:p>
          </p:txBody>
        </p:sp>
        <p:sp>
          <p:nvSpPr>
            <p:cNvPr id="6" name="圆角矩形 165">
              <a:extLst>
                <a:ext uri="{FF2B5EF4-FFF2-40B4-BE49-F238E27FC236}">
                  <a16:creationId xmlns="" xmlns:a16="http://schemas.microsoft.com/office/drawing/2014/main" id="{7466C484-A933-4AC1-A588-82F34066E0F1}"/>
                </a:ext>
              </a:extLst>
            </p:cNvPr>
            <p:cNvSpPr/>
            <p:nvPr/>
          </p:nvSpPr>
          <p:spPr>
            <a:xfrm>
              <a:off x="4007769" y="5518708"/>
              <a:ext cx="5400600" cy="807659"/>
            </a:xfrm>
            <a:prstGeom prst="roundRect">
              <a:avLst>
                <a:gd name="adj" fmla="val 50000"/>
              </a:avLst>
            </a:prstGeom>
            <a:solidFill>
              <a:schemeClr val="bg1"/>
            </a:solidFill>
            <a:ln>
              <a:gradFill flip="none" rotWithShape="1">
                <a:gsLst>
                  <a:gs pos="100000">
                    <a:schemeClr val="bg1"/>
                  </a:gs>
                  <a:gs pos="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dist"/>
              <a:r>
                <a:rPr lang="zh-CN" altLang="en-US" sz="2000" b="1" dirty="0" smtClean="0">
                  <a:solidFill>
                    <a:srgbClr val="3BB6B7"/>
                  </a:solidFill>
                  <a:latin typeface="Arial"/>
                  <a:ea typeface="微软雅黑"/>
                  <a:sym typeface="Arial"/>
                </a:rPr>
                <a:t>个人简介</a:t>
              </a:r>
              <a:endParaRPr lang="zh-CN" altLang="en-US" sz="2000" b="1" dirty="0">
                <a:solidFill>
                  <a:srgbClr val="3BB6B7"/>
                </a:solidFill>
                <a:latin typeface="Arial"/>
                <a:ea typeface="微软雅黑"/>
                <a:sym typeface="Arial"/>
              </a:endParaRPr>
            </a:p>
          </p:txBody>
        </p:sp>
        <p:sp>
          <p:nvSpPr>
            <p:cNvPr id="7" name="圆角矩形 167">
              <a:extLst>
                <a:ext uri="{FF2B5EF4-FFF2-40B4-BE49-F238E27FC236}">
                  <a16:creationId xmlns="" xmlns:a16="http://schemas.microsoft.com/office/drawing/2014/main" id="{317DDEC0-D9DA-4C20-825B-9F02AFC30191}"/>
                </a:ext>
              </a:extLst>
            </p:cNvPr>
            <p:cNvSpPr/>
            <p:nvPr/>
          </p:nvSpPr>
          <p:spPr>
            <a:xfrm>
              <a:off x="3791744" y="5346472"/>
              <a:ext cx="5832649" cy="1152127"/>
            </a:xfrm>
            <a:prstGeom prst="roundRect">
              <a:avLst>
                <a:gd name="adj" fmla="val 50000"/>
              </a:avLst>
            </a:prstGeom>
            <a:noFill/>
            <a:ln>
              <a:gradFill flip="none" rotWithShape="1">
                <a:gsLst>
                  <a:gs pos="0">
                    <a:schemeClr val="bg1"/>
                  </a:gs>
                  <a:gs pos="100000">
                    <a:schemeClr val="bg1">
                      <a:lumMod val="7500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Arial"/>
                <a:ea typeface="微软雅黑"/>
                <a:cs typeface="+mn-ea"/>
                <a:sym typeface="Arial"/>
              </a:endParaRPr>
            </a:p>
          </p:txBody>
        </p:sp>
      </p:grpSp>
      <p:sp>
        <p:nvSpPr>
          <p:cNvPr id="8" name="TextBox 3">
            <a:extLst>
              <a:ext uri="{FF2B5EF4-FFF2-40B4-BE49-F238E27FC236}">
                <a16:creationId xmlns="" xmlns:a16="http://schemas.microsoft.com/office/drawing/2014/main" id="{1F5C031C-3F51-48A6-B340-6E06077F852A}"/>
              </a:ext>
            </a:extLst>
          </p:cNvPr>
          <p:cNvSpPr txBox="1"/>
          <p:nvPr/>
        </p:nvSpPr>
        <p:spPr>
          <a:xfrm>
            <a:off x="4785799" y="1558439"/>
            <a:ext cx="6333958" cy="4616648"/>
          </a:xfrm>
          <a:prstGeom prst="rect">
            <a:avLst/>
          </a:prstGeom>
          <a:noFill/>
        </p:spPr>
        <p:txBody>
          <a:bodyPr wrap="square" rtlCol="0">
            <a:spAutoFit/>
          </a:bodyPr>
          <a:lstStyle/>
          <a:p>
            <a:pPr fontAlgn="auto">
              <a:lnSpc>
                <a:spcPct val="150000"/>
              </a:lnSpc>
              <a:spcBef>
                <a:spcPts val="0"/>
              </a:spcBef>
              <a:spcAft>
                <a:spcPts val="0"/>
              </a:spcAft>
              <a:buFont typeface="Arial" pitchFamily="34" charset="0"/>
              <a:buNone/>
              <a:defRPr/>
            </a:pPr>
            <a:r>
              <a:rPr lang="zh-CN" altLang="en-US" sz="2800" b="1" noProof="1" smtClean="0">
                <a:solidFill>
                  <a:srgbClr val="3BB6B7"/>
                </a:solidFill>
                <a:latin typeface="Arial"/>
                <a:ea typeface="微软雅黑"/>
                <a:sym typeface="Arial"/>
              </a:rPr>
              <a:t>姓       名：张 晴</a:t>
            </a:r>
            <a:endParaRPr lang="en-US" altLang="zh-CN" sz="2800" b="1" noProof="1" smtClean="0">
              <a:solidFill>
                <a:srgbClr val="3BB6B7"/>
              </a:solidFill>
              <a:latin typeface="Arial"/>
              <a:ea typeface="微软雅黑"/>
              <a:sym typeface="Arial"/>
            </a:endParaRPr>
          </a:p>
          <a:p>
            <a:pPr fontAlgn="auto">
              <a:lnSpc>
                <a:spcPct val="150000"/>
              </a:lnSpc>
              <a:spcBef>
                <a:spcPts val="0"/>
              </a:spcBef>
              <a:spcAft>
                <a:spcPts val="0"/>
              </a:spcAft>
              <a:buFont typeface="Arial" pitchFamily="34" charset="0"/>
              <a:buNone/>
              <a:defRPr/>
            </a:pPr>
            <a:r>
              <a:rPr lang="zh-CN" altLang="en-US" sz="2800" b="1" noProof="1">
                <a:solidFill>
                  <a:srgbClr val="3BB6B7"/>
                </a:solidFill>
                <a:latin typeface="Arial"/>
                <a:ea typeface="微软雅黑"/>
                <a:sym typeface="Arial"/>
              </a:rPr>
              <a:t>服务</a:t>
            </a:r>
            <a:r>
              <a:rPr lang="zh-CN" altLang="en-US" sz="2800" b="1" noProof="1" smtClean="0">
                <a:solidFill>
                  <a:srgbClr val="3BB6B7"/>
                </a:solidFill>
                <a:latin typeface="Arial"/>
                <a:ea typeface="微软雅黑"/>
                <a:sym typeface="Arial"/>
              </a:rPr>
              <a:t>学科</a:t>
            </a:r>
            <a:r>
              <a:rPr lang="zh-CN" altLang="en-US" sz="2800" b="1" noProof="1">
                <a:solidFill>
                  <a:srgbClr val="3BB6B7"/>
                </a:solidFill>
                <a:latin typeface="Arial"/>
                <a:ea typeface="微软雅黑"/>
                <a:sym typeface="Arial"/>
              </a:rPr>
              <a:t>：</a:t>
            </a:r>
            <a:r>
              <a:rPr lang="zh-CN" altLang="en-US" sz="2800" b="1" noProof="1" smtClean="0">
                <a:solidFill>
                  <a:srgbClr val="3BB6B7"/>
                </a:solidFill>
                <a:latin typeface="Arial"/>
                <a:ea typeface="微软雅黑"/>
                <a:sym typeface="Arial"/>
              </a:rPr>
              <a:t>建筑、艺术、体育、继续教育以及安德</a:t>
            </a:r>
            <a:r>
              <a:rPr lang="zh-CN" altLang="en-US" sz="2800" b="1" noProof="1">
                <a:solidFill>
                  <a:srgbClr val="3BB6B7"/>
                </a:solidFill>
                <a:latin typeface="Arial"/>
                <a:ea typeface="微软雅黑"/>
                <a:sym typeface="Arial"/>
              </a:rPr>
              <a:t>学院相关</a:t>
            </a:r>
            <a:r>
              <a:rPr lang="zh-CN" altLang="en-US" sz="2800" b="1" noProof="1" smtClean="0">
                <a:solidFill>
                  <a:srgbClr val="3BB6B7"/>
                </a:solidFill>
                <a:latin typeface="Arial"/>
                <a:ea typeface="微软雅黑"/>
                <a:sym typeface="Arial"/>
              </a:rPr>
              <a:t>学科</a:t>
            </a:r>
            <a:endParaRPr lang="en-US" altLang="zh-CN" sz="2800" b="1" noProof="1" smtClean="0">
              <a:solidFill>
                <a:srgbClr val="3BB6B7"/>
              </a:solidFill>
              <a:latin typeface="Arial"/>
              <a:ea typeface="微软雅黑"/>
              <a:sym typeface="Arial"/>
            </a:endParaRPr>
          </a:p>
          <a:p>
            <a:pPr fontAlgn="auto">
              <a:lnSpc>
                <a:spcPct val="150000"/>
              </a:lnSpc>
              <a:spcBef>
                <a:spcPts val="0"/>
              </a:spcBef>
              <a:spcAft>
                <a:spcPts val="0"/>
              </a:spcAft>
              <a:buFont typeface="Arial" pitchFamily="34" charset="0"/>
              <a:buNone/>
              <a:defRPr/>
            </a:pPr>
            <a:r>
              <a:rPr lang="zh-CN" altLang="en-US" sz="2800" b="1" noProof="1" smtClean="0">
                <a:solidFill>
                  <a:srgbClr val="3BB6B7"/>
                </a:solidFill>
                <a:latin typeface="Arial"/>
                <a:ea typeface="微软雅黑"/>
                <a:sym typeface="Arial"/>
              </a:rPr>
              <a:t>联系电话：</a:t>
            </a:r>
            <a:r>
              <a:rPr lang="en-US" altLang="zh-CN" sz="2800" b="1" noProof="1" smtClean="0">
                <a:solidFill>
                  <a:srgbClr val="3BB6B7"/>
                </a:solidFill>
                <a:latin typeface="Arial"/>
                <a:ea typeface="微软雅黑"/>
                <a:sym typeface="Arial"/>
              </a:rPr>
              <a:t>82202262</a:t>
            </a:r>
          </a:p>
          <a:p>
            <a:pPr fontAlgn="auto">
              <a:lnSpc>
                <a:spcPct val="150000"/>
              </a:lnSpc>
              <a:spcBef>
                <a:spcPts val="0"/>
              </a:spcBef>
              <a:spcAft>
                <a:spcPts val="0"/>
              </a:spcAft>
              <a:buFont typeface="Arial" pitchFamily="34" charset="0"/>
              <a:buNone/>
              <a:defRPr/>
            </a:pPr>
            <a:r>
              <a:rPr lang="zh-CN" altLang="en-US" sz="2800" b="1" noProof="1">
                <a:solidFill>
                  <a:srgbClr val="3BB6B7"/>
                </a:solidFill>
                <a:latin typeface="Arial"/>
                <a:ea typeface="微软雅黑"/>
                <a:sym typeface="Arial"/>
              </a:rPr>
              <a:t>电子</a:t>
            </a:r>
            <a:r>
              <a:rPr lang="zh-CN" altLang="en-US" sz="2800" b="1" noProof="1" smtClean="0">
                <a:solidFill>
                  <a:srgbClr val="3BB6B7"/>
                </a:solidFill>
                <a:latin typeface="Arial"/>
                <a:ea typeface="微软雅黑"/>
                <a:sym typeface="Arial"/>
              </a:rPr>
              <a:t>邮箱：</a:t>
            </a:r>
            <a:r>
              <a:rPr lang="en-US" altLang="zh-CN" sz="2800" b="1" noProof="1" smtClean="0">
                <a:solidFill>
                  <a:srgbClr val="3BB6B7"/>
                </a:solidFill>
                <a:latin typeface="Arial"/>
                <a:ea typeface="微软雅黑"/>
                <a:sym typeface="Arial"/>
              </a:rPr>
              <a:t>lib_jzys@xauat.com</a:t>
            </a:r>
          </a:p>
          <a:p>
            <a:pPr fontAlgn="auto">
              <a:lnSpc>
                <a:spcPct val="150000"/>
              </a:lnSpc>
              <a:spcBef>
                <a:spcPts val="0"/>
              </a:spcBef>
              <a:spcAft>
                <a:spcPts val="0"/>
              </a:spcAft>
              <a:buFont typeface="Arial" pitchFamily="34" charset="0"/>
              <a:buNone/>
              <a:defRPr/>
            </a:pPr>
            <a:r>
              <a:rPr lang="zh-CN" altLang="en-US" sz="2800" b="1" noProof="1">
                <a:solidFill>
                  <a:srgbClr val="3BB6B7"/>
                </a:solidFill>
                <a:latin typeface="Arial"/>
                <a:ea typeface="微软雅黑"/>
                <a:sym typeface="Arial"/>
              </a:rPr>
              <a:t>办公</a:t>
            </a:r>
            <a:r>
              <a:rPr lang="zh-CN" altLang="en-US" sz="2800" b="1" noProof="1" smtClean="0">
                <a:solidFill>
                  <a:srgbClr val="3BB6B7"/>
                </a:solidFill>
                <a:latin typeface="Arial"/>
                <a:ea typeface="微软雅黑"/>
                <a:sym typeface="Arial"/>
              </a:rPr>
              <a:t>地点</a:t>
            </a:r>
            <a:r>
              <a:rPr lang="zh-CN" altLang="en-US" sz="2800" b="1" noProof="1">
                <a:solidFill>
                  <a:srgbClr val="3BB6B7"/>
                </a:solidFill>
                <a:latin typeface="Arial"/>
                <a:ea typeface="微软雅黑"/>
                <a:sym typeface="Arial"/>
              </a:rPr>
              <a:t>：图书馆四楼西南角咨询服务中心</a:t>
            </a:r>
            <a:r>
              <a:rPr lang="en-US" altLang="zh-CN" sz="2800" b="1" noProof="1">
                <a:solidFill>
                  <a:srgbClr val="3BB6B7"/>
                </a:solidFill>
                <a:latin typeface="Arial"/>
                <a:ea typeface="微软雅黑"/>
                <a:sym typeface="Arial"/>
              </a:rPr>
              <a:t>406-2</a:t>
            </a:r>
            <a:r>
              <a:rPr lang="zh-CN" altLang="en-US" sz="2800" b="1" noProof="1">
                <a:solidFill>
                  <a:srgbClr val="3BB6B7"/>
                </a:solidFill>
                <a:latin typeface="Arial"/>
                <a:ea typeface="微软雅黑"/>
                <a:sym typeface="Arial"/>
              </a:rPr>
              <a:t>室</a:t>
            </a:r>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3588" y="2027218"/>
            <a:ext cx="2302554" cy="32235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3205890" y="4449863"/>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2" name="矩形 11"/>
          <p:cNvSpPr/>
          <p:nvPr/>
        </p:nvSpPr>
        <p:spPr>
          <a:xfrm>
            <a:off x="3205891" y="3672246"/>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3" name="矩形 12"/>
          <p:cNvSpPr/>
          <p:nvPr/>
        </p:nvSpPr>
        <p:spPr>
          <a:xfrm>
            <a:off x="3407765" y="2892026"/>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22" name="TextBox 21"/>
          <p:cNvSpPr txBox="1"/>
          <p:nvPr/>
        </p:nvSpPr>
        <p:spPr>
          <a:xfrm>
            <a:off x="2993363" y="1223155"/>
            <a:ext cx="6074734" cy="1492712"/>
          </a:xfrm>
          <a:prstGeom prst="rect">
            <a:avLst/>
          </a:prstGeom>
          <a:noFill/>
        </p:spPr>
        <p:txBody>
          <a:bodyPr wrap="none" lIns="121917" tIns="60958" rIns="121917" bIns="60958" rtlCol="0">
            <a:spAutoFit/>
          </a:bodyPr>
          <a:lstStyle/>
          <a:p>
            <a:pPr marL="0" lvl="1"/>
            <a:r>
              <a:rPr lang="zh-CN" altLang="en-US" sz="1900" b="1" dirty="0">
                <a:solidFill>
                  <a:schemeClr val="tx1">
                    <a:lumMod val="50000"/>
                    <a:lumOff val="50000"/>
                  </a:schemeClr>
                </a:solidFill>
                <a:latin typeface="微软雅黑" pitchFamily="34" charset="-122"/>
                <a:ea typeface="微软雅黑" pitchFamily="34" charset="-122"/>
              </a:rPr>
              <a:t> </a:t>
            </a:r>
            <a:r>
              <a:rPr lang="zh-CN" altLang="en-US" sz="3700" b="1" dirty="0">
                <a:solidFill>
                  <a:schemeClr val="tx1">
                    <a:lumMod val="50000"/>
                    <a:lumOff val="50000"/>
                  </a:schemeClr>
                </a:solidFill>
                <a:latin typeface="微软雅黑" pitchFamily="34" charset="-122"/>
                <a:ea typeface="微软雅黑" pitchFamily="34" charset="-122"/>
              </a:rPr>
              <a:t>第一部分</a:t>
            </a:r>
            <a:endParaRPr lang="en-US" altLang="zh-CN" sz="3700" b="1" dirty="0">
              <a:solidFill>
                <a:schemeClr val="tx1">
                  <a:lumMod val="50000"/>
                  <a:lumOff val="50000"/>
                </a:schemeClr>
              </a:solidFill>
              <a:latin typeface="微软雅黑" pitchFamily="34" charset="-122"/>
              <a:ea typeface="微软雅黑" pitchFamily="34" charset="-122"/>
            </a:endParaRPr>
          </a:p>
          <a:p>
            <a:pPr marL="0" lvl="1">
              <a:lnSpc>
                <a:spcPct val="130000"/>
              </a:lnSpc>
            </a:pPr>
            <a:r>
              <a:rPr lang="en-US" altLang="zh-CN" sz="4000" b="1" dirty="0" smtClean="0">
                <a:solidFill>
                  <a:srgbClr val="3BB6B7"/>
                </a:solidFill>
                <a:latin typeface="微软雅黑" pitchFamily="34" charset="-122"/>
                <a:ea typeface="微软雅黑" pitchFamily="34" charset="-122"/>
              </a:rPr>
              <a:t>2020-2021</a:t>
            </a:r>
            <a:r>
              <a:rPr lang="zh-CN" altLang="en-US" sz="4000" b="1" dirty="0" smtClean="0">
                <a:solidFill>
                  <a:srgbClr val="3BB6B7"/>
                </a:solidFill>
                <a:latin typeface="微软雅黑" pitchFamily="34" charset="-122"/>
                <a:ea typeface="微软雅黑" pitchFamily="34" charset="-122"/>
              </a:rPr>
              <a:t>学年工作回顾</a:t>
            </a:r>
            <a:endParaRPr lang="en-US" altLang="zh-CN" sz="4000" b="1" dirty="0">
              <a:solidFill>
                <a:srgbClr val="3BB6B7"/>
              </a:solidFill>
              <a:latin typeface="微软雅黑" pitchFamily="34" charset="-122"/>
              <a:ea typeface="微软雅黑" pitchFamily="34" charset="-122"/>
            </a:endParaRPr>
          </a:p>
        </p:txBody>
      </p:sp>
      <p:sp>
        <p:nvSpPr>
          <p:cNvPr id="23" name="TextBox 26"/>
          <p:cNvSpPr txBox="1"/>
          <p:nvPr/>
        </p:nvSpPr>
        <p:spPr>
          <a:xfrm>
            <a:off x="3205890" y="3210725"/>
            <a:ext cx="2472384" cy="409701"/>
          </a:xfrm>
          <a:prstGeom prst="rect">
            <a:avLst/>
          </a:prstGeom>
          <a:noFill/>
        </p:spPr>
        <p:txBody>
          <a:bodyPr wrap="square" lIns="80614" tIns="40308" rIns="80614" bIns="40308" rtlCol="0">
            <a:spAutoFit/>
          </a:bodyPr>
          <a:lstStyle/>
          <a:p>
            <a:pPr defTabSz="1219040">
              <a:defRPr/>
            </a:pP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1.</a:t>
            </a: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科技查新</a:t>
            </a: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24" name="TextBox 27"/>
          <p:cNvSpPr txBox="1"/>
          <p:nvPr/>
        </p:nvSpPr>
        <p:spPr>
          <a:xfrm>
            <a:off x="3208327" y="4066427"/>
            <a:ext cx="2089883" cy="1050899"/>
          </a:xfrm>
          <a:prstGeom prst="rect">
            <a:avLst/>
          </a:prstGeom>
          <a:noFill/>
        </p:spPr>
        <p:txBody>
          <a:bodyPr wrap="square" lIns="80614" tIns="40308" rIns="80614" bIns="40308" rtlCol="0">
            <a:spAutoFit/>
          </a:bodyPr>
          <a:lstStyle/>
          <a:p>
            <a:pPr defTabSz="1219040">
              <a:defRPr/>
            </a:pP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3.</a:t>
            </a:r>
            <a:r>
              <a:rPr lang="zh-CN" altLang="en-US" sz="2100" kern="0" dirty="0">
                <a:solidFill>
                  <a:schemeClr val="bg2">
                    <a:lumMod val="10000"/>
                  </a:schemeClr>
                </a:solidFill>
                <a:latin typeface="微软雅黑" panose="020B0503020204020204" pitchFamily="34" charset="-122"/>
                <a:ea typeface="微软雅黑" panose="020B0503020204020204" pitchFamily="34" charset="-122"/>
              </a:rPr>
              <a:t>参考咨询 </a:t>
            </a:r>
          </a:p>
          <a:p>
            <a:pPr defTabSz="1219040">
              <a:defRPr/>
            </a:pP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 </a:t>
            </a: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a:p>
            <a:pPr defTabSz="1219040">
              <a:defRPr/>
            </a:pP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25" name="TextBox 28"/>
          <p:cNvSpPr txBox="1"/>
          <p:nvPr/>
        </p:nvSpPr>
        <p:spPr>
          <a:xfrm>
            <a:off x="3141616" y="3632638"/>
            <a:ext cx="2180344" cy="409701"/>
          </a:xfrm>
          <a:prstGeom prst="rect">
            <a:avLst/>
          </a:prstGeom>
          <a:noFill/>
        </p:spPr>
        <p:txBody>
          <a:bodyPr wrap="square" lIns="80614" tIns="40308" rIns="80614" bIns="40308" rtlCol="0">
            <a:spAutoFit/>
          </a:bodyPr>
          <a:lstStyle/>
          <a:p>
            <a:pPr defTabSz="1219040">
              <a:defRPr/>
            </a:pP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 </a:t>
            </a: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2.</a:t>
            </a: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文献</a:t>
            </a:r>
            <a:r>
              <a:rPr lang="zh-CN" altLang="en-US" sz="2100" kern="0" dirty="0">
                <a:solidFill>
                  <a:schemeClr val="bg2">
                    <a:lumMod val="10000"/>
                  </a:schemeClr>
                </a:solidFill>
                <a:latin typeface="微软雅黑" panose="020B0503020204020204" pitchFamily="34" charset="-122"/>
                <a:ea typeface="微软雅黑" panose="020B0503020204020204" pitchFamily="34" charset="-122"/>
              </a:rPr>
              <a:t>传递</a:t>
            </a:r>
          </a:p>
        </p:txBody>
      </p:sp>
      <p:sp>
        <p:nvSpPr>
          <p:cNvPr id="26" name="TextBox 29"/>
          <p:cNvSpPr txBox="1"/>
          <p:nvPr/>
        </p:nvSpPr>
        <p:spPr>
          <a:xfrm>
            <a:off x="3223334" y="4501705"/>
            <a:ext cx="1657468" cy="404569"/>
          </a:xfrm>
          <a:prstGeom prst="rect">
            <a:avLst/>
          </a:prstGeom>
          <a:noFill/>
        </p:spPr>
        <p:txBody>
          <a:bodyPr wrap="square" lIns="80614" tIns="40308" rIns="80614" bIns="40308" rtlCol="0">
            <a:spAutoFit/>
          </a:bodyPr>
          <a:lstStyle/>
          <a:p>
            <a:pPr defTabSz="1219040">
              <a:defRPr/>
            </a:pP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4.</a:t>
            </a:r>
            <a:r>
              <a:rPr lang="zh-CN" altLang="en-US" sz="2100" kern="0" dirty="0">
                <a:solidFill>
                  <a:schemeClr val="bg2">
                    <a:lumMod val="10000"/>
                  </a:schemeClr>
                </a:solidFill>
                <a:latin typeface="微软雅黑" panose="020B0503020204020204" pitchFamily="34" charset="-122"/>
                <a:ea typeface="微软雅黑" panose="020B0503020204020204" pitchFamily="34" charset="-122"/>
              </a:rPr>
              <a:t>查收查</a:t>
            </a: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引</a:t>
            </a: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5581505" y="3680718"/>
            <a:ext cx="2418518" cy="404569"/>
          </a:xfrm>
          <a:prstGeom prst="rect">
            <a:avLst/>
          </a:prstGeom>
          <a:noFill/>
        </p:spPr>
        <p:txBody>
          <a:bodyPr wrap="square" lIns="80614" tIns="40308" rIns="80614" bIns="40308" rtlCol="0">
            <a:spAutoFit/>
          </a:bodyPr>
          <a:lstStyle/>
          <a:p>
            <a:pPr defTabSz="1219040">
              <a:defRPr/>
            </a:pP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6.</a:t>
            </a: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资源利用与宣传</a:t>
            </a: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32" name="TextBox 28"/>
          <p:cNvSpPr txBox="1"/>
          <p:nvPr/>
        </p:nvSpPr>
        <p:spPr>
          <a:xfrm>
            <a:off x="5581505" y="4088242"/>
            <a:ext cx="3286018" cy="404569"/>
          </a:xfrm>
          <a:prstGeom prst="rect">
            <a:avLst/>
          </a:prstGeom>
          <a:noFill/>
        </p:spPr>
        <p:txBody>
          <a:bodyPr wrap="square" lIns="80614" tIns="40308" rIns="80614" bIns="40308" rtlCol="0">
            <a:spAutoFit/>
          </a:bodyPr>
          <a:lstStyle/>
          <a:p>
            <a:pPr defTabSz="1219040">
              <a:defRPr/>
            </a:pP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7.</a:t>
            </a:r>
            <a:r>
              <a:rPr lang="zh-CN" altLang="en-US" sz="2100" kern="0" dirty="0" smtClean="0">
                <a:solidFill>
                  <a:schemeClr val="bg2">
                    <a:lumMod val="10000"/>
                  </a:schemeClr>
                </a:solidFill>
                <a:latin typeface="微软雅黑" panose="020B0503020204020204" pitchFamily="34" charset="-122"/>
                <a:ea typeface="微软雅黑" panose="020B0503020204020204" pitchFamily="34" charset="-122"/>
              </a:rPr>
              <a:t>文献成果的统计与整理</a:t>
            </a: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34" name="TextBox 28"/>
          <p:cNvSpPr txBox="1"/>
          <p:nvPr/>
        </p:nvSpPr>
        <p:spPr>
          <a:xfrm>
            <a:off x="5581505" y="3208561"/>
            <a:ext cx="3484887" cy="469202"/>
          </a:xfrm>
          <a:prstGeom prst="rect">
            <a:avLst/>
          </a:prstGeom>
          <a:noFill/>
        </p:spPr>
        <p:txBody>
          <a:bodyPr wrap="square" lIns="80614" tIns="40308" rIns="80614" bIns="40308" rtlCol="0">
            <a:spAutoFit/>
          </a:bodyPr>
          <a:lstStyle/>
          <a:p>
            <a:pPr>
              <a:lnSpc>
                <a:spcPct val="120000"/>
              </a:lnSpc>
              <a:spcBef>
                <a:spcPct val="0"/>
              </a:spcBef>
            </a:pPr>
            <a:r>
              <a:rPr lang="en-US" altLang="zh-CN" sz="2100" kern="0" dirty="0" smtClean="0">
                <a:solidFill>
                  <a:schemeClr val="bg2">
                    <a:lumMod val="10000"/>
                  </a:schemeClr>
                </a:solidFill>
                <a:latin typeface="微软雅黑" panose="020B0503020204020204" pitchFamily="34" charset="-122"/>
                <a:ea typeface="微软雅黑" panose="020B0503020204020204" pitchFamily="34" charset="-122"/>
              </a:rPr>
              <a:t>5.</a:t>
            </a:r>
            <a:r>
              <a:rPr lang="zh-CN" altLang="en-US" sz="2100" dirty="0" smtClean="0">
                <a:latin typeface="Microsoft YaHei" charset="-122"/>
                <a:ea typeface="Microsoft YaHei" charset="-122"/>
                <a:cs typeface="Microsoft YaHei" charset="-122"/>
              </a:rPr>
              <a:t> 学科服务</a:t>
            </a:r>
            <a:endParaRPr lang="zh-CN" altLang="en-US" sz="2100" dirty="0">
              <a:latin typeface="Microsoft YaHei" charset="-122"/>
              <a:ea typeface="Microsoft YaHei" charset="-122"/>
              <a:cs typeface="Microsoft YaHei" charset="-122"/>
            </a:endParaRPr>
          </a:p>
        </p:txBody>
      </p:sp>
      <p:sp>
        <p:nvSpPr>
          <p:cNvPr id="35" name="TextBox 28"/>
          <p:cNvSpPr txBox="1"/>
          <p:nvPr/>
        </p:nvSpPr>
        <p:spPr>
          <a:xfrm>
            <a:off x="5581505" y="4479474"/>
            <a:ext cx="2909740" cy="404569"/>
          </a:xfrm>
          <a:prstGeom prst="rect">
            <a:avLst/>
          </a:prstGeom>
          <a:noFill/>
        </p:spPr>
        <p:txBody>
          <a:bodyPr wrap="square" lIns="80614" tIns="40308" rIns="80614" bIns="40308" rtlCol="0">
            <a:spAutoFit/>
          </a:bodyPr>
          <a:lstStyle/>
          <a:p>
            <a:pPr defTabSz="1219040">
              <a:defRPr/>
            </a:pPr>
            <a:endParaRPr lang="zh-CN" altLang="en-US" sz="2100" kern="0" dirty="0">
              <a:solidFill>
                <a:schemeClr val="bg2">
                  <a:lumMod val="1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Effect transition="in" filter="fade">
                                      <p:cBhvr>
                                        <p:cTn id="9" dur="1000"/>
                                        <p:tgtEl>
                                          <p:spTgt spid="1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Effect transition="in" filter="fade">
                                      <p:cBhvr>
                                        <p:cTn id="14" dur="10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Effect transition="in" filter="fade">
                                      <p:cBhvr>
                                        <p:cTn id="19" dur="1000"/>
                                        <p:tgtEl>
                                          <p:spTgt spid="11"/>
                                        </p:tgtEl>
                                      </p:cBhvr>
                                    </p:animEffect>
                                  </p:childTnLst>
                                </p:cTn>
                              </p:par>
                            </p:childTnLst>
                          </p:cTn>
                        </p:par>
                        <p:par>
                          <p:cTn id="20" fill="hold">
                            <p:stCondLst>
                              <p:cond delay="1000"/>
                            </p:stCondLst>
                            <p:childTnLst>
                              <p:par>
                                <p:cTn id="21" presetID="12" presetClass="entr" presetSubtype="8"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p:tgtEl>
                                          <p:spTgt spid="22"/>
                                        </p:tgtEl>
                                        <p:attrNameLst>
                                          <p:attrName>ppt_x</p:attrName>
                                        </p:attrNameLst>
                                      </p:cBhvr>
                                      <p:tavLst>
                                        <p:tav tm="0">
                                          <p:val>
                                            <p:strVal val="#ppt_x-#ppt_w*1.125000"/>
                                          </p:val>
                                        </p:tav>
                                        <p:tav tm="100000">
                                          <p:val>
                                            <p:strVal val="#ppt_x"/>
                                          </p:val>
                                        </p:tav>
                                      </p:tavLst>
                                    </p:anim>
                                    <p:animEffect transition="in" filter="wipe(right)">
                                      <p:cBhvr>
                                        <p:cTn id="24" dur="500"/>
                                        <p:tgtEl>
                                          <p:spTgt spid="22"/>
                                        </p:tgtEl>
                                      </p:cBhvr>
                                    </p:animEffect>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500" fill="hold"/>
                                        <p:tgtEl>
                                          <p:spTgt spid="23"/>
                                        </p:tgtEl>
                                        <p:attrNameLst>
                                          <p:attrName>ppt_x</p:attrName>
                                        </p:attrNameLst>
                                      </p:cBhvr>
                                      <p:tavLst>
                                        <p:tav tm="0">
                                          <p:val>
                                            <p:strVal val="#ppt_x"/>
                                          </p:val>
                                        </p:tav>
                                        <p:tav tm="100000">
                                          <p:val>
                                            <p:strVal val="#ppt_x"/>
                                          </p:val>
                                        </p:tav>
                                      </p:tavLst>
                                    </p:anim>
                                    <p:anim calcmode="lin" valueType="num">
                                      <p:cBhvr additive="base">
                                        <p:cTn id="29" dur="500" fill="hold"/>
                                        <p:tgtEl>
                                          <p:spTgt spid="2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ppt_x"/>
                                          </p:val>
                                        </p:tav>
                                        <p:tav tm="100000">
                                          <p:val>
                                            <p:strVal val="#ppt_x"/>
                                          </p:val>
                                        </p:tav>
                                      </p:tavLst>
                                    </p:anim>
                                    <p:anim calcmode="lin" valueType="num">
                                      <p:cBhvr additive="base">
                                        <p:cTn id="33" dur="500" fill="hold"/>
                                        <p:tgtEl>
                                          <p:spTgt spid="24"/>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ppt_x"/>
                                          </p:val>
                                        </p:tav>
                                        <p:tav tm="100000">
                                          <p:val>
                                            <p:strVal val="#ppt_x"/>
                                          </p:val>
                                        </p:tav>
                                      </p:tavLst>
                                    </p:anim>
                                    <p:anim calcmode="lin" valueType="num">
                                      <p:cBhvr additive="base">
                                        <p:cTn id="37" dur="500" fill="hold"/>
                                        <p:tgtEl>
                                          <p:spTgt spid="25"/>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par>
                          <p:cTn id="42" fill="hold">
                            <p:stCondLst>
                              <p:cond delay="2600"/>
                            </p:stCondLst>
                            <p:childTnLst>
                              <p:par>
                                <p:cTn id="43" presetID="2" presetClass="entr" presetSubtype="4"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40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400"/>
                                  </p:stCondLst>
                                  <p:childTnLst>
                                    <p:set>
                                      <p:cBhvr>
                                        <p:cTn id="52" dur="1" fill="hold">
                                          <p:stCondLst>
                                            <p:cond delay="0"/>
                                          </p:stCondLst>
                                        </p:cTn>
                                        <p:tgtEl>
                                          <p:spTgt spid="34"/>
                                        </p:tgtEl>
                                        <p:attrNameLst>
                                          <p:attrName>style.visibility</p:attrName>
                                        </p:attrNameLst>
                                      </p:cBhvr>
                                      <p:to>
                                        <p:strVal val="visible"/>
                                      </p:to>
                                    </p:set>
                                    <p:anim calcmode="lin" valueType="num">
                                      <p:cBhvr additive="base">
                                        <p:cTn id="53" dur="500" fill="hold"/>
                                        <p:tgtEl>
                                          <p:spTgt spid="34"/>
                                        </p:tgtEl>
                                        <p:attrNameLst>
                                          <p:attrName>ppt_x</p:attrName>
                                        </p:attrNameLst>
                                      </p:cBhvr>
                                      <p:tavLst>
                                        <p:tav tm="0">
                                          <p:val>
                                            <p:strVal val="#ppt_x"/>
                                          </p:val>
                                        </p:tav>
                                        <p:tav tm="100000">
                                          <p:val>
                                            <p:strVal val="#ppt_x"/>
                                          </p:val>
                                        </p:tav>
                                      </p:tavLst>
                                    </p:anim>
                                    <p:anim calcmode="lin" valueType="num">
                                      <p:cBhvr additive="base">
                                        <p:cTn id="54" dur="500" fill="hold"/>
                                        <p:tgtEl>
                                          <p:spTgt spid="3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nodePh="1">
                                  <p:stCondLst>
                                    <p:cond delay="400"/>
                                  </p:stCondLst>
                                  <p:endCondLst>
                                    <p:cond evt="begin" delay="0">
                                      <p:tn val="55"/>
                                    </p:cond>
                                  </p:endCondLst>
                                  <p:childTnLst>
                                    <p:set>
                                      <p:cBhvr>
                                        <p:cTn id="56" dur="1" fill="hold">
                                          <p:stCondLst>
                                            <p:cond delay="0"/>
                                          </p:stCondLst>
                                        </p:cTn>
                                        <p:tgtEl>
                                          <p:spTgt spid="35"/>
                                        </p:tgtEl>
                                        <p:attrNameLst>
                                          <p:attrName>style.visibility</p:attrName>
                                        </p:attrNameLst>
                                      </p:cBhvr>
                                      <p:to>
                                        <p:strVal val="visible"/>
                                      </p:to>
                                    </p:set>
                                    <p:anim calcmode="lin" valueType="num">
                                      <p:cBhvr additive="base">
                                        <p:cTn id="57" dur="500" fill="hold"/>
                                        <p:tgtEl>
                                          <p:spTgt spid="35"/>
                                        </p:tgtEl>
                                        <p:attrNameLst>
                                          <p:attrName>ppt_x</p:attrName>
                                        </p:attrNameLst>
                                      </p:cBhvr>
                                      <p:tavLst>
                                        <p:tav tm="0">
                                          <p:val>
                                            <p:strVal val="#ppt_x"/>
                                          </p:val>
                                        </p:tav>
                                        <p:tav tm="100000">
                                          <p:val>
                                            <p:strVal val="#ppt_x"/>
                                          </p:val>
                                        </p:tav>
                                      </p:tavLst>
                                    </p:anim>
                                    <p:anim calcmode="lin" valueType="num">
                                      <p:cBhvr additive="base">
                                        <p:cTn id="5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22" grpId="0"/>
      <p:bldP spid="23" grpId="0"/>
      <p:bldP spid="24" grpId="0"/>
      <p:bldP spid="25" grpId="0"/>
      <p:bldP spid="26" grpId="0"/>
      <p:bldP spid="27" grpId="0"/>
      <p:bldP spid="32"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4" name="内容占位符 3"/>
          <p:cNvGraphicFramePr>
            <a:graphicFrameLocks/>
          </p:cNvGraphicFramePr>
          <p:nvPr>
            <p:extLst>
              <p:ext uri="{D42A27DB-BD31-4B8C-83A1-F6EECF244321}">
                <p14:modId xmlns:p14="http://schemas.microsoft.com/office/powerpoint/2010/main" val="977162332"/>
              </p:ext>
            </p:extLst>
          </p:nvPr>
        </p:nvGraphicFramePr>
        <p:xfrm>
          <a:off x="873827" y="1516866"/>
          <a:ext cx="10241477" cy="4350100"/>
        </p:xfrm>
        <a:graphic>
          <a:graphicData uri="http://schemas.openxmlformats.org/drawingml/2006/table">
            <a:tbl>
              <a:tblPr firstRow="1" bandRow="1">
                <a:tableStyleId>{93296810-A885-4BE3-A3E7-6D5BEEA58F35}</a:tableStyleId>
              </a:tblPr>
              <a:tblGrid>
                <a:gridCol w="1067538"/>
                <a:gridCol w="3668127"/>
                <a:gridCol w="5505812"/>
              </a:tblGrid>
              <a:tr h="808902">
                <a:tc>
                  <a:txBody>
                    <a:bodyPr/>
                    <a:lstStyle/>
                    <a:p>
                      <a:pPr algn="ctr">
                        <a:lnSpc>
                          <a:spcPts val="4000"/>
                        </a:lnSpc>
                      </a:pPr>
                      <a:r>
                        <a:rPr lang="zh-CN" altLang="en-US" dirty="0" smtClean="0"/>
                        <a:t>姓  名</a:t>
                      </a:r>
                      <a:endParaRPr lang="zh-CN" altLang="en-US" dirty="0"/>
                    </a:p>
                  </a:txBody>
                  <a:tcPr anchor="ctr">
                    <a:solidFill>
                      <a:srgbClr val="3BB6B7"/>
                    </a:solidFill>
                  </a:tcPr>
                </a:tc>
                <a:tc>
                  <a:txBody>
                    <a:bodyPr/>
                    <a:lstStyle/>
                    <a:p>
                      <a:pPr algn="ctr">
                        <a:lnSpc>
                          <a:spcPts val="4000"/>
                        </a:lnSpc>
                      </a:pPr>
                      <a:r>
                        <a:rPr lang="zh-CN" altLang="en-US" dirty="0" smtClean="0"/>
                        <a:t>单  位</a:t>
                      </a:r>
                      <a:endParaRPr lang="zh-CN" altLang="en-US" dirty="0"/>
                    </a:p>
                  </a:txBody>
                  <a:tcPr anchor="ctr">
                    <a:solidFill>
                      <a:srgbClr val="3BB6B7"/>
                    </a:solidFill>
                  </a:tcPr>
                </a:tc>
                <a:tc>
                  <a:txBody>
                    <a:bodyPr/>
                    <a:lstStyle/>
                    <a:p>
                      <a:pPr algn="ctr">
                        <a:lnSpc>
                          <a:spcPts val="4000"/>
                        </a:lnSpc>
                      </a:pPr>
                      <a:r>
                        <a:rPr lang="zh-CN" altLang="en-US" dirty="0" smtClean="0"/>
                        <a:t>题  名</a:t>
                      </a:r>
                      <a:endParaRPr lang="zh-CN" altLang="en-US" dirty="0"/>
                    </a:p>
                  </a:txBody>
                  <a:tcPr anchor="ctr">
                    <a:solidFill>
                      <a:srgbClr val="3BB6B7"/>
                    </a:solidFill>
                  </a:tcPr>
                </a:tc>
              </a:tr>
              <a:tr h="874632">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朱嘉荣</a:t>
                      </a:r>
                      <a:r>
                        <a:rPr lang="zh-CN" altLang="zh-CN" sz="1600" dirty="0" smtClean="0">
                          <a:effectLst/>
                        </a:rPr>
                        <a:t> </a:t>
                      </a:r>
                      <a:endParaRPr lang="zh-CN" sz="1600" kern="100" dirty="0">
                        <a:solidFill>
                          <a:schemeClr val="dk1"/>
                        </a:solidFill>
                        <a:effectLst/>
                        <a:latin typeface="+mn-lt"/>
                        <a:ea typeface="+mn-ea"/>
                        <a:cs typeface="+mn-cs"/>
                      </a:endParaRPr>
                    </a:p>
                  </a:txBody>
                  <a:tcPr marL="68580" marR="68580" marT="0" marB="0" anchor="ctr">
                    <a:solidFill>
                      <a:srgbClr val="CCECFF"/>
                    </a:solidFill>
                  </a:tcPr>
                </a:tc>
                <a:tc>
                  <a:txBody>
                    <a:bodyPr/>
                    <a:lstStyle/>
                    <a:p>
                      <a:pPr marL="0" algn="ctr" defTabSz="914400" rtl="0" eaLnBrk="1" latinLnBrk="0" hangingPunct="1">
                        <a:lnSpc>
                          <a:spcPts val="4000"/>
                        </a:lnSpc>
                        <a:spcAft>
                          <a:spcPts val="0"/>
                        </a:spcAft>
                      </a:pPr>
                      <a:r>
                        <a:rPr lang="zh-CN" altLang="en-US" sz="1800" kern="100" dirty="0" smtClean="0">
                          <a:solidFill>
                            <a:schemeClr val="dk1"/>
                          </a:solidFill>
                          <a:effectLst/>
                          <a:latin typeface="+mn-lt"/>
                          <a:ea typeface="+mn-ea"/>
                          <a:cs typeface="+mn-cs"/>
                        </a:rPr>
                        <a:t>西安建筑科技大学建筑学院</a:t>
                      </a:r>
                    </a:p>
                  </a:txBody>
                  <a:tcPr marL="68580" marR="68580" marT="0" marB="0" anchor="ctr">
                    <a:solidFill>
                      <a:srgbClr val="CCECFF"/>
                    </a:solidFill>
                  </a:tcPr>
                </a:tc>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基于</a:t>
                      </a:r>
                      <a:r>
                        <a:rPr lang="en-US" altLang="zh-CN" sz="1800" kern="1200" dirty="0" err="1" smtClean="0">
                          <a:solidFill>
                            <a:schemeClr val="dk1"/>
                          </a:solidFill>
                          <a:effectLst/>
                          <a:latin typeface="+mn-lt"/>
                          <a:ea typeface="+mn-ea"/>
                          <a:cs typeface="+mn-cs"/>
                        </a:rPr>
                        <a:t>sketchup</a:t>
                      </a:r>
                      <a:r>
                        <a:rPr lang="zh-CN" altLang="zh-CN" sz="1800" kern="1200" dirty="0" smtClean="0">
                          <a:solidFill>
                            <a:schemeClr val="dk1"/>
                          </a:solidFill>
                          <a:effectLst/>
                          <a:latin typeface="+mn-lt"/>
                          <a:ea typeface="+mn-ea"/>
                          <a:cs typeface="+mn-cs"/>
                        </a:rPr>
                        <a:t>的建筑形体日照时数可视化插件</a:t>
                      </a:r>
                      <a:r>
                        <a:rPr lang="zh-CN" altLang="zh-CN" sz="1600" dirty="0" smtClean="0">
                          <a:effectLst/>
                        </a:rPr>
                        <a:t> </a:t>
                      </a:r>
                      <a:endParaRPr lang="zh-CN" altLang="zh-CN" sz="1600" kern="100" dirty="0">
                        <a:solidFill>
                          <a:schemeClr val="dk1"/>
                        </a:solidFill>
                        <a:effectLst/>
                        <a:latin typeface="+mn-lt"/>
                        <a:ea typeface="+mn-ea"/>
                        <a:cs typeface="+mn-cs"/>
                      </a:endParaRPr>
                    </a:p>
                  </a:txBody>
                  <a:tcPr marL="68580" marR="68580" marT="0" marB="0" anchor="ctr">
                    <a:solidFill>
                      <a:srgbClr val="CCECFF"/>
                    </a:solidFill>
                  </a:tcPr>
                </a:tc>
              </a:tr>
              <a:tr h="769196">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李岳岩</a:t>
                      </a:r>
                      <a:r>
                        <a:rPr lang="zh-CN" altLang="zh-CN" sz="1600" dirty="0" smtClean="0">
                          <a:effectLst/>
                        </a:rPr>
                        <a:t> </a:t>
                      </a:r>
                      <a:endParaRPr lang="zh-CN" sz="1600" kern="100" dirty="0">
                        <a:solidFill>
                          <a:schemeClr val="dk1"/>
                        </a:solidFill>
                        <a:effectLst/>
                        <a:latin typeface="+mn-lt"/>
                        <a:ea typeface="+mn-ea"/>
                        <a:cs typeface="+mn-cs"/>
                      </a:endParaRPr>
                    </a:p>
                  </a:txBody>
                  <a:tcPr marL="68580" marR="68580" marT="0" marB="0" anchor="ctr">
                    <a:solidFill>
                      <a:schemeClr val="bg1"/>
                    </a:solidFill>
                  </a:tcPr>
                </a:tc>
                <a:tc>
                  <a:txBody>
                    <a:bodyPr/>
                    <a:lstStyle/>
                    <a:p>
                      <a:pPr marL="0" algn="ctr" defTabSz="914400" rtl="0" eaLnBrk="1" latinLnBrk="0" hangingPunct="1">
                        <a:lnSpc>
                          <a:spcPts val="4000"/>
                        </a:lnSpc>
                        <a:spcAft>
                          <a:spcPts val="0"/>
                        </a:spcAft>
                      </a:pPr>
                      <a:r>
                        <a:rPr lang="zh-CN" altLang="en-US" sz="1600" kern="100" dirty="0" smtClean="0">
                          <a:solidFill>
                            <a:schemeClr val="dk1"/>
                          </a:solidFill>
                          <a:effectLst/>
                          <a:latin typeface="+mn-lt"/>
                          <a:ea typeface="+mn-ea"/>
                          <a:cs typeface="+mn-cs"/>
                        </a:rPr>
                        <a:t>西安建筑科技大学建筑学院</a:t>
                      </a:r>
                    </a:p>
                  </a:txBody>
                  <a:tcPr marL="68580" marR="68580" marT="0" marB="0" anchor="ctr">
                    <a:solidFill>
                      <a:schemeClr val="bg1"/>
                    </a:solidFill>
                  </a:tcPr>
                </a:tc>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建筑绿色性能模拟分析新技术</a:t>
                      </a:r>
                      <a:r>
                        <a:rPr lang="zh-CN" altLang="zh-CN" sz="1600" dirty="0" smtClean="0">
                          <a:effectLst/>
                        </a:rPr>
                        <a:t> </a:t>
                      </a:r>
                      <a:endParaRPr lang="zh-CN" sz="1600" kern="100" dirty="0">
                        <a:solidFill>
                          <a:schemeClr val="dk1"/>
                        </a:solidFill>
                        <a:effectLst/>
                        <a:latin typeface="+mn-lt"/>
                        <a:ea typeface="+mn-ea"/>
                        <a:cs typeface="+mn-cs"/>
                      </a:endParaRPr>
                    </a:p>
                  </a:txBody>
                  <a:tcPr marL="68580" marR="68580" marT="0" marB="0" anchor="ctr">
                    <a:solidFill>
                      <a:schemeClr val="bg1"/>
                    </a:solidFill>
                  </a:tcPr>
                </a:tc>
              </a:tr>
              <a:tr h="849321">
                <a:tc>
                  <a:txBody>
                    <a:bodyPr/>
                    <a:lstStyle/>
                    <a:p>
                      <a:pPr marL="0" algn="ctr" defTabSz="914400" rtl="0" eaLnBrk="1" latinLnBrk="0" hangingPunct="1">
                        <a:lnSpc>
                          <a:spcPts val="4000"/>
                        </a:lnSpc>
                        <a:spcAft>
                          <a:spcPts val="0"/>
                        </a:spcAft>
                      </a:pPr>
                      <a:r>
                        <a:rPr lang="zh-CN" altLang="en-US" sz="1600" kern="100" dirty="0" smtClean="0">
                          <a:solidFill>
                            <a:schemeClr val="dk1"/>
                          </a:solidFill>
                          <a:effectLst/>
                          <a:latin typeface="+mn-lt"/>
                          <a:ea typeface="+mn-ea"/>
                          <a:cs typeface="+mn-cs"/>
                        </a:rPr>
                        <a:t>罗丽</a:t>
                      </a:r>
                      <a:endParaRPr lang="zh-CN" sz="1600" kern="100" dirty="0">
                        <a:solidFill>
                          <a:schemeClr val="dk1"/>
                        </a:solidFill>
                        <a:effectLst/>
                        <a:latin typeface="+mn-lt"/>
                        <a:ea typeface="+mn-ea"/>
                        <a:cs typeface="+mn-cs"/>
                      </a:endParaRPr>
                    </a:p>
                  </a:txBody>
                  <a:tcPr marL="68580" marR="68580" marT="0" marB="0" anchor="ctr">
                    <a:solidFill>
                      <a:srgbClr val="CCECFF"/>
                    </a:solidFill>
                  </a:tcPr>
                </a:tc>
                <a:tc>
                  <a:txBody>
                    <a:bodyPr/>
                    <a:lstStyle/>
                    <a:p>
                      <a:pPr marL="0" algn="ctr" defTabSz="914400" rtl="0" eaLnBrk="1" latinLnBrk="0" hangingPunct="1">
                        <a:lnSpc>
                          <a:spcPts val="4000"/>
                        </a:lnSpc>
                        <a:spcAft>
                          <a:spcPts val="0"/>
                        </a:spcAft>
                      </a:pPr>
                      <a:r>
                        <a:rPr lang="zh-CN" altLang="en-US" sz="1600" kern="100" dirty="0" smtClean="0">
                          <a:solidFill>
                            <a:schemeClr val="dk1"/>
                          </a:solidFill>
                          <a:effectLst/>
                          <a:latin typeface="+mn-lt"/>
                          <a:ea typeface="+mn-ea"/>
                          <a:cs typeface="+mn-cs"/>
                        </a:rPr>
                        <a:t>西安建筑科技大学环境与市政工程学院</a:t>
                      </a:r>
                    </a:p>
                  </a:txBody>
                  <a:tcPr marL="68580" marR="68580" marT="0" marB="0" anchor="ctr">
                    <a:solidFill>
                      <a:srgbClr val="CCECFF"/>
                    </a:solidFill>
                  </a:tcPr>
                </a:tc>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微藻去除二级出水中复合重金属的条件优化及其机理研究</a:t>
                      </a:r>
                      <a:r>
                        <a:rPr lang="zh-CN" altLang="zh-CN" sz="1600" dirty="0" smtClean="0">
                          <a:effectLst/>
                        </a:rPr>
                        <a:t> </a:t>
                      </a:r>
                      <a:endParaRPr lang="zh-CN" sz="1600" kern="100" dirty="0">
                        <a:solidFill>
                          <a:schemeClr val="dk1"/>
                        </a:solidFill>
                        <a:effectLst/>
                        <a:latin typeface="+mn-lt"/>
                        <a:ea typeface="+mn-ea"/>
                        <a:cs typeface="+mn-cs"/>
                      </a:endParaRPr>
                    </a:p>
                  </a:txBody>
                  <a:tcPr marL="68580" marR="68580" marT="0" marB="0" anchor="ctr">
                    <a:solidFill>
                      <a:srgbClr val="CCECFF"/>
                    </a:solidFill>
                  </a:tcPr>
                </a:tc>
              </a:tr>
              <a:tr h="881370">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崔小平</a:t>
                      </a:r>
                      <a:r>
                        <a:rPr lang="zh-CN" altLang="zh-CN" sz="1600" dirty="0" smtClean="0">
                          <a:effectLst/>
                        </a:rPr>
                        <a:t> </a:t>
                      </a:r>
                      <a:endParaRPr lang="zh-CN" sz="1600" kern="100" dirty="0">
                        <a:solidFill>
                          <a:schemeClr val="dk1"/>
                        </a:solidFill>
                        <a:effectLst/>
                        <a:latin typeface="+mn-lt"/>
                        <a:ea typeface="+mn-ea"/>
                        <a:cs typeface="+mn-cs"/>
                      </a:endParaRPr>
                    </a:p>
                  </a:txBody>
                  <a:tcPr marL="68580" marR="68580" marT="0" marB="0" anchor="ctr">
                    <a:noFill/>
                  </a:tcPr>
                </a:tc>
                <a:tc>
                  <a:txBody>
                    <a:bodyPr/>
                    <a:lstStyle/>
                    <a:p>
                      <a:pPr marL="0" algn="ctr" defTabSz="914400" rtl="0" eaLnBrk="1" latinLnBrk="0" hangingPunct="1">
                        <a:lnSpc>
                          <a:spcPts val="4000"/>
                        </a:lnSpc>
                        <a:spcAft>
                          <a:spcPts val="0"/>
                        </a:spcAft>
                      </a:pPr>
                      <a:r>
                        <a:rPr lang="zh-CN" altLang="en-US" sz="1600" kern="100" dirty="0" smtClean="0">
                          <a:solidFill>
                            <a:schemeClr val="dk1"/>
                          </a:solidFill>
                          <a:effectLst/>
                          <a:latin typeface="+mn-lt"/>
                          <a:ea typeface="+mn-ea"/>
                          <a:cs typeface="+mn-cs"/>
                        </a:rPr>
                        <a:t>西安建筑科技大学建筑学院</a:t>
                      </a:r>
                    </a:p>
                  </a:txBody>
                  <a:tcPr marL="68580" marR="68580" marT="0" marB="0" anchor="ctr">
                    <a:noFill/>
                  </a:tcPr>
                </a:tc>
                <a:tc>
                  <a:txBody>
                    <a:bodyPr/>
                    <a:lstStyle/>
                    <a:p>
                      <a:pPr marL="0" algn="ctr" defTabSz="914400" rtl="0" eaLnBrk="1" latinLnBrk="0" hangingPunct="1">
                        <a:lnSpc>
                          <a:spcPts val="4000"/>
                        </a:lnSpc>
                        <a:spcAft>
                          <a:spcPts val="0"/>
                        </a:spcAft>
                      </a:pPr>
                      <a:r>
                        <a:rPr lang="zh-CN" altLang="zh-CN" sz="1800" kern="1200" dirty="0" smtClean="0">
                          <a:solidFill>
                            <a:schemeClr val="dk1"/>
                          </a:solidFill>
                          <a:effectLst/>
                          <a:latin typeface="+mn-lt"/>
                          <a:ea typeface="+mn-ea"/>
                          <a:cs typeface="+mn-cs"/>
                        </a:rPr>
                        <a:t>西安建成区保障性住房空间分布规律与利用绩效评价</a:t>
                      </a:r>
                      <a:r>
                        <a:rPr lang="zh-CN" altLang="zh-CN" sz="1600" dirty="0" smtClean="0">
                          <a:effectLst/>
                        </a:rPr>
                        <a:t> </a:t>
                      </a:r>
                      <a:endParaRPr lang="zh-CN" sz="1600" kern="100" dirty="0">
                        <a:solidFill>
                          <a:schemeClr val="dk1"/>
                        </a:solidFill>
                        <a:effectLst/>
                        <a:latin typeface="+mn-lt"/>
                        <a:ea typeface="+mn-ea"/>
                        <a:cs typeface="+mn-cs"/>
                      </a:endParaRPr>
                    </a:p>
                  </a:txBody>
                  <a:tcPr marL="68580" marR="68580" marT="0" marB="0" anchor="ctr">
                    <a:noFill/>
                  </a:tcPr>
                </a:tc>
              </a:tr>
            </a:tbl>
          </a:graphicData>
        </a:graphic>
      </p:graphicFrame>
      <p:sp>
        <p:nvSpPr>
          <p:cNvPr id="36" name="文本框 1"/>
          <p:cNvSpPr txBox="1"/>
          <p:nvPr/>
        </p:nvSpPr>
        <p:spPr>
          <a:xfrm>
            <a:off x="871274" y="308510"/>
            <a:ext cx="10244030" cy="1126462"/>
          </a:xfrm>
          <a:prstGeom prst="rect">
            <a:avLst/>
          </a:prstGeom>
          <a:noFill/>
          <a:ln>
            <a:solidFill>
              <a:schemeClr val="bg1">
                <a:lumMod val="50000"/>
              </a:schemeClr>
            </a:solidFill>
          </a:ln>
        </p:spPr>
        <p:txBody>
          <a:bodyPr wrap="square" rtlCol="0">
            <a:spAutoFit/>
          </a:bodyPr>
          <a:lstStyle/>
          <a:p>
            <a:pPr>
              <a:lnSpc>
                <a:spcPct val="120000"/>
              </a:lnSpc>
            </a:pPr>
            <a:r>
              <a:rPr lang="zh-CN" altLang="en-US" sz="3600" b="1" dirty="0">
                <a:latin typeface="华文宋体" panose="02010600040101010101" pitchFamily="2" charset="-122"/>
                <a:ea typeface="华文宋体" panose="02010600040101010101" pitchFamily="2" charset="-122"/>
              </a:rPr>
              <a:t>科技查新</a:t>
            </a:r>
            <a:endParaRPr lang="en-US" altLang="zh-CN" sz="4400" b="1" dirty="0">
              <a:latin typeface="华文宋体" panose="02010600040101010101" pitchFamily="2" charset="-122"/>
              <a:ea typeface="华文宋体" panose="02010600040101010101" pitchFamily="2" charset="-122"/>
            </a:endParaRPr>
          </a:p>
          <a:p>
            <a:pPr>
              <a:lnSpc>
                <a:spcPct val="120000"/>
              </a:lnSpc>
            </a:pPr>
            <a:r>
              <a:rPr lang="zh-CN" altLang="en-US" sz="2000" dirty="0" smtClean="0">
                <a:latin typeface="华文宋体" panose="02010600040101010101" pitchFamily="2" charset="-122"/>
                <a:ea typeface="华文宋体" panose="02010600040101010101" pitchFamily="2" charset="-122"/>
              </a:rPr>
              <a:t>本学年由于疫情影响，暂时完成</a:t>
            </a:r>
            <a:r>
              <a:rPr lang="zh-CN" altLang="en-US" sz="2000" dirty="0">
                <a:latin typeface="华文宋体" panose="02010600040101010101" pitchFamily="2" charset="-122"/>
                <a:ea typeface="华文宋体" panose="02010600040101010101" pitchFamily="2" charset="-122"/>
              </a:rPr>
              <a:t>查新</a:t>
            </a:r>
            <a:r>
              <a:rPr lang="zh-CN" altLang="en-US" sz="2000" dirty="0" smtClean="0">
                <a:latin typeface="华文宋体" panose="02010600040101010101" pitchFamily="2" charset="-122"/>
                <a:ea typeface="华文宋体" panose="02010600040101010101" pitchFamily="2" charset="-122"/>
              </a:rPr>
              <a:t>报告</a:t>
            </a:r>
            <a:r>
              <a:rPr lang="en-US" altLang="zh-CN" sz="2000" dirty="0" smtClean="0">
                <a:latin typeface="华文宋体" panose="02010600040101010101" pitchFamily="2" charset="-122"/>
                <a:ea typeface="华文宋体" panose="02010600040101010101" pitchFamily="2" charset="-122"/>
              </a:rPr>
              <a:t>4</a:t>
            </a:r>
            <a:r>
              <a:rPr lang="zh-CN" altLang="en-US" sz="2000" dirty="0" smtClean="0">
                <a:latin typeface="华文宋体" panose="02010600040101010101" pitchFamily="2" charset="-122"/>
                <a:ea typeface="华文宋体" panose="02010600040101010101" pitchFamily="2" charset="-122"/>
              </a:rPr>
              <a:t>份</a:t>
            </a:r>
            <a:r>
              <a:rPr lang="zh-CN" altLang="en-US" sz="2000" dirty="0">
                <a:latin typeface="华文宋体" panose="02010600040101010101" pitchFamily="2" charset="-122"/>
                <a:ea typeface="华文宋体" panose="02010600040101010101" pitchFamily="2" charset="-122"/>
              </a:rPr>
              <a:t>，</a:t>
            </a:r>
            <a:r>
              <a:rPr lang="zh-CN" altLang="en-US" sz="2000" dirty="0" smtClean="0">
                <a:latin typeface="华文宋体" panose="02010600040101010101" pitchFamily="2" charset="-122"/>
                <a:ea typeface="华文宋体" panose="02010600040101010101" pitchFamily="2" charset="-122"/>
              </a:rPr>
              <a:t>其中中文查新</a:t>
            </a:r>
            <a:r>
              <a:rPr lang="en-US" altLang="zh-CN" sz="2000" dirty="0" smtClean="0">
                <a:latin typeface="华文宋体" panose="02010600040101010101" pitchFamily="2" charset="-122"/>
                <a:ea typeface="华文宋体" panose="02010600040101010101" pitchFamily="2" charset="-122"/>
              </a:rPr>
              <a:t>3</a:t>
            </a:r>
            <a:r>
              <a:rPr lang="zh-CN" altLang="en-US" sz="2000" dirty="0" smtClean="0">
                <a:latin typeface="华文宋体" panose="02010600040101010101" pitchFamily="2" charset="-122"/>
                <a:ea typeface="华文宋体" panose="02010600040101010101" pitchFamily="2" charset="-122"/>
              </a:rPr>
              <a:t>份，中外文查新</a:t>
            </a:r>
            <a:r>
              <a:rPr lang="en-US" altLang="zh-CN" sz="2000" dirty="0" smtClean="0">
                <a:latin typeface="华文宋体" panose="02010600040101010101" pitchFamily="2" charset="-122"/>
                <a:ea typeface="华文宋体" panose="02010600040101010101" pitchFamily="2" charset="-122"/>
              </a:rPr>
              <a:t>1</a:t>
            </a:r>
            <a:r>
              <a:rPr lang="zh-CN" altLang="en-US" sz="2000" dirty="0" smtClean="0">
                <a:latin typeface="华文宋体" panose="02010600040101010101" pitchFamily="2" charset="-122"/>
                <a:ea typeface="华文宋体" panose="02010600040101010101" pitchFamily="2" charset="-122"/>
              </a:rPr>
              <a:t>份</a:t>
            </a:r>
            <a:endParaRPr lang="zh-CN" altLang="en-US" sz="2000" dirty="0">
              <a:latin typeface="华文宋体" panose="02010600040101010101" pitchFamily="2" charset="-122"/>
              <a:ea typeface="华文宋体" panose="0201060004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13"/>
          <p:cNvGrpSpPr/>
          <p:nvPr/>
        </p:nvGrpSpPr>
        <p:grpSpPr bwMode="auto">
          <a:xfrm>
            <a:off x="1666978" y="1694351"/>
            <a:ext cx="4217262" cy="3332162"/>
            <a:chOff x="0" y="0"/>
            <a:chExt cx="5014143" cy="3911866"/>
          </a:xfrm>
        </p:grpSpPr>
        <p:pic>
          <p:nvPicPr>
            <p:cNvPr id="4" name="图片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5014143" cy="3911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15"/>
            <p:cNvSpPr>
              <a:spLocks noChangeArrowheads="1"/>
            </p:cNvSpPr>
            <p:nvPr/>
          </p:nvSpPr>
          <p:spPr bwMode="auto">
            <a:xfrm>
              <a:off x="475488" y="197363"/>
              <a:ext cx="4100960" cy="22497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chemeClr val="accent3">
                    <a:lumMod val="50000"/>
                  </a:schemeClr>
                </a:solidFill>
                <a:effectLst/>
                <a:uLnTx/>
                <a:uFillTx/>
                <a:latin typeface="Calibri" panose="020F0502020204030204" pitchFamily="34" charset="0"/>
                <a:ea typeface="宋体" panose="02010600030101010101" pitchFamily="2" charset="-122"/>
              </a:endParaRPr>
            </a:p>
          </p:txBody>
        </p:sp>
        <p:pic>
          <p:nvPicPr>
            <p:cNvPr id="6" name="图片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7496" y="420833"/>
              <a:ext cx="2984556" cy="1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矩形 6"/>
          <p:cNvSpPr/>
          <p:nvPr/>
        </p:nvSpPr>
        <p:spPr>
          <a:xfrm>
            <a:off x="5916025" y="1963395"/>
            <a:ext cx="5478805" cy="3785652"/>
          </a:xfrm>
          <a:prstGeom prst="rect">
            <a:avLst/>
          </a:prstGeom>
          <a:solidFill>
            <a:srgbClr val="CCECFF"/>
          </a:solidFill>
        </p:spPr>
        <p:txBody>
          <a:bodyPr wrap="square">
            <a:spAutoFit/>
          </a:bodyPr>
          <a:lstStyle/>
          <a:p>
            <a:pPr lvl="0">
              <a:lnSpc>
                <a:spcPct val="150000"/>
              </a:lnSpc>
              <a:defRPr/>
            </a:pPr>
            <a:r>
              <a:rPr lang="zh-CN" altLang="en-US" sz="2000" kern="0" dirty="0" smtClean="0">
                <a:solidFill>
                  <a:schemeClr val="accent3">
                    <a:lumMod val="50000"/>
                  </a:schemeClr>
                </a:solidFill>
              </a:rPr>
              <a:t>      由于疫情的影响，本学年的文献传递业务量增长较快，业务量也偏大。</a:t>
            </a:r>
            <a:endParaRPr lang="en-US" altLang="zh-CN" sz="2000" kern="0" dirty="0" smtClean="0">
              <a:solidFill>
                <a:schemeClr val="accent3">
                  <a:lumMod val="50000"/>
                </a:schemeClr>
              </a:solidFill>
            </a:endParaRPr>
          </a:p>
          <a:p>
            <a:pPr marL="342900" lvl="0" indent="-342900">
              <a:lnSpc>
                <a:spcPct val="150000"/>
              </a:lnSpc>
              <a:buFont typeface="Arial" charset="0"/>
              <a:buChar char="•"/>
              <a:defRPr/>
            </a:pPr>
            <a:r>
              <a:rPr lang="zh-CN" altLang="en-US" sz="2000" kern="0" dirty="0" smtClean="0">
                <a:solidFill>
                  <a:schemeClr val="accent3">
                    <a:lumMod val="50000"/>
                  </a:schemeClr>
                </a:solidFill>
              </a:rPr>
              <a:t>通过微信界面共传递文献</a:t>
            </a:r>
            <a:r>
              <a:rPr lang="en-US" altLang="zh-CN" sz="2000" kern="0" dirty="0" smtClean="0">
                <a:solidFill>
                  <a:schemeClr val="accent3">
                    <a:lumMod val="50000"/>
                  </a:schemeClr>
                </a:solidFill>
              </a:rPr>
              <a:t>100</a:t>
            </a:r>
            <a:r>
              <a:rPr lang="zh-CN" altLang="en-US" sz="2000" kern="0" dirty="0" smtClean="0">
                <a:solidFill>
                  <a:schemeClr val="accent3">
                    <a:lumMod val="50000"/>
                  </a:schemeClr>
                </a:solidFill>
              </a:rPr>
              <a:t>余个事务，其中期刊论文</a:t>
            </a:r>
            <a:r>
              <a:rPr lang="en-US" altLang="zh-CN" sz="2000" kern="0" dirty="0" smtClean="0">
                <a:solidFill>
                  <a:schemeClr val="accent3">
                    <a:lumMod val="50000"/>
                  </a:schemeClr>
                </a:solidFill>
              </a:rPr>
              <a:t>70</a:t>
            </a:r>
            <a:r>
              <a:rPr lang="zh-CN" altLang="en-US" sz="2000" kern="0" dirty="0" smtClean="0">
                <a:solidFill>
                  <a:schemeClr val="accent3">
                    <a:lumMod val="50000"/>
                  </a:schemeClr>
                </a:solidFill>
              </a:rPr>
              <a:t>余篇</a:t>
            </a:r>
            <a:r>
              <a:rPr lang="zh-CN" altLang="en-US" sz="2000" kern="0" dirty="0">
                <a:solidFill>
                  <a:schemeClr val="accent3">
                    <a:lumMod val="50000"/>
                  </a:schemeClr>
                </a:solidFill>
              </a:rPr>
              <a:t>、学位</a:t>
            </a:r>
            <a:r>
              <a:rPr lang="zh-CN" altLang="en-US" sz="2000" kern="0" dirty="0" smtClean="0">
                <a:solidFill>
                  <a:schemeClr val="accent3">
                    <a:lumMod val="50000"/>
                  </a:schemeClr>
                </a:solidFill>
              </a:rPr>
              <a:t>论文</a:t>
            </a:r>
            <a:r>
              <a:rPr lang="en-US" altLang="zh-CN" sz="2000" kern="0" dirty="0" smtClean="0">
                <a:solidFill>
                  <a:schemeClr val="accent3">
                    <a:lumMod val="50000"/>
                  </a:schemeClr>
                </a:solidFill>
              </a:rPr>
              <a:t>20</a:t>
            </a:r>
            <a:r>
              <a:rPr lang="zh-CN" altLang="en-US" sz="2000" kern="0" dirty="0" smtClean="0">
                <a:solidFill>
                  <a:schemeClr val="accent3">
                    <a:lumMod val="50000"/>
                  </a:schemeClr>
                </a:solidFill>
              </a:rPr>
              <a:t>余篇、中外文图书</a:t>
            </a:r>
            <a:r>
              <a:rPr lang="en-US" altLang="zh-CN" sz="2000" kern="0" dirty="0" smtClean="0">
                <a:solidFill>
                  <a:schemeClr val="accent3">
                    <a:lumMod val="50000"/>
                  </a:schemeClr>
                </a:solidFill>
              </a:rPr>
              <a:t>15</a:t>
            </a:r>
            <a:r>
              <a:rPr lang="zh-CN" altLang="en-US" sz="2000" kern="0" dirty="0" smtClean="0">
                <a:solidFill>
                  <a:schemeClr val="accent3">
                    <a:lumMod val="50000"/>
                  </a:schemeClr>
                </a:solidFill>
              </a:rPr>
              <a:t>本；</a:t>
            </a:r>
            <a:endParaRPr lang="en-US" altLang="zh-CN" sz="2000" kern="0" dirty="0" smtClean="0">
              <a:solidFill>
                <a:schemeClr val="accent3">
                  <a:lumMod val="50000"/>
                </a:schemeClr>
              </a:solidFill>
            </a:endParaRPr>
          </a:p>
          <a:p>
            <a:pPr marL="342900" lvl="0" indent="-342900">
              <a:lnSpc>
                <a:spcPct val="150000"/>
              </a:lnSpc>
              <a:buFont typeface="Arial" charset="0"/>
              <a:buChar char="•"/>
              <a:defRPr/>
            </a:pPr>
            <a:r>
              <a:rPr lang="zh-CN" altLang="en-US" sz="2000" kern="0" dirty="0" smtClean="0">
                <a:solidFill>
                  <a:schemeClr val="accent3">
                    <a:lumMod val="50000"/>
                  </a:schemeClr>
                </a:solidFill>
              </a:rPr>
              <a:t>通过</a:t>
            </a:r>
            <a:r>
              <a:rPr lang="en-US" altLang="zh-CN" sz="2000" kern="0" dirty="0" smtClean="0">
                <a:solidFill>
                  <a:schemeClr val="accent3">
                    <a:lumMod val="50000"/>
                  </a:schemeClr>
                </a:solidFill>
              </a:rPr>
              <a:t>QQ</a:t>
            </a:r>
            <a:r>
              <a:rPr lang="zh-CN" altLang="en-US" sz="2000" kern="0" dirty="0" smtClean="0">
                <a:solidFill>
                  <a:schemeClr val="accent3">
                    <a:lumMod val="50000"/>
                  </a:schemeClr>
                </a:solidFill>
              </a:rPr>
              <a:t>界面传递文献</a:t>
            </a:r>
            <a:r>
              <a:rPr lang="en-US" altLang="zh-CN" sz="2000" kern="0" dirty="0" smtClean="0">
                <a:solidFill>
                  <a:schemeClr val="accent3">
                    <a:lumMod val="50000"/>
                  </a:schemeClr>
                </a:solidFill>
              </a:rPr>
              <a:t>600</a:t>
            </a:r>
            <a:r>
              <a:rPr lang="zh-CN" altLang="en-US" sz="2000" kern="0" dirty="0" smtClean="0">
                <a:solidFill>
                  <a:schemeClr val="accent3">
                    <a:lumMod val="50000"/>
                  </a:schemeClr>
                </a:solidFill>
              </a:rPr>
              <a:t>余篇</a:t>
            </a:r>
            <a:r>
              <a:rPr lang="zh-CN" altLang="en-US" sz="2000" kern="0" dirty="0">
                <a:solidFill>
                  <a:schemeClr val="accent3">
                    <a:lumMod val="50000"/>
                  </a:schemeClr>
                </a:solidFill>
              </a:rPr>
              <a:t>，其中</a:t>
            </a:r>
            <a:r>
              <a:rPr lang="zh-CN" altLang="en-US" sz="2000" kern="0" dirty="0" smtClean="0">
                <a:solidFill>
                  <a:schemeClr val="accent3">
                    <a:lumMod val="50000"/>
                  </a:schemeClr>
                </a:solidFill>
              </a:rPr>
              <a:t>期刊论文</a:t>
            </a:r>
            <a:r>
              <a:rPr lang="en-US" altLang="zh-CN" sz="2000" kern="0" dirty="0" smtClean="0">
                <a:solidFill>
                  <a:schemeClr val="accent3">
                    <a:lumMod val="50000"/>
                  </a:schemeClr>
                </a:solidFill>
              </a:rPr>
              <a:t>400</a:t>
            </a:r>
            <a:r>
              <a:rPr lang="zh-CN" altLang="en-US" sz="2000" kern="0" dirty="0" smtClean="0">
                <a:solidFill>
                  <a:schemeClr val="accent3">
                    <a:lumMod val="50000"/>
                  </a:schemeClr>
                </a:solidFill>
              </a:rPr>
              <a:t>篇</a:t>
            </a:r>
            <a:r>
              <a:rPr lang="zh-CN" altLang="en-US" sz="2000" kern="0" dirty="0">
                <a:solidFill>
                  <a:schemeClr val="accent3">
                    <a:lumMod val="50000"/>
                  </a:schemeClr>
                </a:solidFill>
              </a:rPr>
              <a:t>，学位</a:t>
            </a:r>
            <a:r>
              <a:rPr lang="zh-CN" altLang="en-US" sz="2000" kern="0" dirty="0" smtClean="0">
                <a:solidFill>
                  <a:schemeClr val="accent3">
                    <a:lumMod val="50000"/>
                  </a:schemeClr>
                </a:solidFill>
              </a:rPr>
              <a:t>论文</a:t>
            </a:r>
            <a:r>
              <a:rPr lang="en-US" altLang="zh-CN" sz="2000" kern="0" dirty="0" smtClean="0">
                <a:solidFill>
                  <a:schemeClr val="accent3">
                    <a:lumMod val="50000"/>
                  </a:schemeClr>
                </a:solidFill>
              </a:rPr>
              <a:t>100</a:t>
            </a:r>
            <a:r>
              <a:rPr lang="zh-CN" altLang="en-US" sz="2000" kern="0" dirty="0" smtClean="0">
                <a:solidFill>
                  <a:schemeClr val="accent3">
                    <a:lumMod val="50000"/>
                  </a:schemeClr>
                </a:solidFill>
              </a:rPr>
              <a:t>余篇，技术标准</a:t>
            </a:r>
            <a:r>
              <a:rPr lang="en-US" altLang="zh-CN" sz="2000" kern="0" dirty="0" smtClean="0">
                <a:solidFill>
                  <a:schemeClr val="accent3">
                    <a:lumMod val="50000"/>
                  </a:schemeClr>
                </a:solidFill>
              </a:rPr>
              <a:t>8</a:t>
            </a:r>
            <a:r>
              <a:rPr lang="zh-CN" altLang="en-US" sz="2000" kern="0" dirty="0" smtClean="0">
                <a:solidFill>
                  <a:schemeClr val="accent3">
                    <a:lumMod val="50000"/>
                  </a:schemeClr>
                </a:solidFill>
              </a:rPr>
              <a:t>册，中外文图书</a:t>
            </a:r>
            <a:r>
              <a:rPr lang="en-US" altLang="zh-CN" sz="2000" kern="0" dirty="0" smtClean="0">
                <a:solidFill>
                  <a:schemeClr val="accent3">
                    <a:lumMod val="50000"/>
                  </a:schemeClr>
                </a:solidFill>
              </a:rPr>
              <a:t>100</a:t>
            </a:r>
            <a:r>
              <a:rPr lang="zh-CN" altLang="en-US" sz="2000" kern="0" dirty="0" smtClean="0">
                <a:solidFill>
                  <a:schemeClr val="accent3">
                    <a:lumMod val="50000"/>
                  </a:schemeClr>
                </a:solidFill>
              </a:rPr>
              <a:t>余册</a:t>
            </a:r>
            <a:r>
              <a:rPr lang="zh-CN" altLang="en-US" kern="0" dirty="0" smtClean="0">
                <a:solidFill>
                  <a:schemeClr val="accent3">
                    <a:lumMod val="50000"/>
                  </a:schemeClr>
                </a:solidFill>
              </a:rPr>
              <a:t>。</a:t>
            </a:r>
            <a:endParaRPr lang="en-US" altLang="zh-CN" kern="0" dirty="0" smtClean="0">
              <a:solidFill>
                <a:schemeClr val="accent3">
                  <a:lumMod val="50000"/>
                </a:schemeClr>
              </a:solidFill>
            </a:endParaRPr>
          </a:p>
        </p:txBody>
      </p:sp>
      <p:sp>
        <p:nvSpPr>
          <p:cNvPr id="10" name="文本框 1"/>
          <p:cNvSpPr txBox="1"/>
          <p:nvPr/>
        </p:nvSpPr>
        <p:spPr>
          <a:xfrm>
            <a:off x="5916026" y="1044493"/>
            <a:ext cx="2863515" cy="649858"/>
          </a:xfrm>
          <a:prstGeom prst="rect">
            <a:avLst/>
          </a:prstGeom>
          <a:solidFill>
            <a:srgbClr val="6ED0D0"/>
          </a:solid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文献传递</a:t>
            </a:r>
            <a:endParaRPr lang="zh-CN" altLang="en-US" sz="3200" b="1" dirty="0">
              <a:latin typeface="华文宋体" panose="02010600040101010101" pitchFamily="2" charset="-122"/>
              <a:ea typeface="华文宋体" panose="02010600040101010101" pitchFamily="2"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3" name="组合 4"/>
          <p:cNvGrpSpPr/>
          <p:nvPr/>
        </p:nvGrpSpPr>
        <p:grpSpPr bwMode="auto">
          <a:xfrm>
            <a:off x="7638208" y="1863388"/>
            <a:ext cx="3462595" cy="1723268"/>
            <a:chOff x="-1" y="0"/>
            <a:chExt cx="3462596" cy="1724698"/>
          </a:xfrm>
        </p:grpSpPr>
        <p:sp>
          <p:nvSpPr>
            <p:cNvPr id="24" name="矩形 8"/>
            <p:cNvSpPr>
              <a:spLocks noChangeArrowheads="1"/>
            </p:cNvSpPr>
            <p:nvPr/>
          </p:nvSpPr>
          <p:spPr bwMode="auto">
            <a:xfrm>
              <a:off x="-1" y="338554"/>
              <a:ext cx="3462596" cy="138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algn="ctr" fontAlgn="base">
                <a:lnSpc>
                  <a:spcPct val="100000"/>
                </a:lnSpc>
                <a:spcBef>
                  <a:spcPct val="0"/>
                </a:spcBef>
                <a:spcAft>
                  <a:spcPct val="0"/>
                </a:spcAft>
                <a:buNone/>
                <a:defRPr/>
              </a:pPr>
              <a:r>
                <a:rPr lang="zh-CN" altLang="en-US" sz="1400" kern="0" dirty="0" smtClean="0">
                  <a:solidFill>
                    <a:srgbClr val="000000"/>
                  </a:solidFill>
                  <a:latin typeface="微软雅黑" panose="020B0503020204020204" pitchFamily="34" charset="-122"/>
                  <a:ea typeface="微软雅黑" panose="020B0503020204020204" pitchFamily="34" charset="-122"/>
                </a:rPr>
                <a:t>案例：建筑学院程晖福教授针对外文数据库的检索与应用，以及外文期刊的影响因子、分区及目标论文下载的查找帮助；艺术学院崔文河教授针对中外文文献下载与传递的</a:t>
              </a:r>
              <a:r>
                <a:rPr lang="zh-CN" altLang="en-US" sz="1400" kern="0" dirty="0">
                  <a:solidFill>
                    <a:srgbClr val="000000"/>
                  </a:solidFill>
                  <a:latin typeface="微软雅黑" panose="020B0503020204020204" pitchFamily="34" charset="-122"/>
                  <a:ea typeface="微软雅黑" panose="020B0503020204020204" pitchFamily="34" charset="-122"/>
                </a:rPr>
                <a:t>咨询</a:t>
              </a:r>
              <a:r>
                <a:rPr lang="zh-CN" altLang="en-US" sz="1400" kern="0" dirty="0" smtClean="0">
                  <a:solidFill>
                    <a:srgbClr val="000000"/>
                  </a:solidFill>
                  <a:latin typeface="微软雅黑" panose="020B0503020204020204" pitchFamily="34" charset="-122"/>
                  <a:ea typeface="微软雅黑" panose="020B0503020204020204" pitchFamily="34" charset="-122"/>
                </a:rPr>
                <a:t>；建筑学院张倩教授针对在做课题中外文查新事项的咨询等。</a:t>
              </a:r>
              <a:endParaRPr kumimoji="0" sz="14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5" name="矩形 9"/>
            <p:cNvSpPr>
              <a:spLocks noChangeArrowheads="1"/>
            </p:cNvSpPr>
            <p:nvPr/>
          </p:nvSpPr>
          <p:spPr bwMode="auto">
            <a:xfrm>
              <a:off x="185982" y="0"/>
              <a:ext cx="2325444" cy="338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fontAlgn="base">
                <a:lnSpc>
                  <a:spcPct val="100000"/>
                </a:lnSpc>
                <a:spcBef>
                  <a:spcPct val="0"/>
                </a:spcBef>
                <a:spcAft>
                  <a:spcPct val="0"/>
                </a:spcAft>
                <a:buNone/>
                <a:defRPr/>
              </a:pPr>
              <a:r>
                <a:rPr lang="en-US" altLang="zh-CN" sz="1600" b="1" kern="0" dirty="0">
                  <a:solidFill>
                    <a:srgbClr val="000000"/>
                  </a:solidFill>
                  <a:latin typeface="微软雅黑" panose="020B0503020204020204" pitchFamily="34" charset="-122"/>
                  <a:ea typeface="微软雅黑" panose="020B0503020204020204" pitchFamily="34" charset="-122"/>
                </a:rPr>
                <a:t>QQ</a:t>
              </a:r>
              <a:r>
                <a:rPr lang="zh-CN" altLang="en-US" sz="1600" b="1" kern="0" dirty="0">
                  <a:solidFill>
                    <a:srgbClr val="000000"/>
                  </a:solidFill>
                  <a:latin typeface="微软雅黑" panose="020B0503020204020204" pitchFamily="34" charset="-122"/>
                  <a:ea typeface="微软雅黑" panose="020B0503020204020204" pitchFamily="34" charset="-122"/>
                </a:rPr>
                <a:t>、微信</a:t>
              </a:r>
              <a:r>
                <a:rPr lang="zh-CN" altLang="en-US" sz="1600" b="1" kern="0" dirty="0" smtClean="0">
                  <a:solidFill>
                    <a:srgbClr val="000000"/>
                  </a:solidFill>
                  <a:latin typeface="微软雅黑" panose="020B0503020204020204" pitchFamily="34" charset="-122"/>
                  <a:ea typeface="微软雅黑" panose="020B0503020204020204" pitchFamily="34" charset="-122"/>
                </a:rPr>
                <a:t>及邮件咨询</a:t>
              </a:r>
              <a:endParaRPr kumimoji="0" lang="zh-CN" altLang="en-US" sz="1600" b="1" i="0" u="none" strike="noStrike" kern="0" cap="none" spc="0" normalizeH="0" baseline="0" noProof="0" dirty="0">
                <a:ln>
                  <a:noFill/>
                </a:ln>
                <a:solidFill>
                  <a:srgbClr val="000000"/>
                </a:solidFill>
                <a:effectLst/>
                <a:uLnTx/>
                <a:uFillTx/>
                <a:latin typeface="Calibri" panose="020F0502020204030204" pitchFamily="34" charset="0"/>
                <a:ea typeface="宋体" panose="02010600030101010101" pitchFamily="2" charset="-122"/>
              </a:endParaRPr>
            </a:p>
          </p:txBody>
        </p:sp>
      </p:grpSp>
      <p:grpSp>
        <p:nvGrpSpPr>
          <p:cNvPr id="26" name="组合 10"/>
          <p:cNvGrpSpPr/>
          <p:nvPr/>
        </p:nvGrpSpPr>
        <p:grpSpPr bwMode="auto">
          <a:xfrm>
            <a:off x="8795052" y="3790567"/>
            <a:ext cx="2845963" cy="1680063"/>
            <a:chOff x="0" y="0"/>
            <a:chExt cx="2511426" cy="1507351"/>
          </a:xfrm>
        </p:grpSpPr>
        <p:sp>
          <p:nvSpPr>
            <p:cNvPr id="27" name="矩形 11"/>
            <p:cNvSpPr>
              <a:spLocks noChangeArrowheads="1"/>
            </p:cNvSpPr>
            <p:nvPr/>
          </p:nvSpPr>
          <p:spPr bwMode="auto">
            <a:xfrm>
              <a:off x="0" y="338554"/>
              <a:ext cx="2511426" cy="1168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algn="ctr" fontAlgn="base">
                <a:lnSpc>
                  <a:spcPct val="100000"/>
                </a:lnSpc>
                <a:spcBef>
                  <a:spcPct val="0"/>
                </a:spcBef>
                <a:spcAft>
                  <a:spcPct val="0"/>
                </a:spcAft>
                <a:buNone/>
                <a:defRPr/>
              </a:pPr>
              <a:r>
                <a:rPr kumimoji="0" lang="zh-CN" altLang="en-US" sz="1400" b="0" i="0" u="none" strike="noStrike" kern="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rPr>
                <a:t>案例：建筑学院俞泉老师针对建筑学院外文论文</a:t>
              </a:r>
              <a:r>
                <a:rPr lang="zh-CN" altLang="en-US" sz="1400" kern="0" dirty="0" smtClean="0">
                  <a:solidFill>
                    <a:srgbClr val="000000"/>
                  </a:solidFill>
                  <a:latin typeface="微软雅黑" panose="020B0503020204020204" pitchFamily="34" charset="-122"/>
                  <a:ea typeface="微软雅黑" panose="020B0503020204020204" pitchFamily="34" charset="-122"/>
                </a:rPr>
                <a:t>发表相关</a:t>
              </a:r>
              <a:r>
                <a:rPr lang="zh-CN" altLang="en-US" sz="1400" kern="0" dirty="0">
                  <a:solidFill>
                    <a:srgbClr val="000000"/>
                  </a:solidFill>
                  <a:latin typeface="微软雅黑" panose="020B0503020204020204" pitchFamily="34" charset="-122"/>
                  <a:ea typeface="微软雅黑" panose="020B0503020204020204" pitchFamily="34" charset="-122"/>
                </a:rPr>
                <a:t>期刊</a:t>
              </a:r>
              <a:r>
                <a:rPr lang="zh-CN" altLang="en-US" sz="1400" kern="0" dirty="0" smtClean="0">
                  <a:solidFill>
                    <a:srgbClr val="000000"/>
                  </a:solidFill>
                  <a:latin typeface="微软雅黑" panose="020B0503020204020204" pitchFamily="34" charset="-122"/>
                  <a:ea typeface="微软雅黑" panose="020B0503020204020204" pitchFamily="34" charset="-122"/>
                </a:rPr>
                <a:t>数据库的应用与</a:t>
              </a:r>
              <a:r>
                <a:rPr kumimoji="0" lang="zh-CN" altLang="en-US" sz="1400" b="0" i="0" u="none" strike="noStrike" kern="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rPr>
                <a:t>查找帮助；建筑学院田虎老师针对博士后期间学术论文发表相关期刊的咨询帮助。</a:t>
              </a:r>
              <a:endParaRPr kumimoji="0" sz="14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28" name="矩形 12"/>
            <p:cNvSpPr>
              <a:spLocks noChangeArrowheads="1"/>
            </p:cNvSpPr>
            <p:nvPr/>
          </p:nvSpPr>
          <p:spPr bwMode="auto">
            <a:xfrm>
              <a:off x="518679" y="0"/>
              <a:ext cx="14740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rPr>
                <a:t>面对面咨询</a:t>
              </a:r>
              <a:endParaRPr kumimoji="0" lang="zh-CN" altLang="en-US" sz="16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grpSp>
      <p:grpSp>
        <p:nvGrpSpPr>
          <p:cNvPr id="29" name="组合 3"/>
          <p:cNvGrpSpPr/>
          <p:nvPr/>
        </p:nvGrpSpPr>
        <p:grpSpPr bwMode="auto">
          <a:xfrm>
            <a:off x="7186170" y="3586163"/>
            <a:ext cx="1495425" cy="3271837"/>
            <a:chOff x="0" y="0"/>
            <a:chExt cx="1494972" cy="3272061"/>
          </a:xfrm>
        </p:grpSpPr>
        <p:sp>
          <p:nvSpPr>
            <p:cNvPr id="30" name="六边形 20"/>
            <p:cNvSpPr>
              <a:spLocks noChangeArrowheads="1"/>
            </p:cNvSpPr>
            <p:nvPr/>
          </p:nvSpPr>
          <p:spPr bwMode="auto">
            <a:xfrm rot="5400000">
              <a:off x="-74314" y="74314"/>
              <a:ext cx="1643600" cy="1494972"/>
            </a:xfrm>
            <a:prstGeom prst="hexagon">
              <a:avLst>
                <a:gd name="adj" fmla="val 26941"/>
                <a:gd name="vf" fmla="val 115470"/>
              </a:avLst>
            </a:prstGeom>
            <a:solidFill>
              <a:srgbClr val="FFFFFF"/>
            </a:solidFill>
            <a:ln w="38100">
              <a:solidFill>
                <a:srgbClr val="3CBBCE"/>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cxnSp>
          <p:nvCxnSpPr>
            <p:cNvPr id="31" name="直接连接符 21"/>
            <p:cNvCxnSpPr>
              <a:cxnSpLocks noChangeShapeType="1"/>
            </p:cNvCxnSpPr>
            <p:nvPr/>
          </p:nvCxnSpPr>
          <p:spPr bwMode="auto">
            <a:xfrm>
              <a:off x="728436" y="1635475"/>
              <a:ext cx="0" cy="1636586"/>
            </a:xfrm>
            <a:prstGeom prst="line">
              <a:avLst/>
            </a:prstGeom>
            <a:noFill/>
            <a:ln w="6350">
              <a:solidFill>
                <a:srgbClr val="3BB6B7"/>
              </a:solidFill>
              <a:round/>
            </a:ln>
            <a:extLst>
              <a:ext uri="{909E8E84-426E-40DD-AFC4-6F175D3DCCD1}">
                <a14:hiddenFill xmlns:a14="http://schemas.microsoft.com/office/drawing/2010/main">
                  <a:noFill/>
                </a14:hiddenFill>
              </a:ext>
            </a:extLst>
          </p:spPr>
        </p:cxnSp>
        <p:pic>
          <p:nvPicPr>
            <p:cNvPr id="32" name="组合 2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026" y="459519"/>
              <a:ext cx="847344" cy="68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 name="组合 2"/>
          <p:cNvGrpSpPr/>
          <p:nvPr/>
        </p:nvGrpSpPr>
        <p:grpSpPr bwMode="auto">
          <a:xfrm>
            <a:off x="5974907" y="1943100"/>
            <a:ext cx="1495425" cy="4914900"/>
            <a:chOff x="0" y="0"/>
            <a:chExt cx="1494972" cy="4915661"/>
          </a:xfrm>
        </p:grpSpPr>
        <p:cxnSp>
          <p:nvCxnSpPr>
            <p:cNvPr id="34" name="直接连接符 48"/>
            <p:cNvCxnSpPr>
              <a:cxnSpLocks noChangeShapeType="1"/>
              <a:stCxn id="35" idx="2"/>
            </p:cNvCxnSpPr>
            <p:nvPr/>
          </p:nvCxnSpPr>
          <p:spPr bwMode="auto">
            <a:xfrm>
              <a:off x="747486" y="1643600"/>
              <a:ext cx="0" cy="3272061"/>
            </a:xfrm>
            <a:prstGeom prst="line">
              <a:avLst/>
            </a:prstGeom>
            <a:noFill/>
            <a:ln w="6350">
              <a:solidFill>
                <a:srgbClr val="3BB6B7"/>
              </a:solidFill>
              <a:round/>
            </a:ln>
            <a:extLst>
              <a:ext uri="{909E8E84-426E-40DD-AFC4-6F175D3DCCD1}">
                <a14:hiddenFill xmlns:a14="http://schemas.microsoft.com/office/drawing/2010/main">
                  <a:noFill/>
                </a14:hiddenFill>
              </a:ext>
            </a:extLst>
          </p:spPr>
        </p:cxnSp>
        <p:sp>
          <p:nvSpPr>
            <p:cNvPr id="35" name="六边形 49"/>
            <p:cNvSpPr>
              <a:spLocks noChangeArrowheads="1"/>
            </p:cNvSpPr>
            <p:nvPr/>
          </p:nvSpPr>
          <p:spPr bwMode="auto">
            <a:xfrm rot="5400000">
              <a:off x="-74314" y="74314"/>
              <a:ext cx="1643600" cy="1494972"/>
            </a:xfrm>
            <a:prstGeom prst="hexagon">
              <a:avLst>
                <a:gd name="adj" fmla="val 26941"/>
                <a:gd name="vf" fmla="val 115470"/>
              </a:avLst>
            </a:prstGeom>
            <a:solidFill>
              <a:srgbClr val="FFFFFF"/>
            </a:solidFill>
            <a:ln w="38100">
              <a:solidFill>
                <a:srgbClr val="3CBBCE"/>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pic>
          <p:nvPicPr>
            <p:cNvPr id="36" name="组合 5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537" y="512063"/>
              <a:ext cx="78638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矩形 36"/>
          <p:cNvSpPr/>
          <p:nvPr/>
        </p:nvSpPr>
        <p:spPr>
          <a:xfrm>
            <a:off x="1571978" y="3162306"/>
            <a:ext cx="4235054" cy="2677656"/>
          </a:xfrm>
          <a:prstGeom prst="rect">
            <a:avLst/>
          </a:prstGeom>
        </p:spPr>
        <p:txBody>
          <a:bodyPr wrap="square">
            <a:spAutoFit/>
          </a:bodyPr>
          <a:lstStyle/>
          <a:p>
            <a:pPr>
              <a:lnSpc>
                <a:spcPct val="150000"/>
              </a:lnSpc>
            </a:pPr>
            <a:r>
              <a:rPr lang="en-US" altLang="zh-CN" sz="1600" dirty="0" smtClean="0">
                <a:latin typeface="+mn-ea"/>
              </a:rPr>
              <a:t>1</a:t>
            </a:r>
            <a:r>
              <a:rPr lang="zh-CN" altLang="en-US" sz="1600" dirty="0" smtClean="0">
                <a:latin typeface="+mn-ea"/>
              </a:rPr>
              <a:t>，主要针对</a:t>
            </a:r>
            <a:r>
              <a:rPr lang="zh-CN" altLang="en-US" sz="1600" dirty="0">
                <a:latin typeface="+mn-ea"/>
              </a:rPr>
              <a:t>服务</a:t>
            </a:r>
            <a:r>
              <a:rPr lang="zh-CN" altLang="en-US" sz="1600" dirty="0" smtClean="0">
                <a:latin typeface="+mn-ea"/>
              </a:rPr>
              <a:t>学科相关的文献资源</a:t>
            </a:r>
            <a:r>
              <a:rPr lang="zh-CN" altLang="en-US" sz="1600" dirty="0">
                <a:latin typeface="+mn-ea"/>
              </a:rPr>
              <a:t>的各种咨询，比如服务学科的馆藏（包括书、刊、工具书、数据库的情况）及各类型资源使用</a:t>
            </a:r>
            <a:r>
              <a:rPr lang="zh-CN" altLang="en-US" sz="1600" dirty="0" smtClean="0">
                <a:latin typeface="+mn-ea"/>
              </a:rPr>
              <a:t>方法；</a:t>
            </a:r>
            <a:endParaRPr lang="en-US" altLang="zh-CN" sz="1600" dirty="0" smtClean="0">
              <a:latin typeface="+mn-ea"/>
            </a:endParaRPr>
          </a:p>
          <a:p>
            <a:pPr>
              <a:lnSpc>
                <a:spcPct val="150000"/>
              </a:lnSpc>
            </a:pPr>
            <a:r>
              <a:rPr lang="en-US" altLang="zh-CN" sz="1600" dirty="0" smtClean="0">
                <a:latin typeface="+mn-ea"/>
              </a:rPr>
              <a:t>2</a:t>
            </a:r>
            <a:r>
              <a:rPr lang="zh-CN" altLang="en-US" sz="1600" dirty="0" smtClean="0">
                <a:latin typeface="+mn-ea"/>
              </a:rPr>
              <a:t>，主要针对针对读者就图书馆账户、网络</a:t>
            </a:r>
            <a:r>
              <a:rPr lang="zh-CN" altLang="en-US" sz="1600" dirty="0">
                <a:latin typeface="+mn-ea"/>
              </a:rPr>
              <a:t>及</a:t>
            </a:r>
            <a:r>
              <a:rPr lang="zh-CN" altLang="en-US" sz="1600" dirty="0" smtClean="0">
                <a:latin typeface="+mn-ea"/>
              </a:rPr>
              <a:t>数据库运行状况的疑问做出解答并及时向有关部门反馈问题。</a:t>
            </a:r>
            <a:endParaRPr lang="zh-CN" altLang="en-US" sz="1400" dirty="0">
              <a:latin typeface="+mn-ea"/>
            </a:endParaRPr>
          </a:p>
        </p:txBody>
      </p:sp>
      <p:sp>
        <p:nvSpPr>
          <p:cNvPr id="38" name="文本框 37"/>
          <p:cNvSpPr txBox="1"/>
          <p:nvPr/>
        </p:nvSpPr>
        <p:spPr>
          <a:xfrm>
            <a:off x="1571978" y="2322087"/>
            <a:ext cx="4408919" cy="707886"/>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lvl="0" algn="l">
              <a:defRPr/>
            </a:pPr>
            <a:r>
              <a:rPr lang="zh-CN" altLang="en-US" sz="2000" kern="0" dirty="0" smtClean="0">
                <a:solidFill>
                  <a:schemeClr val="tx1"/>
                </a:solidFill>
                <a:latin typeface="+mn-ea"/>
                <a:ea typeface="+mn-ea"/>
              </a:rPr>
              <a:t>主要</a:t>
            </a:r>
            <a:r>
              <a:rPr lang="zh-CN" altLang="en-US" sz="2000" kern="0" dirty="0">
                <a:solidFill>
                  <a:schemeClr val="tx1"/>
                </a:solidFill>
                <a:latin typeface="+mn-ea"/>
                <a:ea typeface="+mn-ea"/>
              </a:rPr>
              <a:t>以</a:t>
            </a:r>
            <a:r>
              <a:rPr lang="en-US" altLang="zh-CN" sz="2000" kern="0" dirty="0" smtClean="0">
                <a:solidFill>
                  <a:schemeClr val="tx1"/>
                </a:solidFill>
                <a:latin typeface="+mn-ea"/>
                <a:ea typeface="+mn-ea"/>
              </a:rPr>
              <a:t>QQ</a:t>
            </a:r>
            <a:r>
              <a:rPr lang="zh-CN" altLang="en-US" sz="2000" kern="0" dirty="0" smtClean="0">
                <a:solidFill>
                  <a:schemeClr val="tx1"/>
                </a:solidFill>
                <a:latin typeface="+mn-ea"/>
                <a:ea typeface="+mn-ea"/>
              </a:rPr>
              <a:t>、微信及电话咨询为主，</a:t>
            </a:r>
            <a:endParaRPr lang="en-US" altLang="zh-CN" sz="2000" kern="0" dirty="0" smtClean="0">
              <a:solidFill>
                <a:schemeClr val="tx1"/>
              </a:solidFill>
              <a:latin typeface="+mn-ea"/>
              <a:ea typeface="+mn-ea"/>
            </a:endParaRPr>
          </a:p>
          <a:p>
            <a:pPr lvl="0" algn="l">
              <a:defRPr/>
            </a:pPr>
            <a:r>
              <a:rPr lang="zh-CN" altLang="en-US" sz="2000" kern="0" dirty="0" smtClean="0">
                <a:solidFill>
                  <a:schemeClr val="tx1"/>
                </a:solidFill>
                <a:latin typeface="+mn-ea"/>
                <a:ea typeface="+mn-ea"/>
              </a:rPr>
              <a:t>服务学生</a:t>
            </a:r>
            <a:r>
              <a:rPr lang="en-US" altLang="zh-CN" sz="2000" kern="0" dirty="0" smtClean="0">
                <a:solidFill>
                  <a:schemeClr val="tx1"/>
                </a:solidFill>
                <a:latin typeface="+mn-ea"/>
                <a:ea typeface="+mn-ea"/>
              </a:rPr>
              <a:t>100</a:t>
            </a:r>
            <a:r>
              <a:rPr lang="zh-CN" altLang="en-US" sz="2000" kern="0" dirty="0" smtClean="0">
                <a:solidFill>
                  <a:schemeClr val="tx1"/>
                </a:solidFill>
                <a:latin typeface="+mn-ea"/>
                <a:ea typeface="+mn-ea"/>
              </a:rPr>
              <a:t>余</a:t>
            </a:r>
            <a:r>
              <a:rPr lang="zh-CN" altLang="en-US" sz="2000" kern="0" dirty="0">
                <a:solidFill>
                  <a:schemeClr val="tx1"/>
                </a:solidFill>
                <a:latin typeface="+mn-ea"/>
                <a:ea typeface="+mn-ea"/>
              </a:rPr>
              <a:t>人次，</a:t>
            </a:r>
            <a:r>
              <a:rPr lang="zh-CN" altLang="en-US" sz="2000" kern="0" dirty="0" smtClean="0">
                <a:solidFill>
                  <a:schemeClr val="tx1"/>
                </a:solidFill>
                <a:latin typeface="+mn-ea"/>
                <a:ea typeface="+mn-ea"/>
              </a:rPr>
              <a:t>教师</a:t>
            </a:r>
            <a:r>
              <a:rPr lang="en-US" altLang="zh-CN" sz="2000" kern="0" dirty="0" smtClean="0">
                <a:solidFill>
                  <a:schemeClr val="tx1"/>
                </a:solidFill>
                <a:latin typeface="+mn-ea"/>
                <a:ea typeface="+mn-ea"/>
              </a:rPr>
              <a:t>50</a:t>
            </a:r>
            <a:r>
              <a:rPr lang="zh-CN" altLang="en-US" sz="2000" kern="0" dirty="0" smtClean="0">
                <a:solidFill>
                  <a:schemeClr val="tx1"/>
                </a:solidFill>
                <a:latin typeface="+mn-ea"/>
                <a:ea typeface="+mn-ea"/>
              </a:rPr>
              <a:t>余人次</a:t>
            </a:r>
            <a:r>
              <a:rPr lang="zh-CN" altLang="en-US" sz="1800" kern="0" dirty="0" smtClean="0">
                <a:solidFill>
                  <a:schemeClr val="tx1"/>
                </a:solidFill>
                <a:latin typeface="+mn-ea"/>
                <a:ea typeface="+mn-ea"/>
              </a:rPr>
              <a:t>。</a:t>
            </a:r>
            <a:endParaRPr kumimoji="0" lang="zh-CN" altLang="en-US" sz="1800" b="1" i="0" u="none" strike="noStrike" kern="0" cap="none" spc="0" normalizeH="0" baseline="0" noProof="0" dirty="0">
              <a:ln>
                <a:noFill/>
              </a:ln>
              <a:solidFill>
                <a:schemeClr val="tx1"/>
              </a:solidFill>
              <a:effectLst/>
              <a:uLnTx/>
              <a:uFillTx/>
              <a:latin typeface="+mn-ea"/>
              <a:ea typeface="+mn-ea"/>
            </a:endParaRPr>
          </a:p>
        </p:txBody>
      </p:sp>
      <p:cxnSp>
        <p:nvCxnSpPr>
          <p:cNvPr id="39" name="直接连接符 38"/>
          <p:cNvCxnSpPr/>
          <p:nvPr/>
        </p:nvCxnSpPr>
        <p:spPr>
          <a:xfrm>
            <a:off x="1635274" y="3191660"/>
            <a:ext cx="4053007" cy="0"/>
          </a:xfrm>
          <a:prstGeom prst="line">
            <a:avLst/>
          </a:prstGeom>
          <a:solidFill>
            <a:srgbClr val="070606"/>
          </a:solidFill>
          <a:ln w="15875">
            <a:solidFill>
              <a:schemeClr val="tx1"/>
            </a:solidFill>
            <a:round/>
          </a:ln>
        </p:spPr>
      </p:cxnSp>
      <p:sp>
        <p:nvSpPr>
          <p:cNvPr id="20" name="文本框 1"/>
          <p:cNvSpPr txBox="1"/>
          <p:nvPr/>
        </p:nvSpPr>
        <p:spPr>
          <a:xfrm>
            <a:off x="1571978" y="390827"/>
            <a:ext cx="1969688" cy="683264"/>
          </a:xfrm>
          <a:prstGeom prst="rect">
            <a:avLst/>
          </a:prstGeom>
          <a:solidFill>
            <a:srgbClr val="6ED0D0"/>
          </a:solid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参考咨询</a:t>
            </a:r>
            <a:endParaRPr lang="zh-CN" altLang="en-US" sz="3200" b="1" dirty="0">
              <a:latin typeface="华文宋体" panose="02010600040101010101" pitchFamily="2" charset="-122"/>
              <a:ea typeface="华文宋体" panose="02010600040101010101" pitchFamily="2"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up)">
                                      <p:cBhvr>
                                        <p:cTn id="7" dur="500"/>
                                        <p:tgtEl>
                                          <p:spTgt spid="3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up)">
                                      <p:cBhvr>
                                        <p:cTn id="15" dur="1000"/>
                                        <p:tgtEl>
                                          <p:spTgt spid="37"/>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par>
                                <p:cTn id="20" presetID="22" presetClass="entr" presetSubtype="4"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par>
                                <p:cTn id="23" presetID="22" presetClass="entr" presetSubtype="4"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500"/>
                                        <p:tgtEl>
                                          <p:spTgt spid="29"/>
                                        </p:tgtEl>
                                      </p:cBhvr>
                                    </p:animEffect>
                                  </p:childTnLst>
                                </p:cTn>
                              </p:par>
                              <p:par>
                                <p:cTn id="26" presetID="22" presetClass="entr" presetSubtype="4"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down)">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520347" y="466574"/>
            <a:ext cx="1899748"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a:latin typeface="华文宋体" panose="02010600040101010101" pitchFamily="2" charset="-122"/>
                <a:ea typeface="华文宋体" panose="02010600040101010101" pitchFamily="2" charset="-122"/>
                <a:cs typeface="+mj-cs"/>
              </a:rPr>
              <a:t>查收查引</a:t>
            </a:r>
          </a:p>
        </p:txBody>
      </p:sp>
      <p:sp>
        <p:nvSpPr>
          <p:cNvPr id="5" name="Rectangle 6"/>
          <p:cNvSpPr>
            <a:spLocks noChangeArrowheads="1"/>
          </p:cNvSpPr>
          <p:nvPr/>
        </p:nvSpPr>
        <p:spPr bwMode="auto">
          <a:xfrm>
            <a:off x="6650183" y="1802649"/>
            <a:ext cx="4061360" cy="2465386"/>
          </a:xfrm>
          <a:prstGeom prst="rect">
            <a:avLst/>
          </a:prstGeom>
          <a:solidFill>
            <a:srgbClr val="3BB6B7"/>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id-ID" altLang="en-US">
              <a:solidFill>
                <a:srgbClr val="FFFFFF"/>
              </a:solidFill>
              <a:latin typeface="Roboto light"/>
            </a:endParaRPr>
          </a:p>
        </p:txBody>
      </p:sp>
      <p:sp>
        <p:nvSpPr>
          <p:cNvPr id="10" name="矩形 38"/>
          <p:cNvSpPr>
            <a:spLocks noChangeArrowheads="1"/>
          </p:cNvSpPr>
          <p:nvPr/>
        </p:nvSpPr>
        <p:spPr bwMode="auto">
          <a:xfrm>
            <a:off x="4879808" y="2436061"/>
            <a:ext cx="2552700" cy="236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buFont typeface="Arial" panose="020B0604020202020204" pitchFamily="34" charset="0"/>
              <a:buNone/>
            </a:pPr>
            <a:r>
              <a:rPr lang="zh-CN" altLang="en-US" sz="1400"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被引证明</a:t>
            </a:r>
            <a:endParaRPr lang="en-US" altLang="zh-CN" sz="1400"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 name="矩形 40"/>
          <p:cNvSpPr>
            <a:spLocks noChangeArrowheads="1"/>
          </p:cNvSpPr>
          <p:nvPr/>
        </p:nvSpPr>
        <p:spPr bwMode="auto">
          <a:xfrm>
            <a:off x="6887689" y="2691243"/>
            <a:ext cx="3895107" cy="167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pPr>
            <a:r>
              <a:rPr lang="en-US" altLang="zh-CN"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SCI</a:t>
            </a:r>
            <a:r>
              <a:rPr lang="zh-CN" altLang="en-US"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被引证明</a:t>
            </a:r>
            <a:r>
              <a:rPr lang="en-US" altLang="zh-CN"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6</a:t>
            </a:r>
            <a:r>
              <a:rPr lang="zh-CN" altLang="en-US"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篇，</a:t>
            </a:r>
            <a:r>
              <a:rPr lang="zh-CN" altLang="en-US" sz="1600" dirty="0">
                <a:solidFill>
                  <a:schemeClr val="bg1"/>
                </a:solidFill>
                <a:latin typeface="微软雅黑"/>
                <a:ea typeface="微软雅黑"/>
              </a:rPr>
              <a:t>被引用</a:t>
            </a:r>
            <a:r>
              <a:rPr lang="zh-CN" altLang="en-US" sz="1600" dirty="0" smtClean="0">
                <a:solidFill>
                  <a:schemeClr val="bg1"/>
                </a:solidFill>
                <a:latin typeface="微软雅黑"/>
                <a:ea typeface="微软雅黑"/>
              </a:rPr>
              <a:t>文献 </a:t>
            </a:r>
            <a:r>
              <a:rPr lang="en-US" altLang="zh-CN" sz="1600" dirty="0" smtClean="0">
                <a:solidFill>
                  <a:schemeClr val="bg1"/>
                </a:solidFill>
                <a:latin typeface="微软雅黑"/>
                <a:ea typeface="微软雅黑"/>
              </a:rPr>
              <a:t>13</a:t>
            </a:r>
            <a:r>
              <a:rPr lang="zh-CN" altLang="en-US" sz="1600" dirty="0" smtClean="0">
                <a:solidFill>
                  <a:schemeClr val="bg1"/>
                </a:solidFill>
                <a:latin typeface="微软雅黑"/>
                <a:ea typeface="微软雅黑"/>
              </a:rPr>
              <a:t>篇次；</a:t>
            </a:r>
            <a:endParaRPr lang="en-US" altLang="zh-CN" sz="1600" dirty="0">
              <a:solidFill>
                <a:schemeClr val="bg1"/>
              </a:solidFill>
              <a:latin typeface="微软雅黑"/>
              <a:ea typeface="微软雅黑"/>
            </a:endParaRPr>
          </a:p>
          <a:p>
            <a:pPr fontAlgn="base">
              <a:lnSpc>
                <a:spcPct val="120000"/>
              </a:lnSpc>
              <a:spcBef>
                <a:spcPct val="20000"/>
              </a:spcBef>
              <a:spcAft>
                <a:spcPct val="0"/>
              </a:spcAft>
              <a:buFont typeface="Arial" panose="020B0604020202020204" pitchFamily="34" charset="0"/>
              <a:buNone/>
            </a:pPr>
            <a:endParaRPr lang="en-US" altLang="zh-CN"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a:p>
            <a:pPr fontAlgn="base">
              <a:lnSpc>
                <a:spcPct val="120000"/>
              </a:lnSpc>
              <a:spcBef>
                <a:spcPct val="20000"/>
              </a:spcBef>
              <a:spcAft>
                <a:spcPct val="0"/>
              </a:spcAft>
              <a:buFont typeface="Arial" panose="020B0604020202020204" pitchFamily="34" charset="0"/>
              <a:buNone/>
            </a:pPr>
            <a:r>
              <a:rPr lang="en-US" altLang="zh-CN"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CNKI</a:t>
            </a:r>
            <a:r>
              <a:rPr lang="zh-CN" altLang="en-US" sz="1600"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被引</a:t>
            </a:r>
            <a:r>
              <a:rPr lang="zh-CN" altLang="en-US"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证明</a:t>
            </a:r>
            <a:r>
              <a:rPr lang="en-US" altLang="zh-CN"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13</a:t>
            </a:r>
            <a:r>
              <a:rPr lang="zh-CN" altLang="en-US"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rPr>
              <a:t>篇</a:t>
            </a:r>
            <a:r>
              <a:rPr lang="zh-CN" altLang="en-US" sz="1600"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600" dirty="0" smtClean="0">
                <a:solidFill>
                  <a:schemeClr val="bg1"/>
                </a:solidFill>
                <a:latin typeface="微软雅黑"/>
                <a:ea typeface="微软雅黑"/>
              </a:rPr>
              <a:t>被引用文献</a:t>
            </a:r>
            <a:r>
              <a:rPr lang="en-US" altLang="zh-CN" sz="1600" dirty="0" smtClean="0">
                <a:solidFill>
                  <a:schemeClr val="bg1"/>
                </a:solidFill>
                <a:latin typeface="微软雅黑"/>
                <a:ea typeface="微软雅黑"/>
              </a:rPr>
              <a:t>118</a:t>
            </a:r>
            <a:r>
              <a:rPr lang="zh-CN" altLang="en-US" sz="1600" dirty="0" smtClean="0">
                <a:solidFill>
                  <a:schemeClr val="bg1"/>
                </a:solidFill>
                <a:latin typeface="微软雅黑"/>
                <a:ea typeface="微软雅黑"/>
              </a:rPr>
              <a:t>篇次</a:t>
            </a:r>
            <a:endParaRPr lang="en-US" altLang="zh-CN" sz="1600" dirty="0" smtClean="0">
              <a:solidFill>
                <a:schemeClr val="bg1"/>
              </a:solidFill>
              <a:latin typeface="微软雅黑"/>
              <a:ea typeface="微软雅黑"/>
            </a:endParaRPr>
          </a:p>
          <a:p>
            <a:pPr fontAlgn="base">
              <a:lnSpc>
                <a:spcPct val="120000"/>
              </a:lnSpc>
              <a:spcBef>
                <a:spcPct val="20000"/>
              </a:spcBef>
              <a:spcAft>
                <a:spcPct val="0"/>
              </a:spcAft>
              <a:buFont typeface="Arial" panose="020B0604020202020204" pitchFamily="34" charset="0"/>
              <a:buNone/>
            </a:pPr>
            <a:endParaRPr lang="en-US" altLang="zh-CN" sz="1600" dirty="0" smtClean="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a:p>
            <a:pPr fontAlgn="base">
              <a:lnSpc>
                <a:spcPct val="120000"/>
              </a:lnSpc>
              <a:spcBef>
                <a:spcPct val="20000"/>
              </a:spcBef>
              <a:spcAft>
                <a:spcPct val="0"/>
              </a:spcAft>
              <a:buFont typeface="Arial" panose="020B0604020202020204" pitchFamily="34" charset="0"/>
              <a:buNone/>
            </a:pPr>
            <a:endParaRPr lang="zh-CN" altLang="en-US" sz="1600"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3" name="TextBox 13"/>
          <p:cNvSpPr txBox="1">
            <a:spLocks noChangeArrowheads="1"/>
          </p:cNvSpPr>
          <p:nvPr/>
        </p:nvSpPr>
        <p:spPr bwMode="auto">
          <a:xfrm>
            <a:off x="7557821" y="2107440"/>
            <a:ext cx="2338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20000"/>
              </a:spcBef>
              <a:spcAft>
                <a:spcPct val="0"/>
              </a:spcAft>
              <a:buFont typeface="Arial" panose="020B0604020202020204" pitchFamily="34" charset="0"/>
              <a:buNone/>
            </a:pPr>
            <a:r>
              <a:rPr lang="zh-CN" altLang="en-US" sz="2400" b="1" dirty="0" smtClean="0">
                <a:solidFill>
                  <a:srgbClr val="FFFFFF"/>
                </a:solidFill>
                <a:latin typeface="Arial" panose="020B0604020202020204" pitchFamily="34" charset="0"/>
                <a:ea typeface="微软雅黑" panose="020B0503020204020204" pitchFamily="34" charset="-122"/>
                <a:sym typeface="Arial" panose="020B0604020202020204" pitchFamily="34" charset="0"/>
              </a:rPr>
              <a:t>被引证明</a:t>
            </a:r>
            <a:endParaRPr lang="en-US" altLang="zh-CN" sz="24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Rectangle 5"/>
          <p:cNvSpPr>
            <a:spLocks noChangeArrowheads="1"/>
          </p:cNvSpPr>
          <p:nvPr/>
        </p:nvSpPr>
        <p:spPr bwMode="auto">
          <a:xfrm>
            <a:off x="1508474" y="1802648"/>
            <a:ext cx="4061053" cy="2465387"/>
          </a:xfrm>
          <a:prstGeom prst="rect">
            <a:avLst/>
          </a:prstGeom>
          <a:solidFill>
            <a:srgbClr val="CCFFFF"/>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id-ID" altLang="en-US">
              <a:ln>
                <a:solidFill>
                  <a:srgbClr val="CCFFFF"/>
                </a:solidFill>
              </a:ln>
              <a:solidFill>
                <a:srgbClr val="CCECFF"/>
              </a:solidFill>
              <a:latin typeface="Roboto light"/>
            </a:endParaRPr>
          </a:p>
        </p:txBody>
      </p:sp>
      <p:sp>
        <p:nvSpPr>
          <p:cNvPr id="11" name="TextBox 13"/>
          <p:cNvSpPr txBox="1">
            <a:spLocks noChangeArrowheads="1"/>
          </p:cNvSpPr>
          <p:nvPr/>
        </p:nvSpPr>
        <p:spPr bwMode="auto">
          <a:xfrm>
            <a:off x="2370600" y="2110624"/>
            <a:ext cx="233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20000"/>
              </a:spcBef>
              <a:spcAft>
                <a:spcPct val="0"/>
              </a:spcAft>
              <a:buFont typeface="Arial" panose="020B0604020202020204" pitchFamily="34" charset="0"/>
              <a:buNone/>
            </a:pPr>
            <a:r>
              <a:rPr lang="zh-CN" altLang="en-US" sz="2400" b="1" dirty="0" smtClean="0">
                <a:solidFill>
                  <a:srgbClr val="3BB6B7"/>
                </a:solidFill>
                <a:latin typeface="Arial" panose="020B0604020202020204" pitchFamily="34" charset="0"/>
                <a:ea typeface="微软雅黑" panose="020B0503020204020204" pitchFamily="34" charset="-122"/>
                <a:sym typeface="Arial" panose="020B0604020202020204" pitchFamily="34" charset="0"/>
              </a:rPr>
              <a:t>收录证明</a:t>
            </a:r>
            <a:endParaRPr lang="en-US" altLang="zh-CN" sz="2400" b="1" dirty="0">
              <a:solidFill>
                <a:srgbClr val="3BB6B7"/>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矩形 42"/>
          <p:cNvSpPr>
            <a:spLocks noChangeArrowheads="1"/>
          </p:cNvSpPr>
          <p:nvPr/>
        </p:nvSpPr>
        <p:spPr bwMode="auto">
          <a:xfrm>
            <a:off x="2591744" y="2777672"/>
            <a:ext cx="1894511"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pPr>
            <a:r>
              <a:rPr lang="en-US" altLang="zh-CN" sz="1600" dirty="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SCI</a:t>
            </a:r>
            <a:r>
              <a:rPr lang="zh-CN" altLang="en-US" sz="1600" dirty="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收录</a:t>
            </a:r>
            <a:r>
              <a:rPr lang="zh-CN" altLang="en-US"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证明</a:t>
            </a:r>
            <a:r>
              <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13</a:t>
            </a:r>
            <a:r>
              <a:rPr lang="zh-CN" altLang="en-US"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篇</a:t>
            </a:r>
            <a:endPar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a:p>
            <a:pPr fontAlgn="base">
              <a:lnSpc>
                <a:spcPct val="120000"/>
              </a:lnSpc>
              <a:spcBef>
                <a:spcPct val="20000"/>
              </a:spcBef>
              <a:spcAft>
                <a:spcPct val="0"/>
              </a:spcAft>
            </a:pPr>
            <a:r>
              <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E I</a:t>
            </a:r>
            <a:r>
              <a:rPr lang="zh-CN" altLang="en-US"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收录证明</a:t>
            </a:r>
            <a:r>
              <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7</a:t>
            </a:r>
            <a:r>
              <a:rPr lang="zh-CN" altLang="en-US"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篇</a:t>
            </a:r>
            <a:endPar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a:p>
            <a:pPr fontAlgn="base">
              <a:lnSpc>
                <a:spcPct val="120000"/>
              </a:lnSpc>
              <a:spcBef>
                <a:spcPct val="20000"/>
              </a:spcBef>
              <a:spcAft>
                <a:spcPct val="0"/>
              </a:spcAft>
            </a:pPr>
            <a:r>
              <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CSCD</a:t>
            </a:r>
            <a:r>
              <a:rPr lang="zh-CN" altLang="en-US" sz="1600" dirty="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收录</a:t>
            </a:r>
            <a:r>
              <a:rPr lang="zh-CN" altLang="en-US"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证明</a:t>
            </a:r>
            <a:r>
              <a:rPr lang="en-US" altLang="zh-CN"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3</a:t>
            </a:r>
            <a:r>
              <a:rPr lang="zh-CN" altLang="en-US" sz="1600" dirty="0" smtClean="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rPr>
              <a:t>篇</a:t>
            </a:r>
            <a:endParaRPr lang="en-US" altLang="zh-CN" sz="1600" dirty="0">
              <a:solidFill>
                <a:schemeClr val="accent3">
                  <a:lumMod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2" grpId="0"/>
      <p:bldP spid="13" grpId="0"/>
      <p:bldP spid="20" grpId="0" animBg="1"/>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8"/>
          <p:cNvSpPr>
            <a:spLocks noChangeArrowheads="1"/>
          </p:cNvSpPr>
          <p:nvPr/>
        </p:nvSpPr>
        <p:spPr bwMode="auto">
          <a:xfrm>
            <a:off x="0" y="1388247"/>
            <a:ext cx="12192000" cy="557212"/>
          </a:xfrm>
          <a:prstGeom prst="rect">
            <a:avLst/>
          </a:prstGeom>
          <a:solidFill>
            <a:srgbClr val="6ED0D0">
              <a:alpha val="92940"/>
            </a:srgbClr>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7" name="等腰三角形 25"/>
          <p:cNvSpPr>
            <a:spLocks noChangeArrowheads="1"/>
          </p:cNvSpPr>
          <p:nvPr/>
        </p:nvSpPr>
        <p:spPr bwMode="auto">
          <a:xfrm rot="10800000">
            <a:off x="5925117" y="1945459"/>
            <a:ext cx="504825" cy="434975"/>
          </a:xfrm>
          <a:prstGeom prst="triangle">
            <a:avLst>
              <a:gd name="adj" fmla="val 50000"/>
            </a:avLst>
          </a:prstGeom>
          <a:solidFill>
            <a:srgbClr val="6ED0D0"/>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0" name="TextBox 35"/>
          <p:cNvSpPr txBox="1"/>
          <p:nvPr/>
        </p:nvSpPr>
        <p:spPr>
          <a:xfrm>
            <a:off x="1466498" y="2310094"/>
            <a:ext cx="9422059" cy="3708708"/>
          </a:xfrm>
          <a:prstGeom prst="rect">
            <a:avLst/>
          </a:prstGeom>
          <a:noFill/>
        </p:spPr>
        <p:txBody>
          <a:bodyPr wrap="square" rtlCol="0">
            <a:spAutoFit/>
          </a:bodyPr>
          <a:lstStyle/>
          <a:p>
            <a:pPr>
              <a:spcBef>
                <a:spcPts val="600"/>
              </a:spcBef>
              <a:spcAft>
                <a:spcPts val="1200"/>
              </a:spcAft>
            </a:pPr>
            <a:r>
              <a:rPr lang="zh-CN" altLang="en-US" sz="2200" dirty="0" smtClean="0"/>
              <a:t>       </a:t>
            </a:r>
            <a:r>
              <a:rPr lang="zh-CN" altLang="zh-CN" sz="2200" dirty="0" smtClean="0"/>
              <a:t>基金</a:t>
            </a:r>
            <a:r>
              <a:rPr lang="zh-CN" altLang="zh-CN" sz="2200" dirty="0"/>
              <a:t>项目的申请和立项数业已成为评价高校学科发展、衡量校际科研水平的重要指标。基金申请产生了对大量信息资料的搜集整合需求，针对建筑学院青年教师国家</a:t>
            </a:r>
            <a:r>
              <a:rPr lang="zh-CN" altLang="zh-CN" sz="2200" dirty="0" smtClean="0"/>
              <a:t>基金课题</a:t>
            </a:r>
            <a:r>
              <a:rPr lang="zh-CN" altLang="zh-CN" sz="2200" dirty="0"/>
              <a:t>申报、陕西省基金课题申报等科研课题的学科化服务，本人结合自身专业背景从课题入手开展并与基金申请人及其团队成员沟通，成功将学科服务嵌入到建筑学院科研</a:t>
            </a:r>
            <a:r>
              <a:rPr lang="zh-CN" altLang="zh-CN" sz="2200" dirty="0" smtClean="0"/>
              <a:t>团队。</a:t>
            </a:r>
            <a:r>
              <a:rPr lang="zh-CN" altLang="en-US" sz="2200" dirty="0" smtClean="0"/>
              <a:t>期间主要帮助建筑学院青年教师申请的基金课题有：</a:t>
            </a:r>
            <a:endParaRPr lang="en-US" altLang="zh-CN" sz="2200" dirty="0"/>
          </a:p>
          <a:p>
            <a:pPr marL="342900" indent="-342900">
              <a:spcAft>
                <a:spcPts val="600"/>
              </a:spcAft>
              <a:buFont typeface="Arial" charset="0"/>
              <a:buChar char="•"/>
            </a:pPr>
            <a:r>
              <a:rPr lang="zh-CN" altLang="zh-CN" sz="2200" b="1" dirty="0" smtClean="0"/>
              <a:t>国家</a:t>
            </a:r>
            <a:r>
              <a:rPr lang="zh-CN" altLang="zh-CN" sz="2200" b="1" dirty="0"/>
              <a:t>自然科学基金青年</a:t>
            </a:r>
            <a:r>
              <a:rPr lang="zh-CN" altLang="zh-CN" sz="2200" b="1" dirty="0" smtClean="0"/>
              <a:t>项目</a:t>
            </a:r>
            <a:r>
              <a:rPr lang="zh-CN" altLang="en-US" sz="2200" b="1" dirty="0" smtClean="0"/>
              <a:t>：</a:t>
            </a:r>
            <a:r>
              <a:rPr lang="en-US" altLang="zh-CN" sz="2200" dirty="0" smtClean="0"/>
              <a:t>《</a:t>
            </a:r>
            <a:r>
              <a:rPr lang="zh-CN" altLang="zh-CN" sz="2200" dirty="0" smtClean="0"/>
              <a:t>黄土</a:t>
            </a:r>
            <a:r>
              <a:rPr lang="zh-CN" altLang="zh-CN" sz="2200" dirty="0"/>
              <a:t>沟壑区传统村落生态理水智慧图解及现代传承</a:t>
            </a:r>
            <a:r>
              <a:rPr lang="zh-CN" altLang="zh-CN" sz="2200" dirty="0" smtClean="0"/>
              <a:t>研究</a:t>
            </a:r>
            <a:r>
              <a:rPr lang="en-US" altLang="zh-CN" sz="2200" dirty="0" smtClean="0"/>
              <a:t>》</a:t>
            </a:r>
          </a:p>
          <a:p>
            <a:pPr marL="342900" indent="-342900">
              <a:spcAft>
                <a:spcPts val="600"/>
              </a:spcAft>
              <a:buFont typeface="Arial" charset="0"/>
              <a:buChar char="•"/>
            </a:pPr>
            <a:r>
              <a:rPr lang="zh-CN" altLang="zh-CN" sz="2200" b="1" dirty="0" smtClean="0"/>
              <a:t>陕西省</a:t>
            </a:r>
            <a:r>
              <a:rPr lang="zh-CN" altLang="zh-CN" sz="2200" b="1" dirty="0"/>
              <a:t>自然科学基础研究计划青年</a:t>
            </a:r>
            <a:r>
              <a:rPr lang="zh-CN" altLang="zh-CN" sz="2200" b="1" dirty="0" smtClean="0"/>
              <a:t>项目</a:t>
            </a:r>
            <a:r>
              <a:rPr lang="zh-CN" altLang="en-US" sz="2200" b="1" dirty="0" smtClean="0"/>
              <a:t>：</a:t>
            </a:r>
            <a:r>
              <a:rPr lang="en-US" altLang="zh-CN" sz="2200" b="1" dirty="0" smtClean="0"/>
              <a:t>《</a:t>
            </a:r>
            <a:r>
              <a:rPr lang="zh-CN" altLang="zh-CN" sz="2200" dirty="0" smtClean="0"/>
              <a:t>雨水</a:t>
            </a:r>
            <a:r>
              <a:rPr lang="zh-CN" altLang="zh-CN" sz="2200" dirty="0"/>
              <a:t>利用导向下的陕北黄土沟壑区现代乡村住区基本单元模式研究 </a:t>
            </a:r>
            <a:r>
              <a:rPr lang="en-US" altLang="zh-CN" sz="2200" dirty="0" smtClean="0"/>
              <a:t>》</a:t>
            </a:r>
            <a:endParaRPr lang="zh-CN" altLang="zh-CN" sz="2200" b="1" dirty="0"/>
          </a:p>
        </p:txBody>
      </p:sp>
      <p:sp>
        <p:nvSpPr>
          <p:cNvPr id="26" name="文本框 1"/>
          <p:cNvSpPr txBox="1"/>
          <p:nvPr/>
        </p:nvSpPr>
        <p:spPr>
          <a:xfrm>
            <a:off x="1466499" y="501332"/>
            <a:ext cx="1913759"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学科服务</a:t>
            </a:r>
            <a:endParaRPr lang="zh-CN" altLang="en-US" sz="3200" b="1" dirty="0">
              <a:latin typeface="华文宋体" panose="02010600040101010101" pitchFamily="2" charset="-122"/>
              <a:ea typeface="华文宋体" panose="02010600040101010101" pitchFamily="2" charset="-122"/>
              <a:cs typeface="+mj-cs"/>
            </a:endParaRPr>
          </a:p>
        </p:txBody>
      </p:sp>
      <p:grpSp>
        <p:nvGrpSpPr>
          <p:cNvPr id="3" name="组 2"/>
          <p:cNvGrpSpPr/>
          <p:nvPr/>
        </p:nvGrpSpPr>
        <p:grpSpPr>
          <a:xfrm>
            <a:off x="552099" y="2490742"/>
            <a:ext cx="914400" cy="914400"/>
            <a:chOff x="981060" y="3955254"/>
            <a:chExt cx="914400" cy="914400"/>
          </a:xfrm>
        </p:grpSpPr>
        <p:sp>
          <p:nvSpPr>
            <p:cNvPr id="12" name="椭圆 17"/>
            <p:cNvSpPr>
              <a:spLocks noChangeArrowheads="1"/>
            </p:cNvSpPr>
            <p:nvPr/>
          </p:nvSpPr>
          <p:spPr bwMode="auto">
            <a:xfrm>
              <a:off x="981060" y="3955254"/>
              <a:ext cx="914400" cy="914400"/>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8" name="Freeform 206"/>
            <p:cNvSpPr>
              <a:spLocks noChangeAspect="1" noEditPoints="1"/>
            </p:cNvSpPr>
            <p:nvPr/>
          </p:nvSpPr>
          <p:spPr bwMode="auto">
            <a:xfrm>
              <a:off x="1235368" y="4103466"/>
              <a:ext cx="405783" cy="560546"/>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6" name="组合 10"/>
          <p:cNvGrpSpPr/>
          <p:nvPr/>
        </p:nvGrpSpPr>
        <p:grpSpPr bwMode="auto">
          <a:xfrm>
            <a:off x="985952" y="1859431"/>
            <a:ext cx="919163" cy="919162"/>
            <a:chOff x="0" y="0"/>
            <a:chExt cx="919063" cy="919397"/>
          </a:xfrm>
        </p:grpSpPr>
        <p:sp>
          <p:nvSpPr>
            <p:cNvPr id="7" name="椭圆 11"/>
            <p:cNvSpPr>
              <a:spLocks noChangeArrowheads="1"/>
            </p:cNvSpPr>
            <p:nvPr/>
          </p:nvSpPr>
          <p:spPr bwMode="auto">
            <a:xfrm>
              <a:off x="0" y="0"/>
              <a:ext cx="919063" cy="919397"/>
            </a:xfrm>
            <a:prstGeom prst="ellipse">
              <a:avLst/>
            </a:prstGeom>
            <a:solidFill>
              <a:srgbClr val="6ED0D0"/>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44D002"/>
                </a:solidFill>
              </a:endParaRPr>
            </a:p>
          </p:txBody>
        </p:sp>
        <p:pic>
          <p:nvPicPr>
            <p:cNvPr id="8" name="组合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198" y="262106"/>
              <a:ext cx="438912" cy="43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组合 25"/>
          <p:cNvGrpSpPr/>
          <p:nvPr/>
        </p:nvGrpSpPr>
        <p:grpSpPr bwMode="auto">
          <a:xfrm>
            <a:off x="6322635" y="1878241"/>
            <a:ext cx="919163" cy="919162"/>
            <a:chOff x="0" y="0"/>
            <a:chExt cx="919063" cy="919397"/>
          </a:xfrm>
        </p:grpSpPr>
        <p:sp>
          <p:nvSpPr>
            <p:cNvPr id="13" name="椭圆 26"/>
            <p:cNvSpPr>
              <a:spLocks noChangeArrowheads="1"/>
            </p:cNvSpPr>
            <p:nvPr/>
          </p:nvSpPr>
          <p:spPr bwMode="auto">
            <a:xfrm>
              <a:off x="0" y="0"/>
              <a:ext cx="919063" cy="919397"/>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sp>
          <p:nvSpPr>
            <p:cNvPr id="14" name="Freeform 30"/>
            <p:cNvSpPr>
              <a:spLocks noEditPoints="1"/>
            </p:cNvSpPr>
            <p:nvPr/>
          </p:nvSpPr>
          <p:spPr bwMode="auto">
            <a:xfrm>
              <a:off x="212246" y="210141"/>
              <a:ext cx="489080" cy="499117"/>
            </a:xfrm>
            <a:custGeom>
              <a:avLst/>
              <a:gdLst>
                <a:gd name="T0" fmla="*/ 2147483646 w 1470"/>
                <a:gd name="T1" fmla="*/ 2147483646 h 1478"/>
                <a:gd name="T2" fmla="*/ 2147483646 w 1470"/>
                <a:gd name="T3" fmla="*/ 2147483646 h 1478"/>
                <a:gd name="T4" fmla="*/ 2147483646 w 1470"/>
                <a:gd name="T5" fmla="*/ 2147483646 h 1478"/>
                <a:gd name="T6" fmla="*/ 2147483646 w 1470"/>
                <a:gd name="T7" fmla="*/ 2147483646 h 1478"/>
                <a:gd name="T8" fmla="*/ 2147483646 w 1470"/>
                <a:gd name="T9" fmla="*/ 2147483646 h 1478"/>
                <a:gd name="T10" fmla="*/ 2147483646 w 1470"/>
                <a:gd name="T11" fmla="*/ 2147483646 h 1478"/>
                <a:gd name="T12" fmla="*/ 2147483646 w 1470"/>
                <a:gd name="T13" fmla="*/ 2147483646 h 1478"/>
                <a:gd name="T14" fmla="*/ 2147483646 w 1470"/>
                <a:gd name="T15" fmla="*/ 2147483646 h 1478"/>
                <a:gd name="T16" fmla="*/ 2147483646 w 1470"/>
                <a:gd name="T17" fmla="*/ 2147483646 h 1478"/>
                <a:gd name="T18" fmla="*/ 2147483646 w 1470"/>
                <a:gd name="T19" fmla="*/ 2147483646 h 1478"/>
                <a:gd name="T20" fmla="*/ 2147483646 w 1470"/>
                <a:gd name="T21" fmla="*/ 2147483646 h 1478"/>
                <a:gd name="T22" fmla="*/ 2147483646 w 1470"/>
                <a:gd name="T23" fmla="*/ 2147483646 h 1478"/>
                <a:gd name="T24" fmla="*/ 2147483646 w 1470"/>
                <a:gd name="T25" fmla="*/ 2147483646 h 1478"/>
                <a:gd name="T26" fmla="*/ 2147483646 w 1470"/>
                <a:gd name="T27" fmla="*/ 2147483646 h 1478"/>
                <a:gd name="T28" fmla="*/ 2147483646 w 1470"/>
                <a:gd name="T29" fmla="*/ 2147483646 h 1478"/>
                <a:gd name="T30" fmla="*/ 2147483646 w 1470"/>
                <a:gd name="T31" fmla="*/ 2147483646 h 1478"/>
                <a:gd name="T32" fmla="*/ 2147483646 w 1470"/>
                <a:gd name="T33" fmla="*/ 2147483646 h 1478"/>
                <a:gd name="T34" fmla="*/ 2147483646 w 1470"/>
                <a:gd name="T35" fmla="*/ 2147483646 h 1478"/>
                <a:gd name="T36" fmla="*/ 2147483646 w 1470"/>
                <a:gd name="T37" fmla="*/ 2147483646 h 1478"/>
                <a:gd name="T38" fmla="*/ 2147483646 w 1470"/>
                <a:gd name="T39" fmla="*/ 2147483646 h 1478"/>
                <a:gd name="T40" fmla="*/ 2147483646 w 1470"/>
                <a:gd name="T41" fmla="*/ 2147483646 h 1478"/>
                <a:gd name="T42" fmla="*/ 2147483646 w 1470"/>
                <a:gd name="T43" fmla="*/ 2147483646 h 1478"/>
                <a:gd name="T44" fmla="*/ 2147483646 w 1470"/>
                <a:gd name="T45" fmla="*/ 2147483646 h 1478"/>
                <a:gd name="T46" fmla="*/ 2147483646 w 1470"/>
                <a:gd name="T47" fmla="*/ 2147483646 h 1478"/>
                <a:gd name="T48" fmla="*/ 2147483646 w 1470"/>
                <a:gd name="T49" fmla="*/ 2147483646 h 1478"/>
                <a:gd name="T50" fmla="*/ 2147483646 w 1470"/>
                <a:gd name="T51" fmla="*/ 2147483646 h 1478"/>
                <a:gd name="T52" fmla="*/ 2147483646 w 1470"/>
                <a:gd name="T53" fmla="*/ 2147483646 h 1478"/>
                <a:gd name="T54" fmla="*/ 2147483646 w 1470"/>
                <a:gd name="T55" fmla="*/ 2147483646 h 1478"/>
                <a:gd name="T56" fmla="*/ 2147483646 w 1470"/>
                <a:gd name="T57" fmla="*/ 2147483646 h 1478"/>
                <a:gd name="T58" fmla="*/ 2147483646 w 1470"/>
                <a:gd name="T59" fmla="*/ 2147483646 h 1478"/>
                <a:gd name="T60" fmla="*/ 2147483646 w 1470"/>
                <a:gd name="T61" fmla="*/ 2147483646 h 1478"/>
                <a:gd name="T62" fmla="*/ 2147483646 w 1470"/>
                <a:gd name="T63" fmla="*/ 2147483646 h 1478"/>
                <a:gd name="T64" fmla="*/ 2147483646 w 1470"/>
                <a:gd name="T65" fmla="*/ 2147483646 h 1478"/>
                <a:gd name="T66" fmla="*/ 2147483646 w 1470"/>
                <a:gd name="T67" fmla="*/ 2147483646 h 1478"/>
                <a:gd name="T68" fmla="*/ 2147483646 w 1470"/>
                <a:gd name="T69" fmla="*/ 2147483646 h 1478"/>
                <a:gd name="T70" fmla="*/ 2147483646 w 1470"/>
                <a:gd name="T71" fmla="*/ 2147483646 h 1478"/>
                <a:gd name="T72" fmla="*/ 2147483646 w 1470"/>
                <a:gd name="T73" fmla="*/ 2147483646 h 1478"/>
                <a:gd name="T74" fmla="*/ 2147483646 w 1470"/>
                <a:gd name="T75" fmla="*/ 2147483646 h 1478"/>
                <a:gd name="T76" fmla="*/ 2147483646 w 1470"/>
                <a:gd name="T77" fmla="*/ 2147483646 h 1478"/>
                <a:gd name="T78" fmla="*/ 2147483646 w 1470"/>
                <a:gd name="T79" fmla="*/ 2147483646 h 1478"/>
                <a:gd name="T80" fmla="*/ 2147483646 w 1470"/>
                <a:gd name="T81" fmla="*/ 2147483646 h 1478"/>
                <a:gd name="T82" fmla="*/ 2147483646 w 1470"/>
                <a:gd name="T83" fmla="*/ 2147483646 h 1478"/>
                <a:gd name="T84" fmla="*/ 2147483646 w 1470"/>
                <a:gd name="T85" fmla="*/ 2147483646 h 1478"/>
                <a:gd name="T86" fmla="*/ 2147483646 w 1470"/>
                <a:gd name="T87" fmla="*/ 2147483646 h 1478"/>
                <a:gd name="T88" fmla="*/ 2147483646 w 1470"/>
                <a:gd name="T89" fmla="*/ 2147483646 h 1478"/>
                <a:gd name="T90" fmla="*/ 2147483646 w 1470"/>
                <a:gd name="T91" fmla="*/ 2147483646 h 1478"/>
                <a:gd name="T92" fmla="*/ 2147483646 w 1470"/>
                <a:gd name="T93" fmla="*/ 2147483646 h 1478"/>
                <a:gd name="T94" fmla="*/ 2147483646 w 1470"/>
                <a:gd name="T95" fmla="*/ 2147483646 h 1478"/>
                <a:gd name="T96" fmla="*/ 2147483646 w 1470"/>
                <a:gd name="T97" fmla="*/ 2147483646 h 1478"/>
                <a:gd name="T98" fmla="*/ 2147483646 w 1470"/>
                <a:gd name="T99" fmla="*/ 2147483646 h 1478"/>
                <a:gd name="T100" fmla="*/ 2147483646 w 1470"/>
                <a:gd name="T101" fmla="*/ 2147483646 h 1478"/>
                <a:gd name="T102" fmla="*/ 0 w 1470"/>
                <a:gd name="T103" fmla="*/ 2147483646 h 1478"/>
                <a:gd name="T104" fmla="*/ 2147483646 w 1470"/>
                <a:gd name="T105" fmla="*/ 2147483646 h 1478"/>
                <a:gd name="T106" fmla="*/ 2147483646 w 1470"/>
                <a:gd name="T107" fmla="*/ 2147483646 h 1478"/>
                <a:gd name="T108" fmla="*/ 2147483646 w 1470"/>
                <a:gd name="T109" fmla="*/ 2147483646 h 1478"/>
                <a:gd name="T110" fmla="*/ 2147483646 w 1470"/>
                <a:gd name="T111" fmla="*/ 2147483646 h 14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70" h="1478">
                  <a:moveTo>
                    <a:pt x="1334" y="696"/>
                  </a:moveTo>
                  <a:cubicBezTo>
                    <a:pt x="1310" y="696"/>
                    <a:pt x="1290" y="676"/>
                    <a:pt x="1290" y="652"/>
                  </a:cubicBezTo>
                  <a:cubicBezTo>
                    <a:pt x="1290" y="627"/>
                    <a:pt x="1310" y="607"/>
                    <a:pt x="1334" y="607"/>
                  </a:cubicBezTo>
                  <a:cubicBezTo>
                    <a:pt x="1359" y="607"/>
                    <a:pt x="1379" y="627"/>
                    <a:pt x="1379" y="652"/>
                  </a:cubicBezTo>
                  <a:cubicBezTo>
                    <a:pt x="1379" y="676"/>
                    <a:pt x="1359" y="696"/>
                    <a:pt x="1334" y="696"/>
                  </a:cubicBezTo>
                  <a:close/>
                  <a:moveTo>
                    <a:pt x="1469" y="646"/>
                  </a:moveTo>
                  <a:cubicBezTo>
                    <a:pt x="1469" y="637"/>
                    <a:pt x="1462" y="630"/>
                    <a:pt x="1454" y="629"/>
                  </a:cubicBezTo>
                  <a:lnTo>
                    <a:pt x="1428" y="625"/>
                  </a:lnTo>
                  <a:cubicBezTo>
                    <a:pt x="1426" y="617"/>
                    <a:pt x="1423" y="610"/>
                    <a:pt x="1419" y="602"/>
                  </a:cubicBezTo>
                  <a:lnTo>
                    <a:pt x="1434" y="582"/>
                  </a:lnTo>
                  <a:cubicBezTo>
                    <a:pt x="1439" y="575"/>
                    <a:pt x="1439" y="565"/>
                    <a:pt x="1433" y="559"/>
                  </a:cubicBezTo>
                  <a:cubicBezTo>
                    <a:pt x="1430" y="556"/>
                    <a:pt x="1428" y="554"/>
                    <a:pt x="1426" y="552"/>
                  </a:cubicBezTo>
                  <a:cubicBezTo>
                    <a:pt x="1422" y="549"/>
                    <a:pt x="1418" y="547"/>
                    <a:pt x="1413" y="547"/>
                  </a:cubicBezTo>
                  <a:cubicBezTo>
                    <a:pt x="1409" y="547"/>
                    <a:pt x="1406" y="548"/>
                    <a:pt x="1402" y="551"/>
                  </a:cubicBezTo>
                  <a:lnTo>
                    <a:pt x="1382" y="567"/>
                  </a:lnTo>
                  <a:cubicBezTo>
                    <a:pt x="1375" y="562"/>
                    <a:pt x="1367" y="559"/>
                    <a:pt x="1359" y="557"/>
                  </a:cubicBezTo>
                  <a:lnTo>
                    <a:pt x="1355" y="532"/>
                  </a:lnTo>
                  <a:cubicBezTo>
                    <a:pt x="1354" y="523"/>
                    <a:pt x="1347" y="517"/>
                    <a:pt x="1338" y="516"/>
                  </a:cubicBezTo>
                  <a:cubicBezTo>
                    <a:pt x="1337" y="516"/>
                    <a:pt x="1335" y="516"/>
                    <a:pt x="1334" y="516"/>
                  </a:cubicBezTo>
                  <a:cubicBezTo>
                    <a:pt x="1332" y="516"/>
                    <a:pt x="1330" y="516"/>
                    <a:pt x="1328" y="516"/>
                  </a:cubicBezTo>
                  <a:cubicBezTo>
                    <a:pt x="1319" y="517"/>
                    <a:pt x="1312" y="524"/>
                    <a:pt x="1311" y="532"/>
                  </a:cubicBezTo>
                  <a:lnTo>
                    <a:pt x="1308" y="558"/>
                  </a:lnTo>
                  <a:cubicBezTo>
                    <a:pt x="1300" y="560"/>
                    <a:pt x="1292" y="563"/>
                    <a:pt x="1285" y="567"/>
                  </a:cubicBezTo>
                  <a:lnTo>
                    <a:pt x="1264" y="552"/>
                  </a:lnTo>
                  <a:cubicBezTo>
                    <a:pt x="1261" y="550"/>
                    <a:pt x="1257" y="549"/>
                    <a:pt x="1254" y="549"/>
                  </a:cubicBezTo>
                  <a:cubicBezTo>
                    <a:pt x="1249" y="549"/>
                    <a:pt x="1245" y="550"/>
                    <a:pt x="1241" y="553"/>
                  </a:cubicBezTo>
                  <a:cubicBezTo>
                    <a:pt x="1239" y="556"/>
                    <a:pt x="1236" y="558"/>
                    <a:pt x="1234" y="560"/>
                  </a:cubicBezTo>
                  <a:cubicBezTo>
                    <a:pt x="1228" y="567"/>
                    <a:pt x="1228" y="577"/>
                    <a:pt x="1233" y="584"/>
                  </a:cubicBezTo>
                  <a:lnTo>
                    <a:pt x="1249" y="604"/>
                  </a:lnTo>
                  <a:cubicBezTo>
                    <a:pt x="1245" y="611"/>
                    <a:pt x="1242" y="619"/>
                    <a:pt x="1240" y="627"/>
                  </a:cubicBezTo>
                  <a:lnTo>
                    <a:pt x="1214" y="631"/>
                  </a:lnTo>
                  <a:cubicBezTo>
                    <a:pt x="1206" y="632"/>
                    <a:pt x="1199" y="639"/>
                    <a:pt x="1199" y="648"/>
                  </a:cubicBezTo>
                  <a:cubicBezTo>
                    <a:pt x="1199" y="649"/>
                    <a:pt x="1199" y="651"/>
                    <a:pt x="1199" y="652"/>
                  </a:cubicBezTo>
                  <a:cubicBezTo>
                    <a:pt x="1199" y="654"/>
                    <a:pt x="1199" y="656"/>
                    <a:pt x="1199" y="658"/>
                  </a:cubicBezTo>
                  <a:cubicBezTo>
                    <a:pt x="1199" y="667"/>
                    <a:pt x="1206" y="674"/>
                    <a:pt x="1215" y="675"/>
                  </a:cubicBezTo>
                  <a:lnTo>
                    <a:pt x="1240" y="678"/>
                  </a:lnTo>
                  <a:cubicBezTo>
                    <a:pt x="1242" y="686"/>
                    <a:pt x="1246" y="694"/>
                    <a:pt x="1250" y="701"/>
                  </a:cubicBezTo>
                  <a:lnTo>
                    <a:pt x="1235" y="722"/>
                  </a:lnTo>
                  <a:cubicBezTo>
                    <a:pt x="1229" y="729"/>
                    <a:pt x="1230" y="739"/>
                    <a:pt x="1236" y="745"/>
                  </a:cubicBezTo>
                  <a:cubicBezTo>
                    <a:pt x="1238" y="747"/>
                    <a:pt x="1240" y="750"/>
                    <a:pt x="1243" y="752"/>
                  </a:cubicBezTo>
                  <a:cubicBezTo>
                    <a:pt x="1246" y="755"/>
                    <a:pt x="1251" y="756"/>
                    <a:pt x="1255" y="756"/>
                  </a:cubicBezTo>
                  <a:cubicBezTo>
                    <a:pt x="1259" y="756"/>
                    <a:pt x="1263" y="755"/>
                    <a:pt x="1266" y="753"/>
                  </a:cubicBezTo>
                  <a:lnTo>
                    <a:pt x="1286" y="737"/>
                  </a:lnTo>
                  <a:cubicBezTo>
                    <a:pt x="1294" y="741"/>
                    <a:pt x="1301" y="744"/>
                    <a:pt x="1309" y="746"/>
                  </a:cubicBezTo>
                  <a:lnTo>
                    <a:pt x="1313" y="772"/>
                  </a:lnTo>
                  <a:cubicBezTo>
                    <a:pt x="1314" y="780"/>
                    <a:pt x="1322" y="787"/>
                    <a:pt x="1331" y="787"/>
                  </a:cubicBezTo>
                  <a:cubicBezTo>
                    <a:pt x="1332" y="787"/>
                    <a:pt x="1333" y="787"/>
                    <a:pt x="1334" y="787"/>
                  </a:cubicBezTo>
                  <a:cubicBezTo>
                    <a:pt x="1336" y="787"/>
                    <a:pt x="1338" y="787"/>
                    <a:pt x="1340" y="787"/>
                  </a:cubicBezTo>
                  <a:cubicBezTo>
                    <a:pt x="1349" y="787"/>
                    <a:pt x="1356" y="780"/>
                    <a:pt x="1357" y="771"/>
                  </a:cubicBezTo>
                  <a:lnTo>
                    <a:pt x="1361" y="746"/>
                  </a:lnTo>
                  <a:cubicBezTo>
                    <a:pt x="1369" y="744"/>
                    <a:pt x="1376" y="740"/>
                    <a:pt x="1384" y="736"/>
                  </a:cubicBezTo>
                  <a:lnTo>
                    <a:pt x="1404" y="751"/>
                  </a:lnTo>
                  <a:cubicBezTo>
                    <a:pt x="1407" y="754"/>
                    <a:pt x="1411" y="755"/>
                    <a:pt x="1415" y="755"/>
                  </a:cubicBezTo>
                  <a:cubicBezTo>
                    <a:pt x="1419" y="755"/>
                    <a:pt x="1424" y="753"/>
                    <a:pt x="1427" y="750"/>
                  </a:cubicBezTo>
                  <a:cubicBezTo>
                    <a:pt x="1430" y="748"/>
                    <a:pt x="1432" y="746"/>
                    <a:pt x="1434" y="743"/>
                  </a:cubicBezTo>
                  <a:cubicBezTo>
                    <a:pt x="1440" y="737"/>
                    <a:pt x="1440" y="727"/>
                    <a:pt x="1435" y="720"/>
                  </a:cubicBezTo>
                  <a:lnTo>
                    <a:pt x="1419" y="700"/>
                  </a:lnTo>
                  <a:cubicBezTo>
                    <a:pt x="1424" y="692"/>
                    <a:pt x="1427" y="685"/>
                    <a:pt x="1429" y="677"/>
                  </a:cubicBezTo>
                  <a:lnTo>
                    <a:pt x="1454" y="673"/>
                  </a:lnTo>
                  <a:cubicBezTo>
                    <a:pt x="1463" y="672"/>
                    <a:pt x="1469" y="664"/>
                    <a:pt x="1470" y="655"/>
                  </a:cubicBezTo>
                  <a:cubicBezTo>
                    <a:pt x="1470" y="654"/>
                    <a:pt x="1470" y="653"/>
                    <a:pt x="1470" y="652"/>
                  </a:cubicBezTo>
                  <a:cubicBezTo>
                    <a:pt x="1470" y="650"/>
                    <a:pt x="1470" y="648"/>
                    <a:pt x="1469" y="646"/>
                  </a:cubicBezTo>
                  <a:close/>
                  <a:moveTo>
                    <a:pt x="982" y="700"/>
                  </a:moveTo>
                  <a:cubicBezTo>
                    <a:pt x="976" y="715"/>
                    <a:pt x="965" y="726"/>
                    <a:pt x="950" y="732"/>
                  </a:cubicBezTo>
                  <a:cubicBezTo>
                    <a:pt x="943" y="735"/>
                    <a:pt x="936" y="737"/>
                    <a:pt x="928" y="737"/>
                  </a:cubicBezTo>
                  <a:cubicBezTo>
                    <a:pt x="904" y="737"/>
                    <a:pt x="883" y="722"/>
                    <a:pt x="874" y="700"/>
                  </a:cubicBezTo>
                  <a:cubicBezTo>
                    <a:pt x="861" y="670"/>
                    <a:pt x="876" y="636"/>
                    <a:pt x="906" y="623"/>
                  </a:cubicBezTo>
                  <a:cubicBezTo>
                    <a:pt x="913" y="620"/>
                    <a:pt x="920" y="619"/>
                    <a:pt x="928" y="619"/>
                  </a:cubicBezTo>
                  <a:cubicBezTo>
                    <a:pt x="952" y="619"/>
                    <a:pt x="973" y="633"/>
                    <a:pt x="983" y="655"/>
                  </a:cubicBezTo>
                  <a:cubicBezTo>
                    <a:pt x="989" y="670"/>
                    <a:pt x="988" y="686"/>
                    <a:pt x="982" y="700"/>
                  </a:cubicBezTo>
                  <a:close/>
                  <a:moveTo>
                    <a:pt x="1090" y="713"/>
                  </a:moveTo>
                  <a:lnTo>
                    <a:pt x="1057" y="693"/>
                  </a:lnTo>
                  <a:cubicBezTo>
                    <a:pt x="1058" y="683"/>
                    <a:pt x="1058" y="671"/>
                    <a:pt x="1056" y="660"/>
                  </a:cubicBezTo>
                  <a:lnTo>
                    <a:pt x="1090" y="641"/>
                  </a:lnTo>
                  <a:cubicBezTo>
                    <a:pt x="1097" y="636"/>
                    <a:pt x="1100" y="627"/>
                    <a:pt x="1098" y="619"/>
                  </a:cubicBezTo>
                  <a:cubicBezTo>
                    <a:pt x="1097" y="616"/>
                    <a:pt x="1095" y="613"/>
                    <a:pt x="1094" y="610"/>
                  </a:cubicBezTo>
                  <a:cubicBezTo>
                    <a:pt x="1092" y="606"/>
                    <a:pt x="1090" y="601"/>
                    <a:pt x="1088" y="597"/>
                  </a:cubicBezTo>
                  <a:cubicBezTo>
                    <a:pt x="1085" y="591"/>
                    <a:pt x="1079" y="587"/>
                    <a:pt x="1072" y="587"/>
                  </a:cubicBezTo>
                  <a:cubicBezTo>
                    <a:pt x="1071" y="587"/>
                    <a:pt x="1069" y="588"/>
                    <a:pt x="1067" y="588"/>
                  </a:cubicBezTo>
                  <a:lnTo>
                    <a:pt x="1030" y="598"/>
                  </a:lnTo>
                  <a:cubicBezTo>
                    <a:pt x="1023" y="589"/>
                    <a:pt x="1015" y="582"/>
                    <a:pt x="1007" y="575"/>
                  </a:cubicBezTo>
                  <a:lnTo>
                    <a:pt x="1016" y="537"/>
                  </a:lnTo>
                  <a:cubicBezTo>
                    <a:pt x="1018" y="529"/>
                    <a:pt x="1014" y="520"/>
                    <a:pt x="1007" y="517"/>
                  </a:cubicBezTo>
                  <a:cubicBezTo>
                    <a:pt x="999" y="513"/>
                    <a:pt x="992" y="510"/>
                    <a:pt x="985" y="508"/>
                  </a:cubicBezTo>
                  <a:cubicBezTo>
                    <a:pt x="983" y="507"/>
                    <a:pt x="981" y="507"/>
                    <a:pt x="979" y="507"/>
                  </a:cubicBezTo>
                  <a:cubicBezTo>
                    <a:pt x="973" y="507"/>
                    <a:pt x="966" y="510"/>
                    <a:pt x="963" y="516"/>
                  </a:cubicBezTo>
                  <a:lnTo>
                    <a:pt x="944" y="549"/>
                  </a:lnTo>
                  <a:cubicBezTo>
                    <a:pt x="939" y="549"/>
                    <a:pt x="933" y="548"/>
                    <a:pt x="928" y="548"/>
                  </a:cubicBezTo>
                  <a:cubicBezTo>
                    <a:pt x="922" y="548"/>
                    <a:pt x="917" y="549"/>
                    <a:pt x="911" y="550"/>
                  </a:cubicBezTo>
                  <a:lnTo>
                    <a:pt x="891" y="516"/>
                  </a:lnTo>
                  <a:cubicBezTo>
                    <a:pt x="888" y="511"/>
                    <a:pt x="882" y="507"/>
                    <a:pt x="876" y="507"/>
                  </a:cubicBezTo>
                  <a:cubicBezTo>
                    <a:pt x="874" y="507"/>
                    <a:pt x="872" y="508"/>
                    <a:pt x="870" y="508"/>
                  </a:cubicBezTo>
                  <a:cubicBezTo>
                    <a:pt x="866" y="509"/>
                    <a:pt x="863" y="511"/>
                    <a:pt x="860" y="512"/>
                  </a:cubicBezTo>
                  <a:cubicBezTo>
                    <a:pt x="856" y="514"/>
                    <a:pt x="852" y="515"/>
                    <a:pt x="848" y="518"/>
                  </a:cubicBezTo>
                  <a:cubicBezTo>
                    <a:pt x="840" y="521"/>
                    <a:pt x="836" y="530"/>
                    <a:pt x="838" y="538"/>
                  </a:cubicBezTo>
                  <a:lnTo>
                    <a:pt x="848" y="576"/>
                  </a:lnTo>
                  <a:cubicBezTo>
                    <a:pt x="840" y="583"/>
                    <a:pt x="832" y="590"/>
                    <a:pt x="825" y="599"/>
                  </a:cubicBezTo>
                  <a:lnTo>
                    <a:pt x="788" y="590"/>
                  </a:lnTo>
                  <a:cubicBezTo>
                    <a:pt x="786" y="589"/>
                    <a:pt x="785" y="589"/>
                    <a:pt x="783" y="589"/>
                  </a:cubicBezTo>
                  <a:cubicBezTo>
                    <a:pt x="776" y="589"/>
                    <a:pt x="770" y="593"/>
                    <a:pt x="767" y="599"/>
                  </a:cubicBezTo>
                  <a:cubicBezTo>
                    <a:pt x="764" y="606"/>
                    <a:pt x="760" y="614"/>
                    <a:pt x="758" y="621"/>
                  </a:cubicBezTo>
                  <a:cubicBezTo>
                    <a:pt x="755" y="629"/>
                    <a:pt x="759" y="638"/>
                    <a:pt x="766" y="643"/>
                  </a:cubicBezTo>
                  <a:lnTo>
                    <a:pt x="800" y="662"/>
                  </a:lnTo>
                  <a:cubicBezTo>
                    <a:pt x="798" y="673"/>
                    <a:pt x="798" y="684"/>
                    <a:pt x="800" y="695"/>
                  </a:cubicBezTo>
                  <a:lnTo>
                    <a:pt x="767" y="715"/>
                  </a:lnTo>
                  <a:cubicBezTo>
                    <a:pt x="759" y="719"/>
                    <a:pt x="756" y="728"/>
                    <a:pt x="759" y="736"/>
                  </a:cubicBezTo>
                  <a:cubicBezTo>
                    <a:pt x="760" y="739"/>
                    <a:pt x="761" y="743"/>
                    <a:pt x="762" y="746"/>
                  </a:cubicBezTo>
                  <a:cubicBezTo>
                    <a:pt x="764" y="750"/>
                    <a:pt x="766" y="754"/>
                    <a:pt x="768" y="758"/>
                  </a:cubicBezTo>
                  <a:cubicBezTo>
                    <a:pt x="771" y="764"/>
                    <a:pt x="777" y="768"/>
                    <a:pt x="784" y="768"/>
                  </a:cubicBezTo>
                  <a:cubicBezTo>
                    <a:pt x="786" y="768"/>
                    <a:pt x="787" y="768"/>
                    <a:pt x="789" y="768"/>
                  </a:cubicBezTo>
                  <a:lnTo>
                    <a:pt x="826" y="757"/>
                  </a:lnTo>
                  <a:cubicBezTo>
                    <a:pt x="833" y="766"/>
                    <a:pt x="841" y="774"/>
                    <a:pt x="850" y="781"/>
                  </a:cubicBezTo>
                  <a:lnTo>
                    <a:pt x="840" y="818"/>
                  </a:lnTo>
                  <a:cubicBezTo>
                    <a:pt x="838" y="826"/>
                    <a:pt x="842" y="835"/>
                    <a:pt x="850" y="839"/>
                  </a:cubicBezTo>
                  <a:cubicBezTo>
                    <a:pt x="857" y="842"/>
                    <a:pt x="864" y="845"/>
                    <a:pt x="872" y="848"/>
                  </a:cubicBezTo>
                  <a:cubicBezTo>
                    <a:pt x="874" y="849"/>
                    <a:pt x="876" y="849"/>
                    <a:pt x="877" y="849"/>
                  </a:cubicBezTo>
                  <a:cubicBezTo>
                    <a:pt x="884" y="849"/>
                    <a:pt x="890" y="845"/>
                    <a:pt x="893" y="840"/>
                  </a:cubicBezTo>
                  <a:lnTo>
                    <a:pt x="912" y="806"/>
                  </a:lnTo>
                  <a:cubicBezTo>
                    <a:pt x="918" y="807"/>
                    <a:pt x="923" y="807"/>
                    <a:pt x="928" y="807"/>
                  </a:cubicBezTo>
                  <a:cubicBezTo>
                    <a:pt x="934" y="807"/>
                    <a:pt x="940" y="807"/>
                    <a:pt x="945" y="806"/>
                  </a:cubicBezTo>
                  <a:lnTo>
                    <a:pt x="965" y="839"/>
                  </a:lnTo>
                  <a:cubicBezTo>
                    <a:pt x="968" y="845"/>
                    <a:pt x="974" y="848"/>
                    <a:pt x="981" y="848"/>
                  </a:cubicBezTo>
                  <a:cubicBezTo>
                    <a:pt x="983" y="848"/>
                    <a:pt x="985" y="848"/>
                    <a:pt x="987" y="847"/>
                  </a:cubicBezTo>
                  <a:cubicBezTo>
                    <a:pt x="990" y="846"/>
                    <a:pt x="993" y="845"/>
                    <a:pt x="996" y="844"/>
                  </a:cubicBezTo>
                  <a:cubicBezTo>
                    <a:pt x="1000" y="842"/>
                    <a:pt x="1005" y="840"/>
                    <a:pt x="1009" y="838"/>
                  </a:cubicBezTo>
                  <a:cubicBezTo>
                    <a:pt x="1016" y="834"/>
                    <a:pt x="1020" y="825"/>
                    <a:pt x="1018" y="817"/>
                  </a:cubicBezTo>
                  <a:lnTo>
                    <a:pt x="1008" y="780"/>
                  </a:lnTo>
                  <a:cubicBezTo>
                    <a:pt x="1017" y="773"/>
                    <a:pt x="1024" y="765"/>
                    <a:pt x="1031" y="756"/>
                  </a:cubicBezTo>
                  <a:lnTo>
                    <a:pt x="1069" y="766"/>
                  </a:lnTo>
                  <a:cubicBezTo>
                    <a:pt x="1070" y="766"/>
                    <a:pt x="1072" y="766"/>
                    <a:pt x="1073" y="766"/>
                  </a:cubicBezTo>
                  <a:cubicBezTo>
                    <a:pt x="1080" y="766"/>
                    <a:pt x="1086" y="763"/>
                    <a:pt x="1089" y="756"/>
                  </a:cubicBezTo>
                  <a:cubicBezTo>
                    <a:pt x="1093" y="749"/>
                    <a:pt x="1096" y="742"/>
                    <a:pt x="1098" y="734"/>
                  </a:cubicBezTo>
                  <a:cubicBezTo>
                    <a:pt x="1101" y="726"/>
                    <a:pt x="1098" y="717"/>
                    <a:pt x="1090" y="713"/>
                  </a:cubicBezTo>
                  <a:close/>
                  <a:moveTo>
                    <a:pt x="465" y="977"/>
                  </a:moveTo>
                  <a:cubicBezTo>
                    <a:pt x="579" y="977"/>
                    <a:pt x="671" y="819"/>
                    <a:pt x="671" y="672"/>
                  </a:cubicBezTo>
                  <a:cubicBezTo>
                    <a:pt x="671" y="524"/>
                    <a:pt x="579" y="405"/>
                    <a:pt x="465" y="405"/>
                  </a:cubicBezTo>
                  <a:cubicBezTo>
                    <a:pt x="350" y="405"/>
                    <a:pt x="258" y="524"/>
                    <a:pt x="258" y="672"/>
                  </a:cubicBezTo>
                  <a:cubicBezTo>
                    <a:pt x="258" y="819"/>
                    <a:pt x="350" y="977"/>
                    <a:pt x="465" y="977"/>
                  </a:cubicBezTo>
                  <a:close/>
                  <a:moveTo>
                    <a:pt x="1094" y="360"/>
                  </a:moveTo>
                  <a:cubicBezTo>
                    <a:pt x="1045" y="360"/>
                    <a:pt x="1005" y="320"/>
                    <a:pt x="1005" y="271"/>
                  </a:cubicBezTo>
                  <a:cubicBezTo>
                    <a:pt x="1005" y="222"/>
                    <a:pt x="1045" y="182"/>
                    <a:pt x="1094" y="182"/>
                  </a:cubicBezTo>
                  <a:cubicBezTo>
                    <a:pt x="1143" y="182"/>
                    <a:pt x="1183" y="222"/>
                    <a:pt x="1183" y="271"/>
                  </a:cubicBezTo>
                  <a:cubicBezTo>
                    <a:pt x="1183" y="320"/>
                    <a:pt x="1143" y="360"/>
                    <a:pt x="1094" y="360"/>
                  </a:cubicBezTo>
                  <a:close/>
                  <a:moveTo>
                    <a:pt x="1257" y="484"/>
                  </a:moveTo>
                  <a:cubicBezTo>
                    <a:pt x="1261" y="484"/>
                    <a:pt x="1265" y="482"/>
                    <a:pt x="1269" y="479"/>
                  </a:cubicBezTo>
                  <a:cubicBezTo>
                    <a:pt x="1282" y="468"/>
                    <a:pt x="1294" y="456"/>
                    <a:pt x="1305" y="442"/>
                  </a:cubicBezTo>
                  <a:cubicBezTo>
                    <a:pt x="1311" y="436"/>
                    <a:pt x="1311" y="426"/>
                    <a:pt x="1306" y="420"/>
                  </a:cubicBezTo>
                  <a:lnTo>
                    <a:pt x="1265" y="367"/>
                  </a:lnTo>
                  <a:cubicBezTo>
                    <a:pt x="1273" y="353"/>
                    <a:pt x="1280" y="337"/>
                    <a:pt x="1284" y="321"/>
                  </a:cubicBezTo>
                  <a:lnTo>
                    <a:pt x="1349" y="312"/>
                  </a:lnTo>
                  <a:cubicBezTo>
                    <a:pt x="1358" y="310"/>
                    <a:pt x="1364" y="304"/>
                    <a:pt x="1365" y="295"/>
                  </a:cubicBezTo>
                  <a:cubicBezTo>
                    <a:pt x="1365" y="287"/>
                    <a:pt x="1366" y="279"/>
                    <a:pt x="1366" y="271"/>
                  </a:cubicBezTo>
                  <a:cubicBezTo>
                    <a:pt x="1366" y="262"/>
                    <a:pt x="1365" y="253"/>
                    <a:pt x="1364" y="243"/>
                  </a:cubicBezTo>
                  <a:cubicBezTo>
                    <a:pt x="1363" y="234"/>
                    <a:pt x="1357" y="228"/>
                    <a:pt x="1348" y="227"/>
                  </a:cubicBezTo>
                  <a:lnTo>
                    <a:pt x="1283" y="218"/>
                  </a:lnTo>
                  <a:cubicBezTo>
                    <a:pt x="1278" y="202"/>
                    <a:pt x="1272" y="187"/>
                    <a:pt x="1263" y="172"/>
                  </a:cubicBezTo>
                  <a:lnTo>
                    <a:pt x="1303" y="120"/>
                  </a:lnTo>
                  <a:cubicBezTo>
                    <a:pt x="1308" y="113"/>
                    <a:pt x="1308" y="104"/>
                    <a:pt x="1302" y="97"/>
                  </a:cubicBezTo>
                  <a:cubicBezTo>
                    <a:pt x="1291" y="84"/>
                    <a:pt x="1278" y="71"/>
                    <a:pt x="1265" y="60"/>
                  </a:cubicBezTo>
                  <a:cubicBezTo>
                    <a:pt x="1262" y="58"/>
                    <a:pt x="1258" y="56"/>
                    <a:pt x="1254" y="56"/>
                  </a:cubicBezTo>
                  <a:cubicBezTo>
                    <a:pt x="1250" y="56"/>
                    <a:pt x="1246" y="58"/>
                    <a:pt x="1242" y="60"/>
                  </a:cubicBezTo>
                  <a:lnTo>
                    <a:pt x="1190" y="101"/>
                  </a:lnTo>
                  <a:cubicBezTo>
                    <a:pt x="1176" y="92"/>
                    <a:pt x="1160" y="86"/>
                    <a:pt x="1144" y="82"/>
                  </a:cubicBezTo>
                  <a:lnTo>
                    <a:pt x="1134" y="17"/>
                  </a:lnTo>
                  <a:cubicBezTo>
                    <a:pt x="1133" y="8"/>
                    <a:pt x="1126" y="2"/>
                    <a:pt x="1118" y="1"/>
                  </a:cubicBezTo>
                  <a:cubicBezTo>
                    <a:pt x="1110" y="0"/>
                    <a:pt x="1102" y="0"/>
                    <a:pt x="1094" y="0"/>
                  </a:cubicBezTo>
                  <a:cubicBezTo>
                    <a:pt x="1085" y="0"/>
                    <a:pt x="1075" y="0"/>
                    <a:pt x="1066" y="2"/>
                  </a:cubicBezTo>
                  <a:cubicBezTo>
                    <a:pt x="1057" y="2"/>
                    <a:pt x="1051" y="9"/>
                    <a:pt x="1050" y="17"/>
                  </a:cubicBezTo>
                  <a:lnTo>
                    <a:pt x="1041" y="83"/>
                  </a:lnTo>
                  <a:cubicBezTo>
                    <a:pt x="1025" y="87"/>
                    <a:pt x="1010" y="94"/>
                    <a:pt x="995" y="102"/>
                  </a:cubicBezTo>
                  <a:lnTo>
                    <a:pt x="942" y="63"/>
                  </a:lnTo>
                  <a:cubicBezTo>
                    <a:pt x="939" y="60"/>
                    <a:pt x="935" y="59"/>
                    <a:pt x="932" y="59"/>
                  </a:cubicBezTo>
                  <a:cubicBezTo>
                    <a:pt x="927" y="59"/>
                    <a:pt x="923" y="61"/>
                    <a:pt x="920" y="63"/>
                  </a:cubicBezTo>
                  <a:cubicBezTo>
                    <a:pt x="907" y="75"/>
                    <a:pt x="894" y="87"/>
                    <a:pt x="883" y="101"/>
                  </a:cubicBezTo>
                  <a:cubicBezTo>
                    <a:pt x="878" y="107"/>
                    <a:pt x="878" y="117"/>
                    <a:pt x="883" y="123"/>
                  </a:cubicBezTo>
                  <a:lnTo>
                    <a:pt x="924" y="176"/>
                  </a:lnTo>
                  <a:cubicBezTo>
                    <a:pt x="915" y="190"/>
                    <a:pt x="909" y="206"/>
                    <a:pt x="905" y="222"/>
                  </a:cubicBezTo>
                  <a:lnTo>
                    <a:pt x="839" y="231"/>
                  </a:lnTo>
                  <a:cubicBezTo>
                    <a:pt x="831" y="233"/>
                    <a:pt x="825" y="239"/>
                    <a:pt x="824" y="248"/>
                  </a:cubicBezTo>
                  <a:cubicBezTo>
                    <a:pt x="823" y="256"/>
                    <a:pt x="823" y="264"/>
                    <a:pt x="823" y="271"/>
                  </a:cubicBezTo>
                  <a:cubicBezTo>
                    <a:pt x="823" y="281"/>
                    <a:pt x="823" y="290"/>
                    <a:pt x="824" y="300"/>
                  </a:cubicBezTo>
                  <a:cubicBezTo>
                    <a:pt x="825" y="308"/>
                    <a:pt x="832" y="315"/>
                    <a:pt x="840" y="316"/>
                  </a:cubicBezTo>
                  <a:lnTo>
                    <a:pt x="906" y="324"/>
                  </a:lnTo>
                  <a:cubicBezTo>
                    <a:pt x="910" y="340"/>
                    <a:pt x="917" y="356"/>
                    <a:pt x="925" y="370"/>
                  </a:cubicBezTo>
                  <a:lnTo>
                    <a:pt x="886" y="423"/>
                  </a:lnTo>
                  <a:cubicBezTo>
                    <a:pt x="881" y="430"/>
                    <a:pt x="881" y="439"/>
                    <a:pt x="886" y="446"/>
                  </a:cubicBezTo>
                  <a:cubicBezTo>
                    <a:pt x="898" y="459"/>
                    <a:pt x="910" y="471"/>
                    <a:pt x="924" y="482"/>
                  </a:cubicBezTo>
                  <a:cubicBezTo>
                    <a:pt x="927" y="485"/>
                    <a:pt x="931" y="487"/>
                    <a:pt x="935" y="487"/>
                  </a:cubicBezTo>
                  <a:cubicBezTo>
                    <a:pt x="939" y="487"/>
                    <a:pt x="943" y="485"/>
                    <a:pt x="946" y="483"/>
                  </a:cubicBezTo>
                  <a:lnTo>
                    <a:pt x="998" y="442"/>
                  </a:lnTo>
                  <a:cubicBezTo>
                    <a:pt x="1013" y="450"/>
                    <a:pt x="1029" y="457"/>
                    <a:pt x="1045" y="461"/>
                  </a:cubicBezTo>
                  <a:lnTo>
                    <a:pt x="1054" y="526"/>
                  </a:lnTo>
                  <a:cubicBezTo>
                    <a:pt x="1055" y="535"/>
                    <a:pt x="1062" y="541"/>
                    <a:pt x="1071" y="542"/>
                  </a:cubicBezTo>
                  <a:cubicBezTo>
                    <a:pt x="1079" y="542"/>
                    <a:pt x="1087" y="543"/>
                    <a:pt x="1094" y="543"/>
                  </a:cubicBezTo>
                  <a:cubicBezTo>
                    <a:pt x="1104" y="543"/>
                    <a:pt x="1113" y="542"/>
                    <a:pt x="1123" y="541"/>
                  </a:cubicBezTo>
                  <a:cubicBezTo>
                    <a:pt x="1131" y="540"/>
                    <a:pt x="1138" y="534"/>
                    <a:pt x="1139" y="526"/>
                  </a:cubicBezTo>
                  <a:lnTo>
                    <a:pt x="1147" y="460"/>
                  </a:lnTo>
                  <a:cubicBezTo>
                    <a:pt x="1163" y="455"/>
                    <a:pt x="1179" y="449"/>
                    <a:pt x="1193" y="440"/>
                  </a:cubicBezTo>
                  <a:lnTo>
                    <a:pt x="1246" y="480"/>
                  </a:lnTo>
                  <a:cubicBezTo>
                    <a:pt x="1249" y="482"/>
                    <a:pt x="1253" y="484"/>
                    <a:pt x="1257" y="484"/>
                  </a:cubicBezTo>
                  <a:close/>
                  <a:moveTo>
                    <a:pt x="656" y="1040"/>
                  </a:moveTo>
                  <a:lnTo>
                    <a:pt x="535" y="1423"/>
                  </a:lnTo>
                  <a:lnTo>
                    <a:pt x="497" y="1188"/>
                  </a:lnTo>
                  <a:lnTo>
                    <a:pt x="432" y="1188"/>
                  </a:lnTo>
                  <a:lnTo>
                    <a:pt x="394" y="1423"/>
                  </a:lnTo>
                  <a:lnTo>
                    <a:pt x="274" y="1040"/>
                  </a:lnTo>
                  <a:cubicBezTo>
                    <a:pt x="112" y="1102"/>
                    <a:pt x="0" y="1236"/>
                    <a:pt x="0" y="1377"/>
                  </a:cubicBezTo>
                  <a:cubicBezTo>
                    <a:pt x="0" y="1379"/>
                    <a:pt x="0" y="1380"/>
                    <a:pt x="0" y="1382"/>
                  </a:cubicBezTo>
                  <a:cubicBezTo>
                    <a:pt x="0" y="1383"/>
                    <a:pt x="0" y="1383"/>
                    <a:pt x="0" y="1384"/>
                  </a:cubicBezTo>
                  <a:cubicBezTo>
                    <a:pt x="0" y="1478"/>
                    <a:pt x="97" y="1470"/>
                    <a:pt x="465" y="1470"/>
                  </a:cubicBezTo>
                  <a:cubicBezTo>
                    <a:pt x="855" y="1470"/>
                    <a:pt x="929" y="1478"/>
                    <a:pt x="929" y="1384"/>
                  </a:cubicBezTo>
                  <a:cubicBezTo>
                    <a:pt x="929" y="1383"/>
                    <a:pt x="929" y="1383"/>
                    <a:pt x="929" y="1382"/>
                  </a:cubicBezTo>
                  <a:cubicBezTo>
                    <a:pt x="929" y="1380"/>
                    <a:pt x="929" y="1379"/>
                    <a:pt x="929" y="1377"/>
                  </a:cubicBezTo>
                  <a:cubicBezTo>
                    <a:pt x="929" y="1236"/>
                    <a:pt x="817" y="1102"/>
                    <a:pt x="656" y="1040"/>
                  </a:cubicBezTo>
                  <a:close/>
                  <a:moveTo>
                    <a:pt x="489" y="1070"/>
                  </a:moveTo>
                  <a:lnTo>
                    <a:pt x="440" y="1070"/>
                  </a:lnTo>
                  <a:cubicBezTo>
                    <a:pt x="435" y="1070"/>
                    <a:pt x="431" y="1072"/>
                    <a:pt x="427" y="1076"/>
                  </a:cubicBezTo>
                  <a:lnTo>
                    <a:pt x="408" y="1095"/>
                  </a:lnTo>
                  <a:cubicBezTo>
                    <a:pt x="402" y="1100"/>
                    <a:pt x="401" y="1110"/>
                    <a:pt x="406" y="1117"/>
                  </a:cubicBezTo>
                  <a:lnTo>
                    <a:pt x="429" y="1156"/>
                  </a:lnTo>
                  <a:cubicBezTo>
                    <a:pt x="432" y="1162"/>
                    <a:pt x="438" y="1165"/>
                    <a:pt x="445" y="1165"/>
                  </a:cubicBezTo>
                  <a:lnTo>
                    <a:pt x="484" y="1165"/>
                  </a:lnTo>
                  <a:cubicBezTo>
                    <a:pt x="491" y="1165"/>
                    <a:pt x="497" y="1162"/>
                    <a:pt x="500" y="1156"/>
                  </a:cubicBezTo>
                  <a:lnTo>
                    <a:pt x="523" y="1117"/>
                  </a:lnTo>
                  <a:cubicBezTo>
                    <a:pt x="528" y="1110"/>
                    <a:pt x="527" y="1100"/>
                    <a:pt x="521" y="1095"/>
                  </a:cubicBezTo>
                  <a:lnTo>
                    <a:pt x="502" y="1076"/>
                  </a:lnTo>
                  <a:cubicBezTo>
                    <a:pt x="498" y="1072"/>
                    <a:pt x="494" y="1070"/>
                    <a:pt x="489" y="107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p>
              <a:endParaRPr lang="zh-CN" altLang="en-US"/>
            </a:p>
          </p:txBody>
        </p:sp>
      </p:grpSp>
      <p:sp>
        <p:nvSpPr>
          <p:cNvPr id="20" name="TextBox 35"/>
          <p:cNvSpPr txBox="1"/>
          <p:nvPr/>
        </p:nvSpPr>
        <p:spPr>
          <a:xfrm>
            <a:off x="1905115" y="2714392"/>
            <a:ext cx="4237237" cy="3046988"/>
          </a:xfrm>
          <a:prstGeom prst="rect">
            <a:avLst/>
          </a:prstGeom>
          <a:noFill/>
        </p:spPr>
        <p:txBody>
          <a:bodyPr wrap="square" rtlCol="0">
            <a:spAutoFit/>
          </a:bodyPr>
          <a:lstStyle/>
          <a:p>
            <a:pPr lvl="0" algn="just">
              <a:lnSpc>
                <a:spcPct val="150000"/>
              </a:lnSpc>
              <a:defRPr/>
            </a:pPr>
            <a:r>
              <a:rPr lang="en-US" altLang="zh-CN" sz="1600" kern="0" dirty="0" smtClean="0">
                <a:latin typeface="微软雅黑" panose="020B0503020204020204" pitchFamily="34" charset="-122"/>
                <a:ea typeface="微软雅黑" panose="020B0503020204020204" pitchFamily="34" charset="-122"/>
              </a:rPr>
              <a:t>2021</a:t>
            </a:r>
            <a:r>
              <a:rPr lang="zh-CN" altLang="en-US" sz="1600" kern="0" dirty="0" smtClean="0">
                <a:latin typeface="微软雅黑" panose="020B0503020204020204" pitchFamily="34" charset="-122"/>
                <a:ea typeface="微软雅黑" panose="020B0503020204020204" pitchFamily="34" charset="-122"/>
              </a:rPr>
              <a:t>年</a:t>
            </a:r>
            <a:r>
              <a:rPr lang="en-US" altLang="zh-CN" sz="1600" kern="0" dirty="0" smtClean="0">
                <a:latin typeface="微软雅黑" panose="020B0503020204020204" pitchFamily="34" charset="-122"/>
                <a:ea typeface="微软雅黑" panose="020B0503020204020204" pitchFamily="34" charset="-122"/>
              </a:rPr>
              <a:t>5</a:t>
            </a:r>
            <a:r>
              <a:rPr lang="zh-CN" altLang="en-US" sz="1600" kern="0" dirty="0" smtClean="0">
                <a:latin typeface="微软雅黑" panose="020B0503020204020204" pitchFamily="34" charset="-122"/>
                <a:ea typeface="微软雅黑" panose="020B0503020204020204" pitchFamily="34" charset="-122"/>
              </a:rPr>
              <a:t>月</a:t>
            </a:r>
            <a:r>
              <a:rPr lang="en-US" altLang="zh-CN" sz="1600" kern="0" dirty="0" smtClean="0">
                <a:latin typeface="微软雅黑" panose="020B0503020204020204" pitchFamily="34" charset="-122"/>
                <a:ea typeface="微软雅黑" panose="020B0503020204020204" pitchFamily="34" charset="-122"/>
              </a:rPr>
              <a:t>12</a:t>
            </a:r>
            <a:r>
              <a:rPr lang="zh-CN" altLang="en-US" sz="1600" kern="0" dirty="0" smtClean="0">
                <a:latin typeface="微软雅黑" panose="020B0503020204020204" pitchFamily="34" charset="-122"/>
                <a:ea typeface="微软雅黑" panose="020B0503020204020204" pitchFamily="34" charset="-122"/>
              </a:rPr>
              <a:t>日晚在工科楼一楼报告厅举办“工欲善其事，必先利其器</a:t>
            </a:r>
            <a:r>
              <a:rPr lang="en-US" altLang="zh-CN" sz="1600" kern="0" dirty="0" smtClean="0">
                <a:latin typeface="微软雅黑" panose="020B0503020204020204" pitchFamily="34" charset="-122"/>
                <a:ea typeface="微软雅黑" panose="020B0503020204020204" pitchFamily="34" charset="-122"/>
              </a:rPr>
              <a:t>——</a:t>
            </a:r>
            <a:r>
              <a:rPr lang="zh-CN" altLang="en-US" sz="1600" kern="0" dirty="0" smtClean="0">
                <a:latin typeface="微软雅黑" panose="020B0503020204020204" pitchFamily="34" charset="-122"/>
                <a:ea typeface="微软雅黑" panose="020B0503020204020204" pitchFamily="34" charset="-122"/>
              </a:rPr>
              <a:t>利用</a:t>
            </a:r>
            <a:r>
              <a:rPr lang="en-US" altLang="zh-CN" sz="1600" kern="0" dirty="0" smtClean="0">
                <a:latin typeface="微软雅黑" panose="020B0503020204020204" pitchFamily="34" charset="-122"/>
                <a:ea typeface="微软雅黑" panose="020B0503020204020204" pitchFamily="34" charset="-122"/>
              </a:rPr>
              <a:t>Web of Science</a:t>
            </a:r>
            <a:r>
              <a:rPr lang="zh-CN" altLang="en-US" sz="1600" kern="0" dirty="0" smtClean="0">
                <a:latin typeface="微软雅黑" panose="020B0503020204020204" pitchFamily="34" charset="-122"/>
                <a:ea typeface="微软雅黑" panose="020B0503020204020204" pitchFamily="34" charset="-122"/>
              </a:rPr>
              <a:t>助力科学研究”的报告。该报告主要针对如何追踪本领域的研究前沿，在科研选题中如何快速准确检索到与研究者研究课题相关的信息，如何高效开展文献调研，清理可以发展脉络以及如何提高论文写作。投稿效率并加速科研成果的发表。</a:t>
            </a:r>
            <a:endParaRPr lang="zh-CN" altLang="en-US" sz="1600" kern="0" dirty="0">
              <a:latin typeface="微软雅黑" panose="020B0503020204020204" pitchFamily="34" charset="-122"/>
              <a:ea typeface="微软雅黑" panose="020B0503020204020204" pitchFamily="34" charset="-122"/>
            </a:endParaRPr>
          </a:p>
        </p:txBody>
      </p:sp>
      <p:sp>
        <p:nvSpPr>
          <p:cNvPr id="26" name="TextBox 35"/>
          <p:cNvSpPr txBox="1"/>
          <p:nvPr/>
        </p:nvSpPr>
        <p:spPr>
          <a:xfrm>
            <a:off x="7241799" y="2618852"/>
            <a:ext cx="4082694" cy="3046988"/>
          </a:xfrm>
          <a:prstGeom prst="rect">
            <a:avLst/>
          </a:prstGeom>
          <a:noFill/>
        </p:spPr>
        <p:txBody>
          <a:bodyPr wrap="square" rtlCol="0">
            <a:spAutoFit/>
          </a:bodyPr>
          <a:lstStyle/>
          <a:p>
            <a:pPr algn="just">
              <a:lnSpc>
                <a:spcPct val="150000"/>
              </a:lnSpc>
              <a:defRPr/>
            </a:pPr>
            <a:r>
              <a:rPr lang="en-US" altLang="zh-CN" sz="1600" kern="0" dirty="0" smtClean="0">
                <a:latin typeface="微软雅黑" panose="020B0503020204020204" pitchFamily="34" charset="-122"/>
                <a:ea typeface="微软雅黑" panose="020B0503020204020204" pitchFamily="34" charset="-122"/>
              </a:rPr>
              <a:t>2021</a:t>
            </a:r>
            <a:r>
              <a:rPr lang="zh-CN" altLang="en-US" sz="1600" kern="0" dirty="0" smtClean="0">
                <a:latin typeface="微软雅黑" panose="020B0503020204020204" pitchFamily="34" charset="-122"/>
                <a:ea typeface="微软雅黑" panose="020B0503020204020204" pitchFamily="34" charset="-122"/>
              </a:rPr>
              <a:t>年</a:t>
            </a:r>
            <a:r>
              <a:rPr lang="en-US" altLang="zh-CN" sz="1600" kern="0" dirty="0" smtClean="0">
                <a:latin typeface="微软雅黑" panose="020B0503020204020204" pitchFamily="34" charset="-122"/>
                <a:ea typeface="微软雅黑" panose="020B0503020204020204" pitchFamily="34" charset="-122"/>
              </a:rPr>
              <a:t>5</a:t>
            </a:r>
            <a:r>
              <a:rPr lang="zh-CN" altLang="en-US" sz="1600" kern="0" dirty="0" smtClean="0">
                <a:latin typeface="微软雅黑" panose="020B0503020204020204" pitchFamily="34" charset="-122"/>
                <a:ea typeface="微软雅黑" panose="020B0503020204020204" pitchFamily="34" charset="-122"/>
              </a:rPr>
              <a:t>月</a:t>
            </a:r>
            <a:r>
              <a:rPr lang="en-US" altLang="zh-CN" sz="1600" kern="0" dirty="0" smtClean="0">
                <a:latin typeface="微软雅黑" panose="020B0503020204020204" pitchFamily="34" charset="-122"/>
                <a:ea typeface="微软雅黑" panose="020B0503020204020204" pitchFamily="34" charset="-122"/>
              </a:rPr>
              <a:t>13</a:t>
            </a:r>
            <a:r>
              <a:rPr lang="zh-CN" altLang="en-US" sz="1600" kern="0" dirty="0" smtClean="0">
                <a:latin typeface="微软雅黑" panose="020B0503020204020204" pitchFamily="34" charset="-122"/>
                <a:ea typeface="微软雅黑" panose="020B0503020204020204" pitchFamily="34" charset="-122"/>
              </a:rPr>
              <a:t>日下午在雁</a:t>
            </a:r>
            <a:r>
              <a:rPr lang="zh-CN" altLang="en-US" sz="1600" kern="0" dirty="0">
                <a:latin typeface="微软雅黑" panose="020B0503020204020204" pitchFamily="34" charset="-122"/>
                <a:ea typeface="微软雅黑" panose="020B0503020204020204" pitchFamily="34" charset="-122"/>
              </a:rPr>
              <a:t>塔校区图书馆二楼报告</a:t>
            </a:r>
            <a:r>
              <a:rPr lang="zh-CN" altLang="en-US" sz="1600" kern="0" dirty="0" smtClean="0">
                <a:latin typeface="微软雅黑" panose="020B0503020204020204" pitchFamily="34" charset="-122"/>
                <a:ea typeface="微软雅黑" panose="020B0503020204020204" pitchFamily="34" charset="-122"/>
              </a:rPr>
              <a:t>厅举办“</a:t>
            </a:r>
            <a:r>
              <a:rPr lang="en-US" altLang="zh-CN" sz="1600" kern="0" dirty="0">
                <a:latin typeface="微软雅黑" panose="020B0503020204020204" pitchFamily="34" charset="-122"/>
                <a:ea typeface="微软雅黑" panose="020B0503020204020204" pitchFamily="34" charset="-122"/>
              </a:rPr>
              <a:t>ACS</a:t>
            </a:r>
            <a:r>
              <a:rPr lang="zh-CN" altLang="en-US" sz="1600" kern="0" dirty="0">
                <a:latin typeface="微软雅黑" panose="020B0503020204020204" pitchFamily="34" charset="-122"/>
                <a:ea typeface="微软雅黑" panose="020B0503020204020204" pitchFamily="34" charset="-122"/>
              </a:rPr>
              <a:t>资源使用与期刊投稿</a:t>
            </a:r>
            <a:r>
              <a:rPr lang="zh-CN" altLang="en-US" sz="1600" kern="0" dirty="0" smtClean="0">
                <a:latin typeface="微软雅黑" panose="020B0503020204020204" pitchFamily="34" charset="-122"/>
                <a:ea typeface="微软雅黑" panose="020B0503020204020204" pitchFamily="34" charset="-122"/>
              </a:rPr>
              <a:t>写作“ 的报告，该报告主要是针对</a:t>
            </a:r>
            <a:r>
              <a:rPr lang="en-US" altLang="zh-CN" sz="1600" kern="0" dirty="0" smtClean="0">
                <a:latin typeface="微软雅黑" panose="020B0503020204020204" pitchFamily="34" charset="-122"/>
                <a:ea typeface="微软雅黑" panose="020B0503020204020204" pitchFamily="34" charset="-122"/>
              </a:rPr>
              <a:t>ACS</a:t>
            </a:r>
            <a:r>
              <a:rPr lang="zh-CN" altLang="en-US" sz="1600" kern="0" dirty="0" smtClean="0">
                <a:latin typeface="微软雅黑" panose="020B0503020204020204" pitchFamily="34" charset="-122"/>
                <a:ea typeface="微软雅黑" panose="020B0503020204020204" pitchFamily="34" charset="-122"/>
              </a:rPr>
              <a:t>数据库中的资源哪些可以为己所用，助力学术研究；如何借助</a:t>
            </a:r>
            <a:r>
              <a:rPr lang="en-US" altLang="zh-CN" sz="1600" kern="0" dirty="0" smtClean="0">
                <a:latin typeface="微软雅黑" panose="020B0503020204020204" pitchFamily="34" charset="-122"/>
                <a:ea typeface="微软雅黑" panose="020B0503020204020204" pitchFamily="34" charset="-122"/>
              </a:rPr>
              <a:t>ACS</a:t>
            </a:r>
            <a:r>
              <a:rPr lang="zh-CN" altLang="en-US" sz="1600" kern="0" dirty="0" smtClean="0">
                <a:latin typeface="微软雅黑" panose="020B0503020204020204" pitchFamily="34" charset="-122"/>
                <a:ea typeface="微软雅黑" panose="020B0503020204020204" pitchFamily="34" charset="-122"/>
              </a:rPr>
              <a:t>资源发表</a:t>
            </a:r>
            <a:r>
              <a:rPr lang="en-US" altLang="zh-CN" sz="1600" kern="0" dirty="0" smtClean="0">
                <a:latin typeface="微软雅黑" panose="020B0503020204020204" pitchFamily="34" charset="-122"/>
                <a:ea typeface="微软雅黑" panose="020B0503020204020204" pitchFamily="34" charset="-122"/>
              </a:rPr>
              <a:t>ACS</a:t>
            </a:r>
            <a:r>
              <a:rPr lang="zh-CN" altLang="en-US" sz="1600" kern="0" dirty="0" smtClean="0">
                <a:latin typeface="微软雅黑" panose="020B0503020204020204" pitchFamily="34" charset="-122"/>
                <a:ea typeface="微软雅黑" panose="020B0503020204020204" pitchFamily="34" charset="-122"/>
              </a:rPr>
              <a:t>期刊论文，如何借助平台从广义和特定的需求出发检索心仪的文献，如何保持文献信息的敏感度并跟踪最新的研究进展等。</a:t>
            </a:r>
            <a:endParaRPr lang="zh-CN" altLang="en-US" sz="1600" kern="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378430" y="2088328"/>
            <a:ext cx="4096988" cy="430887"/>
          </a:xfrm>
          <a:prstGeom prst="rect">
            <a:avLst/>
          </a:prstGeom>
          <a:noFill/>
        </p:spPr>
        <p:txBody>
          <a:bodyPr wrap="square" rtlCol="0">
            <a:spAutoFit/>
          </a:bodyPr>
          <a:lstStyle/>
          <a:p>
            <a:pPr lvl="0">
              <a:defRPr/>
            </a:pPr>
            <a:r>
              <a:rPr lang="en-US" altLang="zh-CN" sz="2200" b="1" kern="0" dirty="0" smtClean="0"/>
              <a:t>ACS</a:t>
            </a:r>
            <a:r>
              <a:rPr lang="zh-CN" altLang="en-US" sz="2200" b="1" kern="0" dirty="0" smtClean="0"/>
              <a:t>资源使用与期刊投稿写作</a:t>
            </a:r>
            <a:endParaRPr kumimoji="0" lang="zh-CN" altLang="en-US" sz="2200" b="1" i="0" u="none" strike="noStrike" kern="0" cap="none" spc="0" normalizeH="0" baseline="0" noProof="0" dirty="0">
              <a:ln>
                <a:noFill/>
              </a:ln>
              <a:effectLst/>
              <a:uLnTx/>
              <a:uFillTx/>
            </a:endParaRPr>
          </a:p>
        </p:txBody>
      </p:sp>
      <p:sp>
        <p:nvSpPr>
          <p:cNvPr id="34" name="文本框 1"/>
          <p:cNvSpPr txBox="1"/>
          <p:nvPr/>
        </p:nvSpPr>
        <p:spPr>
          <a:xfrm>
            <a:off x="1025475" y="448989"/>
            <a:ext cx="3051654" cy="683264"/>
          </a:xfrm>
          <a:prstGeom prst="rect">
            <a:avLst/>
          </a:prstGeom>
          <a:noFill/>
          <a:ln>
            <a:solidFill>
              <a:schemeClr val="bg1">
                <a:lumMod val="50000"/>
              </a:schemeClr>
            </a:solidFill>
          </a:ln>
        </p:spPr>
        <p:txBody>
          <a:bodyPr wrap="square" rtlCol="0">
            <a:spAutoFit/>
          </a:bodyPr>
          <a:lstStyle/>
          <a:p>
            <a:pPr>
              <a:lnSpc>
                <a:spcPct val="120000"/>
              </a:lnSpc>
              <a:spcBef>
                <a:spcPct val="0"/>
              </a:spcBef>
            </a:pPr>
            <a:r>
              <a:rPr lang="zh-CN" altLang="en-US" sz="3200" b="1" dirty="0" smtClean="0">
                <a:latin typeface="华文宋体" panose="02010600040101010101" pitchFamily="2" charset="-122"/>
                <a:ea typeface="华文宋体" panose="02010600040101010101" pitchFamily="2" charset="-122"/>
                <a:cs typeface="+mj-cs"/>
              </a:rPr>
              <a:t>资源利用与宣传</a:t>
            </a:r>
            <a:endParaRPr lang="zh-CN" altLang="en-US" sz="3200" b="1" dirty="0">
              <a:latin typeface="华文宋体" panose="02010600040101010101" pitchFamily="2" charset="-122"/>
              <a:ea typeface="华文宋体" panose="02010600040101010101" pitchFamily="2" charset="-122"/>
              <a:cs typeface="+mj-cs"/>
            </a:endParaRPr>
          </a:p>
        </p:txBody>
      </p:sp>
      <p:sp>
        <p:nvSpPr>
          <p:cNvPr id="24" name="文本框 26"/>
          <p:cNvSpPr txBox="1"/>
          <p:nvPr/>
        </p:nvSpPr>
        <p:spPr>
          <a:xfrm>
            <a:off x="1905115" y="2088328"/>
            <a:ext cx="4389166" cy="430887"/>
          </a:xfrm>
          <a:prstGeom prst="rect">
            <a:avLst/>
          </a:prstGeom>
          <a:noFill/>
        </p:spPr>
        <p:txBody>
          <a:bodyPr wrap="square" rtlCol="0">
            <a:spAutoFit/>
          </a:bodyPr>
          <a:lstStyle/>
          <a:p>
            <a:pPr lvl="0">
              <a:defRPr/>
            </a:pPr>
            <a:r>
              <a:rPr lang="zh-CN" altLang="en-US" sz="2200" b="1" kern="0" dirty="0" smtClean="0"/>
              <a:t>利用</a:t>
            </a:r>
            <a:r>
              <a:rPr lang="en-US" altLang="zh-CN" sz="2200" b="1" kern="0" dirty="0" smtClean="0"/>
              <a:t>Web </a:t>
            </a:r>
            <a:r>
              <a:rPr lang="en-US" altLang="zh-CN" sz="2200" b="1" kern="0" dirty="0"/>
              <a:t>of </a:t>
            </a:r>
            <a:r>
              <a:rPr lang="en-US" altLang="zh-CN" sz="2200" b="1" kern="0" dirty="0" smtClean="0"/>
              <a:t>Science</a:t>
            </a:r>
            <a:r>
              <a:rPr lang="zh-CN" altLang="en-US" sz="2200" b="1" kern="0" dirty="0" smtClean="0"/>
              <a:t>助力科学研究</a:t>
            </a:r>
            <a:endParaRPr kumimoji="0" lang="zh-CN" altLang="en-US" sz="2200" b="1"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45181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250"/>
                                        <p:tgtEl>
                                          <p:spTgt spid="20"/>
                                        </p:tgtEl>
                                      </p:cBhvr>
                                    </p:animEffect>
                                  </p:childTnLst>
                                </p:cTn>
                              </p:par>
                            </p:childTnLst>
                          </p:cTn>
                        </p:par>
                        <p:par>
                          <p:cTn id="8" fill="hold">
                            <p:stCondLst>
                              <p:cond delay="25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50"/>
                                        <p:tgtEl>
                                          <p:spTgt spid="2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up)">
                                      <p:cBhvr>
                                        <p:cTn id="14" dur="250"/>
                                        <p:tgtEl>
                                          <p:spTgt spid="27"/>
                                        </p:tgtEl>
                                      </p:cBhvr>
                                    </p:animEffect>
                                  </p:childTnLst>
                                </p:cTn>
                              </p:par>
                              <p:par>
                                <p:cTn id="15" presetID="2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par>
                                <p:cTn id="18" presetID="2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6" grpId="0"/>
      <p:bldP spid="27"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1807</Words>
  <Application>Microsoft Macintosh PowerPoint</Application>
  <PresentationFormat>宽屏</PresentationFormat>
  <Paragraphs>112</Paragraphs>
  <Slides>16</Slides>
  <Notes>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16</vt:i4>
      </vt:variant>
    </vt:vector>
  </HeadingPairs>
  <TitlesOfParts>
    <vt:vector size="30" baseType="lpstr">
      <vt:lpstr>Arial</vt:lpstr>
      <vt:lpstr>Calibri</vt:lpstr>
      <vt:lpstr>Lato Regular</vt:lpstr>
      <vt:lpstr>Microsoft YaHei</vt:lpstr>
      <vt:lpstr>Roboto light</vt:lpstr>
      <vt:lpstr>等线</vt:lpstr>
      <vt:lpstr>等线 Light</vt:lpstr>
      <vt:lpstr>方正兰亭超细黑简体</vt:lpstr>
      <vt:lpstr>华文彩云</vt:lpstr>
      <vt:lpstr>华文琥珀</vt:lpstr>
      <vt:lpstr>华文宋体</vt:lpstr>
      <vt:lpstr>宋体</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Microsoft Office 用户</cp:lastModifiedBy>
  <cp:revision>166</cp:revision>
  <dcterms:created xsi:type="dcterms:W3CDTF">2016-12-26T14:34:00Z</dcterms:created>
  <dcterms:modified xsi:type="dcterms:W3CDTF">2021-06-28T06:52:21Z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2052-10.1.0.6135</vt:lpwstr>
  </property>
</Properties>
</file>