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1" r:id="rId2"/>
    <p:sldId id="272" r:id="rId3"/>
    <p:sldId id="278" r:id="rId4"/>
    <p:sldId id="284" r:id="rId5"/>
    <p:sldId id="288" r:id="rId6"/>
    <p:sldId id="291" r:id="rId7"/>
    <p:sldId id="290" r:id="rId8"/>
    <p:sldId id="276" r:id="rId9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A31"/>
    <a:srgbClr val="FE4052"/>
    <a:srgbClr val="2D6B81"/>
    <a:srgbClr val="30BAA0"/>
    <a:srgbClr val="EB3F32"/>
    <a:srgbClr val="95DACD"/>
    <a:srgbClr val="2AB7AE"/>
    <a:srgbClr val="203864"/>
    <a:srgbClr val="FFC000"/>
    <a:srgbClr val="36C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6" y="102"/>
      </p:cViewPr>
      <p:guideLst>
        <p:guide orient="horz" pos="220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99B61-1965-4EFE-8CC7-B07ABC51CE77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278BB-0B43-4416-AB87-665455D97D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5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278BB-0B43-4416-AB87-665455D97D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36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278BB-0B43-4416-AB87-665455D97D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190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278BB-0B43-4416-AB87-665455D97D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19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E88861-68FC-4AEA-98F9-FBF694DA1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63D7916-F8D3-4CB7-9890-7D1913FD6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0A1E82-8289-4819-87B3-D5CF14621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E3385B-2A41-4B18-A839-B90FC4CC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5BAC0C-7DC4-44E4-9D06-DCEBB439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8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E619EA-7A11-47CE-9AF5-C5FB5D1FC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E5FD84-4A4A-4290-B403-A9D7A4A9E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7AF4ED-4C3E-4180-9D88-7D0873928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31914C0-378C-4FE5-BFB6-5379D6E6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0FB46C3-02BE-4AC5-9F71-2A9E2138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1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14F8FCB-C639-40CE-86BD-4E0CE340D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1DD7DC9-1CE5-4C14-B7BD-8EC2E10D2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8B0A06-FC06-4823-8603-C0364D656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3100C9-490F-4558-8943-204AA3D4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B3501E-E940-48FB-AB13-F9291694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19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9B1DED-71D3-44ED-BBBA-1199D425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ABC780-8EB3-4FCE-8D78-5DADB618C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EA04F2D-4621-4D12-AF80-7CF91911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1B307D-A64B-4D17-8216-570E8466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6CC741-DA88-4931-A911-CC83CEE1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80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2E0300-5CB3-490D-B59F-DC6BFC4F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6EF1CBE-6614-4528-8FE7-CFA7CF5F1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6B9B41-2EAC-4F02-88F2-30EDB08C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6D9E8BF-193D-4C26-90C2-0D6567541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866AAF-78AB-4C94-A72F-4626CBC1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C46C37-1CC0-4E79-A303-5FE1FE61D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3F43B52-DE3D-4704-A451-2C1DD7F53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7F87157-C606-43B7-8644-413B0F677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B7EDE8C-1226-4CC9-BF1D-9A8E7F584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AEC4466-A7D5-493B-A252-17D2EB3A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ADDE1C-B312-4857-9F40-72D60E8C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831FD0-4521-4B71-B496-BB6ABBC7C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4B6BAE6-2929-40B3-95B4-D61084247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2440283-92CC-479D-B868-60B4691D7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2A9FCD4-FD55-43CF-BEAD-A00C18D48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993449-B850-4555-9455-E8C808E5D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A31BE21-9AB7-466F-8A8C-2BCEB0C0C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777BA08-F043-43CF-B237-DE4A77F8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43694DC-BBB8-4536-AB04-B49E4C527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65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608A976-83E7-4489-A678-CFE5AE229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B7C0FD6-C8AE-4FD3-821A-03EA1CA0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47F1A97-0A44-4284-88E3-D5FB3C54A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C4D4369-2FAF-40E0-AAB3-F7D94EEF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4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C384350-9C43-4B24-B53A-555039222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74CF69-4B84-44E7-9E3E-C39A4982C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5BA9226-E063-4B0A-A098-478BF975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4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DA02CA-EA6E-49DE-BD85-F4317312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AA70FF3-1FD3-4767-AC15-CD6D6064A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9A21953-4705-4247-8447-0EFB8B56F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D485AD-FEB3-4674-9E4F-C54274D3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02BE61E-D0C7-4683-BF15-0D95F9E4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BD21329-A680-4994-840A-3BE6FE23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5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1B958D-E7D2-4696-A2F1-07B8EBFFC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EBA68FB-1216-4EE6-ADCA-E305C9C20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F6DD553-6ACA-48E9-8128-57D480500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12D663D-A04D-40FB-94E7-5EC1B1DA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83008E-0D5F-477C-B143-1D70B223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FEF557A-6F52-43D0-82F0-23E95404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EACF0C81-D217-4AB9-9823-AED8BBC8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72DA104-FE93-41A2-BE69-BBEE47829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3B8E6C3-D9DD-4997-B5D5-77AC23004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AA19-1DBA-4536-AE77-3798F5218B94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265C50-E409-434E-B1FA-1B6391672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9F7AF10-A73C-47B3-B489-584DC1E8B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40597-647B-4160-821B-B765FEAFEA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95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B3A3A425-C41E-4B27-97C9-A402CE44E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158" y="36331"/>
            <a:ext cx="6810375" cy="3686175"/>
          </a:xfrm>
          <a:prstGeom prst="rect">
            <a:avLst/>
          </a:prstGeom>
        </p:spPr>
      </p:pic>
      <p:grpSp>
        <p:nvGrpSpPr>
          <p:cNvPr id="118" name="组合 55">
            <a:extLst>
              <a:ext uri="{FF2B5EF4-FFF2-40B4-BE49-F238E27FC236}">
                <a16:creationId xmlns:a16="http://schemas.microsoft.com/office/drawing/2014/main" xmlns="" id="{7CD5EA1E-7026-4009-B024-40C7442E937D}"/>
              </a:ext>
            </a:extLst>
          </p:cNvPr>
          <p:cNvGrpSpPr/>
          <p:nvPr/>
        </p:nvGrpSpPr>
        <p:grpSpPr bwMode="auto">
          <a:xfrm>
            <a:off x="4193488" y="684116"/>
            <a:ext cx="3573066" cy="696102"/>
            <a:chOff x="3791205" y="5346441"/>
            <a:chExt cx="5833188" cy="1152192"/>
          </a:xfrm>
        </p:grpSpPr>
        <p:sp>
          <p:nvSpPr>
            <p:cNvPr id="120" name="任意多边形 166">
              <a:extLst>
                <a:ext uri="{FF2B5EF4-FFF2-40B4-BE49-F238E27FC236}">
                  <a16:creationId xmlns:a16="http://schemas.microsoft.com/office/drawing/2014/main" xmlns="" id="{733973B6-8202-4DDB-BC62-B0DE889049C1}"/>
                </a:ext>
              </a:extLst>
            </p:cNvPr>
            <p:cNvSpPr/>
            <p:nvPr/>
          </p:nvSpPr>
          <p:spPr>
            <a:xfrm>
              <a:off x="3791205" y="5346441"/>
              <a:ext cx="5833186" cy="1152192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 dirty="0">
                <a:latin typeface="Arial"/>
                <a:ea typeface="微软雅黑"/>
                <a:cs typeface="+mn-ea"/>
                <a:sym typeface="Arial"/>
              </a:endParaRPr>
            </a:p>
          </p:txBody>
        </p:sp>
        <p:sp>
          <p:nvSpPr>
            <p:cNvPr id="119" name="圆角矩形 165">
              <a:extLst>
                <a:ext uri="{FF2B5EF4-FFF2-40B4-BE49-F238E27FC236}">
                  <a16:creationId xmlns:a16="http://schemas.microsoft.com/office/drawing/2014/main" xmlns="" id="{7466C484-A933-4AC1-A588-82F34066E0F1}"/>
                </a:ext>
              </a:extLst>
            </p:cNvPr>
            <p:cNvSpPr/>
            <p:nvPr/>
          </p:nvSpPr>
          <p:spPr>
            <a:xfrm>
              <a:off x="4007769" y="5518708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/>
              <a:r>
                <a:rPr lang="zh-CN" altLang="en-US" sz="2000" b="1" dirty="0" smtClean="0">
                  <a:solidFill>
                    <a:srgbClr val="EB3F32"/>
                  </a:solidFill>
                  <a:latin typeface="Arial"/>
                  <a:ea typeface="微软雅黑"/>
                  <a:sym typeface="Arial"/>
                </a:rPr>
                <a:t>个人简介</a:t>
              </a:r>
              <a:endParaRPr lang="zh-CN" altLang="en-US" sz="2000" b="1" dirty="0">
                <a:solidFill>
                  <a:srgbClr val="EB3F32"/>
                </a:solidFill>
                <a:latin typeface="Arial"/>
                <a:ea typeface="微软雅黑"/>
                <a:sym typeface="Arial"/>
              </a:endParaRPr>
            </a:p>
          </p:txBody>
        </p:sp>
        <p:sp>
          <p:nvSpPr>
            <p:cNvPr id="121" name="圆角矩形 167">
              <a:extLst>
                <a:ext uri="{FF2B5EF4-FFF2-40B4-BE49-F238E27FC236}">
                  <a16:creationId xmlns:a16="http://schemas.microsoft.com/office/drawing/2014/main" xmlns="" id="{317DDEC0-D9DA-4C20-825B-9F02AFC30191}"/>
                </a:ext>
              </a:extLst>
            </p:cNvPr>
            <p:cNvSpPr/>
            <p:nvPr/>
          </p:nvSpPr>
          <p:spPr>
            <a:xfrm>
              <a:off x="3791744" y="5346472"/>
              <a:ext cx="5832649" cy="1152127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Arial"/>
                <a:ea typeface="微软雅黑"/>
                <a:cs typeface="+mn-ea"/>
                <a:sym typeface="Arial"/>
              </a:endParaRPr>
            </a:p>
          </p:txBody>
        </p:sp>
      </p:grpSp>
      <p:sp>
        <p:nvSpPr>
          <p:cNvPr id="50" name="TextBox 3">
            <a:extLst>
              <a:ext uri="{FF2B5EF4-FFF2-40B4-BE49-F238E27FC236}">
                <a16:creationId xmlns:a16="http://schemas.microsoft.com/office/drawing/2014/main" xmlns="" id="{1F5C031C-3F51-48A6-B340-6E06077F852A}"/>
              </a:ext>
            </a:extLst>
          </p:cNvPr>
          <p:cNvSpPr txBox="1"/>
          <p:nvPr/>
        </p:nvSpPr>
        <p:spPr>
          <a:xfrm>
            <a:off x="5208922" y="2090093"/>
            <a:ext cx="63400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b="1" noProof="1" smtClean="0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姓       名：王稳琴</a:t>
            </a:r>
            <a:endParaRPr lang="en-US" altLang="zh-CN" sz="2800" b="1" noProof="1" smtClean="0">
              <a:solidFill>
                <a:srgbClr val="FA6A31"/>
              </a:solidFill>
              <a:latin typeface="Arial"/>
              <a:ea typeface="微软雅黑"/>
              <a:sym typeface="Arial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b="1" noProof="1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服务</a:t>
            </a:r>
            <a:r>
              <a:rPr lang="zh-CN" altLang="en-US" sz="2800" b="1" noProof="1" smtClean="0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学科：职能处室</a:t>
            </a:r>
            <a:endParaRPr lang="en-US" altLang="zh-CN" sz="2800" b="1" noProof="1" smtClean="0">
              <a:solidFill>
                <a:srgbClr val="FA6A31"/>
              </a:solidFill>
              <a:latin typeface="Arial"/>
              <a:ea typeface="微软雅黑"/>
              <a:sym typeface="Arial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b="1" noProof="1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联系</a:t>
            </a:r>
            <a:r>
              <a:rPr lang="zh-CN" altLang="en-US" sz="2800" b="1" noProof="1" smtClean="0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电话：</a:t>
            </a:r>
            <a:r>
              <a:rPr lang="en-US" altLang="zh-CN" sz="2800" b="1" noProof="1" smtClean="0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029-82202896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b="1" noProof="1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电子</a:t>
            </a:r>
            <a:r>
              <a:rPr lang="zh-CN" altLang="en-US" sz="2800" b="1" noProof="1" smtClean="0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邮箱：</a:t>
            </a:r>
            <a:r>
              <a:rPr lang="en-US" altLang="zh-CN" sz="2800" b="1" noProof="1" smtClean="0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lib_jiguan@xauat.edu.cn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2800" b="1" noProof="1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办公</a:t>
            </a:r>
            <a:r>
              <a:rPr lang="zh-CN" altLang="en-US" sz="2800" b="1" noProof="1" smtClean="0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地点：图书馆咨询服务中心</a:t>
            </a:r>
            <a:r>
              <a:rPr lang="en-US" altLang="zh-CN" sz="2800" b="1" noProof="1" smtClean="0">
                <a:solidFill>
                  <a:srgbClr val="FA6A31"/>
                </a:solidFill>
                <a:latin typeface="Arial"/>
                <a:ea typeface="微软雅黑"/>
                <a:sym typeface="Arial"/>
              </a:rPr>
              <a:t>406-1</a:t>
            </a:r>
            <a:endParaRPr lang="zh-CN" altLang="en-US" sz="2800" b="1" noProof="1">
              <a:solidFill>
                <a:srgbClr val="FA6A31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1026" name="Picture 2" descr="http://lib.xauat.edu.cn/__local/7/8C/85/A259B5153CFC3695C7A7BA5D32B_62A78F0E_20BC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976" y="2411669"/>
            <a:ext cx="1344253" cy="191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39" y="4493479"/>
            <a:ext cx="672126" cy="92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3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115">
            <a:extLst>
              <a:ext uri="{FF2B5EF4-FFF2-40B4-BE49-F238E27FC236}">
                <a16:creationId xmlns:a16="http://schemas.microsoft.com/office/drawing/2014/main" xmlns="" id="{183A14FF-700C-4EED-A0FB-4A049991F52A}"/>
              </a:ext>
            </a:extLst>
          </p:cNvPr>
          <p:cNvSpPr>
            <a:spLocks noChangeAspect="1"/>
          </p:cNvSpPr>
          <p:nvPr/>
        </p:nvSpPr>
        <p:spPr>
          <a:xfrm>
            <a:off x="1843843" y="1835209"/>
            <a:ext cx="8487527" cy="2877815"/>
          </a:xfrm>
          <a:prstGeom prst="roundRect">
            <a:avLst>
              <a:gd name="adj" fmla="val 7687"/>
            </a:avLst>
          </a:prstGeom>
          <a:noFill/>
          <a:ln w="12700" cmpd="sng">
            <a:solidFill>
              <a:schemeClr val="bg2">
                <a:lumMod val="75000"/>
              </a:schemeClr>
            </a:solidFill>
          </a:ln>
          <a:effectLst>
            <a:outerShdw dist="12700" dir="54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Arial"/>
              <a:ea typeface="微软雅黑"/>
              <a:sym typeface="Arial"/>
            </a:endParaRPr>
          </a:p>
        </p:txBody>
      </p:sp>
      <p:sp>
        <p:nvSpPr>
          <p:cNvPr id="29" name="文本框 72">
            <a:extLst>
              <a:ext uri="{FF2B5EF4-FFF2-40B4-BE49-F238E27FC236}">
                <a16:creationId xmlns:a16="http://schemas.microsoft.com/office/drawing/2014/main" xmlns="" id="{B75E05CE-8466-48F5-8EA9-49AB3C3C4D50}"/>
              </a:ext>
            </a:extLst>
          </p:cNvPr>
          <p:cNvSpPr txBox="1"/>
          <p:nvPr/>
        </p:nvSpPr>
        <p:spPr>
          <a:xfrm>
            <a:off x="2050422" y="2176136"/>
            <a:ext cx="7995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zh-CN" altLang="en-US" sz="16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        </a:t>
            </a:r>
            <a:r>
              <a:rPr lang="zh-CN" altLang="en-US" sz="2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请将</a:t>
            </a:r>
            <a:r>
              <a:rPr lang="en-US" altLang="zh-CN" sz="2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2020-2021</a:t>
            </a:r>
            <a:r>
              <a:rPr lang="zh-CN" altLang="en-US" sz="2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年度职能处室学科馆员等工作内容以</a:t>
            </a:r>
            <a:r>
              <a:rPr lang="en-US" altLang="zh-CN" sz="20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①</a:t>
            </a:r>
            <a:r>
              <a:rPr lang="zh-CN" altLang="en-US" sz="2000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个人拟定目标</a:t>
            </a:r>
            <a:r>
              <a:rPr lang="zh-CN" altLang="en-US" sz="2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、</a:t>
            </a:r>
            <a:r>
              <a:rPr lang="zh-CN" altLang="en-US" sz="2000" dirty="0" smtClean="0">
                <a:solidFill>
                  <a:srgbClr val="C00000"/>
                </a:solidFill>
                <a:latin typeface="宋体"/>
                <a:ea typeface="宋体"/>
                <a:sym typeface="Arial"/>
              </a:rPr>
              <a:t>②</a:t>
            </a:r>
            <a:r>
              <a:rPr lang="zh-CN" altLang="en-US" sz="2000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目标完成情况</a:t>
            </a:r>
            <a:r>
              <a:rPr lang="zh-CN" altLang="en-US" sz="2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和</a:t>
            </a:r>
            <a:r>
              <a:rPr lang="zh-CN" altLang="en-US" sz="2000" dirty="0" smtClean="0">
                <a:solidFill>
                  <a:srgbClr val="C00000"/>
                </a:solidFill>
                <a:latin typeface="宋体"/>
                <a:ea typeface="宋体"/>
                <a:sym typeface="Arial"/>
              </a:rPr>
              <a:t>③</a:t>
            </a:r>
            <a:r>
              <a:rPr lang="zh-CN" altLang="en-US" sz="2000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目标修改说明</a:t>
            </a:r>
            <a:r>
              <a:rPr lang="zh-CN" altLang="en-US" sz="2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加以陈述。陈述形式自定，内容请详列。</a:t>
            </a:r>
            <a:endParaRPr lang="zh-CN" altLang="zh-CN" sz="20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/>
            </a:endParaRPr>
          </a:p>
        </p:txBody>
      </p:sp>
      <p:sp>
        <p:nvSpPr>
          <p:cNvPr id="30" name="圆角矩形 25">
            <a:extLst>
              <a:ext uri="{FF2B5EF4-FFF2-40B4-BE49-F238E27FC236}">
                <a16:creationId xmlns:a16="http://schemas.microsoft.com/office/drawing/2014/main" xmlns="" id="{E5C6E46A-5A84-4258-A929-27F70BA22A1E}"/>
              </a:ext>
            </a:extLst>
          </p:cNvPr>
          <p:cNvSpPr>
            <a:spLocks noChangeAspect="1"/>
          </p:cNvSpPr>
          <p:nvPr/>
        </p:nvSpPr>
        <p:spPr>
          <a:xfrm>
            <a:off x="3101006" y="1143000"/>
            <a:ext cx="5814392" cy="1035834"/>
          </a:xfrm>
          <a:prstGeom prst="roundRect">
            <a:avLst>
              <a:gd name="adj" fmla="val 28375"/>
            </a:avLst>
          </a:prstGeom>
          <a:solidFill>
            <a:srgbClr val="01ACBE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accent3">
                    <a:lumMod val="95000"/>
                    <a:lumOff val="5000"/>
                  </a:schemeClr>
                </a:gs>
              </a:gsLst>
              <a:lin ang="16200000" scaled="0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28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一、</a:t>
            </a:r>
            <a:r>
              <a:rPr lang="en-US" altLang="zh-CN" sz="28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2020-2021</a:t>
            </a:r>
            <a:r>
              <a:rPr lang="zh-CN" altLang="en-US" sz="28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学年工作项目</a:t>
            </a:r>
            <a:endParaRPr lang="zh-CN" alt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6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build="p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6509" y="400616"/>
            <a:ext cx="10927915" cy="1325563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①</a:t>
            </a:r>
            <a:r>
              <a:rPr lang="zh-CN" altLang="en-US" b="1" u="sng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个人拟定</a:t>
            </a:r>
            <a:r>
              <a:rPr lang="zh-CN" altLang="en-US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目标（</a:t>
            </a:r>
            <a:r>
              <a:rPr lang="en-US" altLang="zh-CN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2020-2021</a:t>
            </a:r>
            <a:r>
              <a:rPr lang="zh-CN" altLang="en-US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学年工作计划）</a:t>
            </a:r>
            <a:endParaRPr lang="zh-CN" altLang="en-US" b="1" u="sng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18496" y="1583957"/>
            <a:ext cx="1841326" cy="62630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前期计划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5894024" y="2068036"/>
            <a:ext cx="5760400" cy="3863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由于国内疫情原因，初期大多业务采取多媒体融合方式，原定的</a:t>
            </a:r>
            <a:r>
              <a:rPr lang="zh-CN" altLang="en-US" sz="32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线下</a:t>
            </a:r>
            <a:r>
              <a:rPr lang="zh-CN" altLang="en-US" sz="3200" b="1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培训和咨询难以组织和进行。但加速了工作转型，推进了图书馆科研与分析方面的工作。高校复工复产后，试图开始尝试采取新的服务方式和服务内容。</a:t>
            </a:r>
            <a:endParaRPr lang="zh-CN" altLang="en-US" sz="32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147292"/>
              </p:ext>
            </p:extLst>
          </p:nvPr>
        </p:nvGraphicFramePr>
        <p:xfrm>
          <a:off x="563617" y="2385623"/>
          <a:ext cx="5021935" cy="3708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2670"/>
                <a:gridCol w="2819265"/>
              </a:tblGrid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拟定工作项目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拟完成工作量</a:t>
                      </a:r>
                      <a:endParaRPr lang="zh-CN" altLang="en-US" sz="2000" b="1" dirty="0"/>
                    </a:p>
                  </a:txBody>
                  <a:tcPr anchor="ctr"/>
                </a:tc>
              </a:tr>
              <a:tr h="93234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 smtClean="0"/>
                        <a:t>高校图书馆多媒体融合下资源利用培训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3</a:t>
                      </a:r>
                      <a:r>
                        <a:rPr lang="zh-CN" altLang="en-US" sz="2000" b="1" dirty="0" smtClean="0"/>
                        <a:t>场以上</a:t>
                      </a:r>
                      <a:endParaRPr lang="zh-CN" altLang="en-US" sz="2000" b="1" dirty="0"/>
                    </a:p>
                  </a:txBody>
                  <a:tcPr anchor="ctr"/>
                </a:tc>
              </a:tr>
              <a:tr h="6924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/>
                        <a:t>高校图书馆政策与情报分析报告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4</a:t>
                      </a:r>
                      <a:r>
                        <a:rPr lang="zh-CN" altLang="en-US" sz="2000" b="1" dirty="0" smtClean="0"/>
                        <a:t>场以上</a:t>
                      </a:r>
                      <a:endParaRPr lang="zh-CN" altLang="en-US" sz="2000" b="1" dirty="0"/>
                    </a:p>
                  </a:txBody>
                  <a:tcPr anchor="ctr"/>
                </a:tc>
              </a:tr>
              <a:tr h="6498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/>
                        <a:t>图书馆专利检索与培训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/>
                        <a:t>2</a:t>
                      </a:r>
                      <a:r>
                        <a:rPr lang="zh-CN" altLang="en-US" sz="2000" b="1" dirty="0" smtClean="0"/>
                        <a:t>场以上</a:t>
                      </a:r>
                    </a:p>
                  </a:txBody>
                  <a:tcPr anchor="ctr"/>
                </a:tc>
              </a:tr>
              <a:tr h="9041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 smtClean="0"/>
                        <a:t>图书馆服务方式典型示范与实践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社会科学与自然科学以及职能处室各选典型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9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3532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宋体"/>
                <a:ea typeface="宋体"/>
                <a:sym typeface="Arial"/>
              </a:rPr>
              <a:t>②</a:t>
            </a:r>
            <a:r>
              <a:rPr lang="zh-CN" altLang="en-US" b="1" u="sng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目标完成</a:t>
            </a:r>
            <a:r>
              <a:rPr lang="zh-CN" altLang="en-US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情况：</a:t>
            </a:r>
            <a:r>
              <a:rPr lang="zh-CN" altLang="en-US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数据清洗与分析</a:t>
            </a:r>
            <a:endParaRPr lang="zh-CN" altLang="en-US" b="1" u="sng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4893" y="1699106"/>
            <a:ext cx="856722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1</a:t>
            </a:r>
            <a:r>
              <a:rPr lang="zh-CN" altLang="zh-CN" dirty="0" smtClean="0"/>
              <a:t>）西安建筑科技大学</a:t>
            </a:r>
            <a:r>
              <a:rPr lang="zh-CN" altLang="zh-CN" dirty="0"/>
              <a:t>第一单位的所有中文发表论文数量和明细；</a:t>
            </a:r>
          </a:p>
          <a:p>
            <a:pPr>
              <a:lnSpc>
                <a:spcPct val="15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2</a:t>
            </a:r>
            <a:r>
              <a:rPr lang="zh-CN" altLang="zh-CN" dirty="0"/>
              <a:t>）检索与</a:t>
            </a:r>
            <a:r>
              <a:rPr lang="zh-CN" altLang="zh-CN" dirty="0" smtClean="0"/>
              <a:t>清洗</a:t>
            </a:r>
            <a:r>
              <a:rPr lang="en-US" altLang="zh-CN" dirty="0" smtClean="0"/>
              <a:t>2000-2020</a:t>
            </a:r>
            <a:r>
              <a:rPr lang="zh-CN" altLang="en-US" dirty="0" smtClean="0"/>
              <a:t>年西安建筑科技大学发表的</a:t>
            </a:r>
            <a:r>
              <a:rPr lang="en-US" altLang="zh-CN" dirty="0" smtClean="0"/>
              <a:t>SCIE</a:t>
            </a:r>
            <a:r>
              <a:rPr lang="zh-CN" altLang="en-US" dirty="0" smtClean="0"/>
              <a:t>中的</a:t>
            </a:r>
            <a:r>
              <a:rPr lang="en-US" altLang="zh-CN" dirty="0" smtClean="0"/>
              <a:t>article</a:t>
            </a:r>
            <a:r>
              <a:rPr lang="zh-CN" altLang="zh-CN" dirty="0"/>
              <a:t>和</a:t>
            </a:r>
            <a:r>
              <a:rPr lang="en-US" altLang="zh-CN" dirty="0"/>
              <a:t>review</a:t>
            </a:r>
            <a:r>
              <a:rPr lang="zh-CN" altLang="zh-CN" dirty="0"/>
              <a:t>的论文清单；</a:t>
            </a:r>
          </a:p>
          <a:p>
            <a:pPr>
              <a:lnSpc>
                <a:spcPct val="15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3</a:t>
            </a:r>
            <a:r>
              <a:rPr lang="zh-CN" altLang="zh-CN" dirty="0"/>
              <a:t>）检索与清洗</a:t>
            </a:r>
            <a:r>
              <a:rPr lang="zh-CN" altLang="zh-CN" dirty="0" smtClean="0"/>
              <a:t>我</a:t>
            </a:r>
            <a:r>
              <a:rPr lang="zh-CN" altLang="en-US" dirty="0" smtClean="0"/>
              <a:t>校</a:t>
            </a:r>
            <a:r>
              <a:rPr lang="zh-CN" altLang="zh-CN" dirty="0" smtClean="0"/>
              <a:t>论文</a:t>
            </a:r>
            <a:r>
              <a:rPr lang="zh-CN" altLang="zh-CN" dirty="0"/>
              <a:t>被引总频次和高水平论文以及</a:t>
            </a:r>
            <a:r>
              <a:rPr lang="en-US" altLang="zh-CN" dirty="0"/>
              <a:t>ESI</a:t>
            </a:r>
            <a:r>
              <a:rPr lang="zh-CN" altLang="zh-CN" dirty="0"/>
              <a:t>前</a:t>
            </a:r>
            <a:r>
              <a:rPr lang="en-US" altLang="zh-CN" dirty="0"/>
              <a:t>1%</a:t>
            </a:r>
            <a:r>
              <a:rPr lang="zh-CN" altLang="zh-CN" dirty="0"/>
              <a:t>学科数等相关数据；</a:t>
            </a:r>
          </a:p>
          <a:p>
            <a:pPr>
              <a:lnSpc>
                <a:spcPct val="15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4</a:t>
            </a:r>
            <a:r>
              <a:rPr lang="zh-CN" altLang="zh-CN" dirty="0"/>
              <a:t>）检索与清洗</a:t>
            </a:r>
            <a:r>
              <a:rPr lang="en-US" altLang="zh-CN" dirty="0" smtClean="0"/>
              <a:t>2019</a:t>
            </a:r>
            <a:r>
              <a:rPr lang="zh-CN" altLang="zh-CN" dirty="0" smtClean="0"/>
              <a:t>和</a:t>
            </a:r>
            <a:r>
              <a:rPr lang="en-US" altLang="zh-CN" dirty="0" smtClean="0"/>
              <a:t>2020</a:t>
            </a:r>
            <a:r>
              <a:rPr lang="zh-CN" altLang="zh-CN" dirty="0" smtClean="0"/>
              <a:t>第一</a:t>
            </a:r>
            <a:r>
              <a:rPr lang="zh-CN" altLang="zh-CN" dirty="0"/>
              <a:t>单位发表的</a:t>
            </a:r>
            <a:r>
              <a:rPr lang="en-US" altLang="zh-CN" dirty="0"/>
              <a:t>SCIE</a:t>
            </a:r>
            <a:r>
              <a:rPr lang="zh-CN" altLang="zh-CN" dirty="0"/>
              <a:t>、</a:t>
            </a:r>
            <a:r>
              <a:rPr lang="en-US" altLang="zh-CN" dirty="0"/>
              <a:t>SSCI</a:t>
            </a:r>
            <a:r>
              <a:rPr lang="zh-CN" altLang="zh-CN" dirty="0"/>
              <a:t>、</a:t>
            </a:r>
            <a:r>
              <a:rPr lang="en-US" altLang="zh-CN" dirty="0"/>
              <a:t>EI</a:t>
            </a:r>
            <a:r>
              <a:rPr lang="zh-CN" altLang="zh-CN" dirty="0"/>
              <a:t>中文期刊论文、</a:t>
            </a:r>
            <a:r>
              <a:rPr lang="en-US" altLang="zh-CN" dirty="0"/>
              <a:t>A&amp;HCI</a:t>
            </a:r>
            <a:r>
              <a:rPr lang="zh-CN" altLang="zh-CN" dirty="0"/>
              <a:t>数据年度数据；</a:t>
            </a:r>
          </a:p>
          <a:p>
            <a:pPr>
              <a:lnSpc>
                <a:spcPct val="15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5</a:t>
            </a:r>
            <a:r>
              <a:rPr lang="zh-CN" altLang="zh-CN" dirty="0"/>
              <a:t>）检索与清洗</a:t>
            </a:r>
            <a:r>
              <a:rPr lang="en-US" altLang="zh-CN" dirty="0" smtClean="0"/>
              <a:t>2020</a:t>
            </a:r>
            <a:r>
              <a:rPr lang="zh-CN" altLang="zh-CN" dirty="0" smtClean="0"/>
              <a:t>年度</a:t>
            </a:r>
            <a:r>
              <a:rPr lang="zh-CN" altLang="zh-CN" dirty="0"/>
              <a:t>第一单位发表的</a:t>
            </a:r>
            <a:r>
              <a:rPr lang="en-US" altLang="zh-CN" dirty="0"/>
              <a:t>CSSCI</a:t>
            </a:r>
            <a:r>
              <a:rPr lang="zh-CN" altLang="zh-CN" dirty="0"/>
              <a:t>、</a:t>
            </a:r>
            <a:r>
              <a:rPr lang="en-US" altLang="zh-CN" dirty="0"/>
              <a:t>CSCD</a:t>
            </a:r>
            <a:r>
              <a:rPr lang="zh-CN" altLang="zh-CN" dirty="0"/>
              <a:t>及在西建大【</a:t>
            </a:r>
            <a:r>
              <a:rPr lang="en-US" altLang="zh-CN" dirty="0"/>
              <a:t>2018</a:t>
            </a:r>
            <a:r>
              <a:rPr lang="zh-CN" altLang="zh-CN" dirty="0"/>
              <a:t>】</a:t>
            </a:r>
            <a:r>
              <a:rPr lang="en-US" altLang="zh-CN" dirty="0"/>
              <a:t>158</a:t>
            </a:r>
            <a:r>
              <a:rPr lang="zh-CN" altLang="zh-CN" dirty="0"/>
              <a:t>号文科学研究与社会贡献一级指标考核体系中涉及的</a:t>
            </a:r>
            <a:r>
              <a:rPr lang="en-US" altLang="zh-CN" dirty="0"/>
              <a:t>A</a:t>
            </a:r>
            <a:r>
              <a:rPr lang="zh-CN" altLang="zh-CN" dirty="0"/>
              <a:t>、</a:t>
            </a:r>
            <a:r>
              <a:rPr lang="en-US" altLang="zh-CN" dirty="0"/>
              <a:t>B</a:t>
            </a:r>
            <a:r>
              <a:rPr lang="zh-CN" altLang="zh-CN" dirty="0"/>
              <a:t>、</a:t>
            </a:r>
            <a:r>
              <a:rPr lang="en-US" altLang="zh-CN" dirty="0"/>
              <a:t>C</a:t>
            </a:r>
            <a:r>
              <a:rPr lang="zh-CN" altLang="zh-CN" dirty="0"/>
              <a:t>、</a:t>
            </a:r>
            <a:r>
              <a:rPr lang="en-US" altLang="zh-CN" dirty="0"/>
              <a:t>D</a:t>
            </a:r>
            <a:r>
              <a:rPr lang="zh-CN" altLang="zh-CN" dirty="0"/>
              <a:t>、</a:t>
            </a:r>
            <a:r>
              <a:rPr lang="en-US" altLang="zh-CN" dirty="0"/>
              <a:t>E</a:t>
            </a:r>
            <a:r>
              <a:rPr lang="zh-CN" altLang="zh-CN" dirty="0"/>
              <a:t>类期刊发表论文及其</a:t>
            </a:r>
            <a:r>
              <a:rPr lang="zh-CN" altLang="zh-CN" dirty="0" smtClean="0"/>
              <a:t>明细。</a:t>
            </a:r>
            <a:endParaRPr lang="zh-CN" altLang="zh-CN" dirty="0"/>
          </a:p>
        </p:txBody>
      </p:sp>
      <p:sp>
        <p:nvSpPr>
          <p:cNvPr id="7" name="矩形 6"/>
          <p:cNvSpPr/>
          <p:nvPr/>
        </p:nvSpPr>
        <p:spPr>
          <a:xfrm>
            <a:off x="1434905" y="1853852"/>
            <a:ext cx="1558816" cy="62630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检索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77859"/>
            <a:ext cx="10515600" cy="1325563"/>
          </a:xfrm>
        </p:spPr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宋体"/>
                <a:ea typeface="宋体"/>
                <a:sym typeface="Arial"/>
              </a:rPr>
              <a:t>②</a:t>
            </a:r>
            <a:r>
              <a:rPr lang="zh-CN" altLang="en-US" b="1" u="sng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目标完成</a:t>
            </a:r>
            <a:r>
              <a:rPr lang="zh-CN" altLang="en-US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情况：图书馆相关业务</a:t>
            </a:r>
            <a:endParaRPr lang="zh-CN" altLang="en-US" b="1" u="sng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62347" y="1800555"/>
            <a:ext cx="8672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1</a:t>
            </a:r>
            <a:r>
              <a:rPr lang="zh-CN" altLang="en-US" sz="2400" dirty="0" smtClean="0"/>
              <a:t>）作为申请人西安建筑科技大学</a:t>
            </a:r>
            <a:r>
              <a:rPr lang="zh-CN" altLang="en-US" sz="2400" dirty="0"/>
              <a:t>本科教育教学</a:t>
            </a:r>
            <a:r>
              <a:rPr lang="zh-CN" altLang="en-US" sz="2400" dirty="0" smtClean="0"/>
              <a:t>项目一项结题；</a:t>
            </a:r>
            <a:endParaRPr lang="zh-CN" altLang="en-US" sz="2400" dirty="0"/>
          </a:p>
          <a:p>
            <a:pPr>
              <a:lnSpc>
                <a:spcPct val="20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2</a:t>
            </a:r>
            <a:r>
              <a:rPr lang="zh-CN" altLang="en-US" sz="2400" dirty="0" smtClean="0"/>
              <a:t>）撰写两篇图书馆知识生产相关论文；</a:t>
            </a:r>
            <a:endParaRPr lang="zh-CN" altLang="en-US" sz="2400" dirty="0"/>
          </a:p>
          <a:p>
            <a:pPr>
              <a:lnSpc>
                <a:spcPct val="20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3</a:t>
            </a:r>
            <a:r>
              <a:rPr lang="zh-CN" altLang="en-US" sz="2400" dirty="0"/>
              <a:t>）作为主要参与人完成国家自然科学基金</a:t>
            </a:r>
            <a:r>
              <a:rPr lang="zh-CN" altLang="en-US" sz="2400" dirty="0" smtClean="0"/>
              <a:t>项目一项结题。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64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77859"/>
            <a:ext cx="10515600" cy="1325563"/>
          </a:xfrm>
        </p:spPr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宋体"/>
                <a:ea typeface="宋体"/>
                <a:sym typeface="Arial"/>
              </a:rPr>
              <a:t>②</a:t>
            </a:r>
            <a:r>
              <a:rPr lang="zh-CN" altLang="en-US" b="1" u="sng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目标完成</a:t>
            </a:r>
            <a:r>
              <a:rPr lang="zh-CN" altLang="en-US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情况：其他图书馆相关业务</a:t>
            </a:r>
            <a:endParaRPr lang="zh-CN" altLang="en-US" b="1" u="sng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62348" y="1716148"/>
            <a:ext cx="8672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1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兼职</a:t>
            </a:r>
            <a:r>
              <a:rPr lang="zh-CN" altLang="zh-CN" sz="2400" dirty="0"/>
              <a:t>陕西省公共文化服务体系建设专家库</a:t>
            </a:r>
            <a:r>
              <a:rPr lang="zh-CN" altLang="en-US" sz="2400" dirty="0" smtClean="0"/>
              <a:t>成员</a:t>
            </a:r>
            <a:endParaRPr lang="zh-CN" altLang="en-US" sz="2400" dirty="0"/>
          </a:p>
          <a:p>
            <a:pPr>
              <a:lnSpc>
                <a:spcPct val="20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2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兼职</a:t>
            </a:r>
            <a:r>
              <a:rPr lang="zh-CN" altLang="zh-CN" sz="2400" dirty="0"/>
              <a:t>陕西省图书馆学会编辑出版委员会</a:t>
            </a:r>
            <a:r>
              <a:rPr lang="zh-CN" altLang="zh-CN" sz="2400" dirty="0" smtClean="0"/>
              <a:t>委员</a:t>
            </a:r>
            <a:endParaRPr lang="en-US" altLang="zh-CN" sz="2400" dirty="0" smtClean="0"/>
          </a:p>
          <a:p>
            <a:pPr>
              <a:lnSpc>
                <a:spcPct val="20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 smtClean="0"/>
              <a:t>3</a:t>
            </a:r>
            <a:r>
              <a:rPr lang="zh-CN" altLang="en-US" sz="2400" dirty="0" smtClean="0"/>
              <a:t>）</a:t>
            </a:r>
            <a:r>
              <a:rPr lang="zh-CN" altLang="zh-CN" sz="2400" dirty="0"/>
              <a:t>兼职陕西省社会科学信息学会智库服务部</a:t>
            </a:r>
            <a:r>
              <a:rPr lang="zh-CN" altLang="zh-CN" sz="2400" dirty="0" smtClean="0"/>
              <a:t>委员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5864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4133" y="491927"/>
            <a:ext cx="10515600" cy="1325563"/>
          </a:xfrm>
        </p:spPr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宋体"/>
                <a:ea typeface="宋体"/>
                <a:sym typeface="Arial"/>
              </a:rPr>
              <a:t>②</a:t>
            </a:r>
            <a:r>
              <a:rPr lang="zh-CN" altLang="en-US" b="1" u="sng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目标完成</a:t>
            </a:r>
            <a:r>
              <a:rPr lang="zh-CN" altLang="en-US" b="1" u="sng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/>
              </a:rPr>
              <a:t>情况：其他图书馆相关业务</a:t>
            </a:r>
            <a:endParaRPr lang="zh-CN" altLang="en-US" b="1" u="sng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06044" y="2478998"/>
            <a:ext cx="8129392" cy="110229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tx1"/>
                </a:solidFill>
              </a:rPr>
              <a:t>图书馆咨询服务中心相关业务的咨询服务：现场咨询、电话咨询、微信咨询以及</a:t>
            </a:r>
            <a:r>
              <a:rPr lang="en-US" altLang="zh-CN" sz="2400" dirty="0">
                <a:solidFill>
                  <a:schemeClr val="tx1"/>
                </a:solidFill>
              </a:rPr>
              <a:t>QQ</a:t>
            </a:r>
            <a:r>
              <a:rPr lang="zh-CN" altLang="en-US" sz="2400" dirty="0">
                <a:solidFill>
                  <a:schemeClr val="tx1"/>
                </a:solidFill>
              </a:rPr>
              <a:t>咨询。</a:t>
            </a:r>
          </a:p>
        </p:txBody>
      </p:sp>
    </p:spTree>
    <p:extLst>
      <p:ext uri="{BB962C8B-B14F-4D97-AF65-F5344CB8AC3E}">
        <p14:creationId xmlns:p14="http://schemas.microsoft.com/office/powerpoint/2010/main" val="38035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25">
            <a:extLst>
              <a:ext uri="{FF2B5EF4-FFF2-40B4-BE49-F238E27FC236}">
                <a16:creationId xmlns:a16="http://schemas.microsoft.com/office/drawing/2014/main" xmlns="" id="{E5C6E46A-5A84-4258-A929-27F70BA22A1E}"/>
              </a:ext>
            </a:extLst>
          </p:cNvPr>
          <p:cNvSpPr>
            <a:spLocks noChangeAspect="1"/>
          </p:cNvSpPr>
          <p:nvPr/>
        </p:nvSpPr>
        <p:spPr>
          <a:xfrm>
            <a:off x="3067551" y="564821"/>
            <a:ext cx="6142617" cy="834353"/>
          </a:xfrm>
          <a:prstGeom prst="roundRect">
            <a:avLst>
              <a:gd name="adj" fmla="val 28375"/>
            </a:avLst>
          </a:prstGeom>
          <a:solidFill>
            <a:srgbClr val="01ACBE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accent3">
                    <a:lumMod val="95000"/>
                    <a:lumOff val="5000"/>
                  </a:schemeClr>
                </a:gs>
              </a:gsLst>
              <a:lin ang="16200000" scaled="0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28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拟定</a:t>
            </a:r>
            <a:r>
              <a:rPr lang="en-US" altLang="zh-CN" sz="28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2021-2022</a:t>
            </a:r>
            <a:r>
              <a:rPr lang="zh-CN" altLang="en-US" sz="28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软雅黑"/>
                <a:sym typeface="Arial"/>
              </a:rPr>
              <a:t>学年工作目标</a:t>
            </a:r>
            <a:endParaRPr lang="zh-CN" alt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  <a:sym typeface="Arial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544678"/>
              </p:ext>
            </p:extLst>
          </p:nvPr>
        </p:nvGraphicFramePr>
        <p:xfrm>
          <a:off x="912632" y="1974370"/>
          <a:ext cx="10456433" cy="2865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6294"/>
                <a:gridCol w="5870139"/>
              </a:tblGrid>
              <a:tr h="6918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拟定工作项目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拟完成工作量</a:t>
                      </a:r>
                      <a:endParaRPr lang="zh-CN" altLang="en-US" sz="2000" b="1" dirty="0"/>
                    </a:p>
                  </a:txBody>
                  <a:tcPr anchor="ctr"/>
                </a:tc>
              </a:tr>
              <a:tr h="49089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 smtClean="0"/>
                        <a:t>高校图书馆多媒体融合下（专业</a:t>
                      </a:r>
                      <a:r>
                        <a:rPr lang="en-US" altLang="zh-CN" sz="2000" b="1" dirty="0" smtClean="0"/>
                        <a:t>+</a:t>
                      </a:r>
                      <a:r>
                        <a:rPr lang="zh-CN" altLang="en-US" sz="2000" b="1" dirty="0" smtClean="0"/>
                        <a:t>主题）微课和直播：线上线下结合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每月</a:t>
                      </a:r>
                      <a:endParaRPr lang="zh-CN" altLang="en-US" sz="2000" b="1" dirty="0"/>
                    </a:p>
                  </a:txBody>
                  <a:tcPr anchor="ctr"/>
                </a:tc>
              </a:tr>
              <a:tr h="490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/>
                        <a:t>专利运营与战略研究与分析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报告一份</a:t>
                      </a:r>
                      <a:endParaRPr lang="zh-CN" altLang="en-US" sz="2000" b="1" dirty="0"/>
                    </a:p>
                  </a:txBody>
                  <a:tcPr anchor="ctr"/>
                </a:tc>
              </a:tr>
              <a:tr h="490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/>
                        <a:t>图书馆相关学术论文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/>
                        <a:t>两篇</a:t>
                      </a:r>
                    </a:p>
                  </a:txBody>
                  <a:tcPr anchor="ctr"/>
                </a:tc>
              </a:tr>
              <a:tr h="49089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 smtClean="0"/>
                        <a:t>各职能处室的数据检索</a:t>
                      </a:r>
                      <a:r>
                        <a:rPr lang="en-US" altLang="zh-CN" sz="2000" b="1" dirty="0" smtClean="0"/>
                        <a:t>-</a:t>
                      </a:r>
                      <a:r>
                        <a:rPr lang="zh-CN" altLang="en-US" sz="2000" b="1" dirty="0" smtClean="0"/>
                        <a:t>清洗</a:t>
                      </a:r>
                      <a:r>
                        <a:rPr lang="en-US" altLang="zh-CN" sz="2000" b="1" dirty="0" smtClean="0"/>
                        <a:t>-</a:t>
                      </a:r>
                      <a:r>
                        <a:rPr lang="zh-CN" altLang="en-US" sz="2000" b="1" dirty="0" smtClean="0"/>
                        <a:t>分析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根据本馆及文献可得满足读者需求</a:t>
                      </a:r>
                      <a:endParaRPr lang="en-US" altLang="zh-CN" sz="2000" b="1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1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炫彩多边形简约运营工作汇报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20386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3044</TotalTime>
  <Words>550</Words>
  <Application>Microsoft Office PowerPoint</Application>
  <PresentationFormat>宽屏</PresentationFormat>
  <Paragraphs>52</Paragraphs>
  <Slides>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等线</vt:lpstr>
      <vt:lpstr>等线 Light</vt:lpstr>
      <vt:lpstr>华文新魏</vt:lpstr>
      <vt:lpstr>宋体</vt:lpstr>
      <vt:lpstr>微软雅黑</vt:lpstr>
      <vt:lpstr>Arial</vt:lpstr>
      <vt:lpstr>Office 主题​​</vt:lpstr>
      <vt:lpstr>PowerPoint 演示文稿</vt:lpstr>
      <vt:lpstr>PowerPoint 演示文稿</vt:lpstr>
      <vt:lpstr>①个人拟定目标（2020-2021学年工作计划）</vt:lpstr>
      <vt:lpstr>②目标完成情况：数据清洗与分析</vt:lpstr>
      <vt:lpstr>②目标完成情况：图书馆相关业务</vt:lpstr>
      <vt:lpstr>②目标完成情况：其他图书馆相关业务</vt:lpstr>
      <vt:lpstr>②目标完成情况：其他图书馆相关业务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炫彩多边形简约运营工作汇报PPT模板</dc:title>
  <dc:creator>Administrator</dc:creator>
  <cp:lastModifiedBy>HP</cp:lastModifiedBy>
  <cp:revision>175</cp:revision>
  <dcterms:created xsi:type="dcterms:W3CDTF">2017-07-25T14:12:10Z</dcterms:created>
  <dcterms:modified xsi:type="dcterms:W3CDTF">2021-06-30T00:10:23Z</dcterms:modified>
</cp:coreProperties>
</file>