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3" r:id="rId2"/>
    <p:sldMasterId id="2147483787" r:id="rId3"/>
    <p:sldMasterId id="2147483821" r:id="rId4"/>
    <p:sldMasterId id="2147483934" r:id="rId5"/>
    <p:sldMasterId id="2147483952" r:id="rId6"/>
    <p:sldMasterId id="2147483985" r:id="rId7"/>
  </p:sldMasterIdLst>
  <p:notesMasterIdLst>
    <p:notesMasterId r:id="rId106"/>
  </p:notesMasterIdLst>
  <p:handoutMasterIdLst>
    <p:handoutMasterId r:id="rId107"/>
  </p:handoutMasterIdLst>
  <p:sldIdLst>
    <p:sldId id="311" r:id="rId8"/>
    <p:sldId id="782" r:id="rId9"/>
    <p:sldId id="783" r:id="rId10"/>
    <p:sldId id="785" r:id="rId11"/>
    <p:sldId id="788" r:id="rId12"/>
    <p:sldId id="786" r:id="rId13"/>
    <p:sldId id="901" r:id="rId14"/>
    <p:sldId id="857" r:id="rId15"/>
    <p:sldId id="858" r:id="rId16"/>
    <p:sldId id="859" r:id="rId17"/>
    <p:sldId id="860" r:id="rId18"/>
    <p:sldId id="861" r:id="rId19"/>
    <p:sldId id="862" r:id="rId20"/>
    <p:sldId id="863" r:id="rId21"/>
    <p:sldId id="864" r:id="rId22"/>
    <p:sldId id="865" r:id="rId23"/>
    <p:sldId id="866" r:id="rId24"/>
    <p:sldId id="867" r:id="rId25"/>
    <p:sldId id="868" r:id="rId26"/>
    <p:sldId id="869" r:id="rId27"/>
    <p:sldId id="870" r:id="rId28"/>
    <p:sldId id="761" r:id="rId29"/>
    <p:sldId id="762" r:id="rId30"/>
    <p:sldId id="763" r:id="rId31"/>
    <p:sldId id="764" r:id="rId32"/>
    <p:sldId id="871" r:id="rId33"/>
    <p:sldId id="765" r:id="rId34"/>
    <p:sldId id="737" r:id="rId35"/>
    <p:sldId id="834" r:id="rId36"/>
    <p:sldId id="872" r:id="rId37"/>
    <p:sldId id="835" r:id="rId38"/>
    <p:sldId id="836" r:id="rId39"/>
    <p:sldId id="837" r:id="rId40"/>
    <p:sldId id="838" r:id="rId41"/>
    <p:sldId id="839" r:id="rId42"/>
    <p:sldId id="840" r:id="rId43"/>
    <p:sldId id="841" r:id="rId44"/>
    <p:sldId id="843" r:id="rId45"/>
    <p:sldId id="844" r:id="rId46"/>
    <p:sldId id="845" r:id="rId47"/>
    <p:sldId id="846" r:id="rId48"/>
    <p:sldId id="847" r:id="rId49"/>
    <p:sldId id="848" r:id="rId50"/>
    <p:sldId id="849" r:id="rId51"/>
    <p:sldId id="850" r:id="rId52"/>
    <p:sldId id="851" r:id="rId53"/>
    <p:sldId id="773" r:id="rId54"/>
    <p:sldId id="774" r:id="rId55"/>
    <p:sldId id="775" r:id="rId56"/>
    <p:sldId id="712" r:id="rId57"/>
    <p:sldId id="776" r:id="rId58"/>
    <p:sldId id="779" r:id="rId59"/>
    <p:sldId id="897" r:id="rId60"/>
    <p:sldId id="873" r:id="rId61"/>
    <p:sldId id="898" r:id="rId62"/>
    <p:sldId id="738" r:id="rId63"/>
    <p:sldId id="852" r:id="rId64"/>
    <p:sldId id="853" r:id="rId65"/>
    <p:sldId id="854" r:id="rId66"/>
    <p:sldId id="855" r:id="rId67"/>
    <p:sldId id="856" r:id="rId68"/>
    <p:sldId id="739" r:id="rId69"/>
    <p:sldId id="560" r:id="rId70"/>
    <p:sldId id="561" r:id="rId71"/>
    <p:sldId id="562" r:id="rId72"/>
    <p:sldId id="563" r:id="rId73"/>
    <p:sldId id="564" r:id="rId74"/>
    <p:sldId id="874" r:id="rId75"/>
    <p:sldId id="875" r:id="rId76"/>
    <p:sldId id="876" r:id="rId77"/>
    <p:sldId id="877" r:id="rId78"/>
    <p:sldId id="878" r:id="rId79"/>
    <p:sldId id="879" r:id="rId80"/>
    <p:sldId id="880" r:id="rId81"/>
    <p:sldId id="881" r:id="rId82"/>
    <p:sldId id="882" r:id="rId83"/>
    <p:sldId id="883" r:id="rId84"/>
    <p:sldId id="884" r:id="rId85"/>
    <p:sldId id="885" r:id="rId86"/>
    <p:sldId id="886" r:id="rId87"/>
    <p:sldId id="887" r:id="rId88"/>
    <p:sldId id="888" r:id="rId89"/>
    <p:sldId id="889" r:id="rId90"/>
    <p:sldId id="890" r:id="rId91"/>
    <p:sldId id="891" r:id="rId92"/>
    <p:sldId id="892" r:id="rId93"/>
    <p:sldId id="893" r:id="rId94"/>
    <p:sldId id="894" r:id="rId95"/>
    <p:sldId id="900" r:id="rId96"/>
    <p:sldId id="895" r:id="rId97"/>
    <p:sldId id="896" r:id="rId98"/>
    <p:sldId id="744" r:id="rId99"/>
    <p:sldId id="596" r:id="rId100"/>
    <p:sldId id="766" r:id="rId101"/>
    <p:sldId id="767" r:id="rId102"/>
    <p:sldId id="899" r:id="rId103"/>
    <p:sldId id="768" r:id="rId104"/>
    <p:sldId id="76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DC806"/>
    <a:srgbClr val="0000FF"/>
    <a:srgbClr val="3366FF"/>
    <a:srgbClr val="CC0000"/>
    <a:srgbClr val="42D42E"/>
    <a:srgbClr val="1DC606"/>
    <a:srgbClr val="3213ED"/>
    <a:srgbClr val="FF9100"/>
    <a:srgbClr val="92D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8029" autoAdjust="0"/>
  </p:normalViewPr>
  <p:slideViewPr>
    <p:cSldViewPr snapToGrid="0" snapToObjects="1">
      <p:cViewPr varScale="1">
        <p:scale>
          <a:sx n="78" d="100"/>
          <a:sy n="78" d="100"/>
        </p:scale>
        <p:origin x="1598" y="53"/>
      </p:cViewPr>
      <p:guideLst>
        <p:guide orient="horz" pos="2160"/>
        <p:guide pos="2880"/>
      </p:guideLst>
    </p:cSldViewPr>
  </p:slideViewPr>
  <p:outlineViewPr>
    <p:cViewPr>
      <p:scale>
        <a:sx n="33" d="100"/>
        <a:sy n="33" d="100"/>
      </p:scale>
      <p:origin x="0" y="2184"/>
    </p:cViewPr>
  </p:outlineViewPr>
  <p:notesTextViewPr>
    <p:cViewPr>
      <p:scale>
        <a:sx n="100" d="100"/>
        <a:sy n="100" d="100"/>
      </p:scale>
      <p:origin x="0" y="0"/>
    </p:cViewPr>
  </p:notesTextViewPr>
  <p:sorterViewPr>
    <p:cViewPr>
      <p:scale>
        <a:sx n="50" d="100"/>
        <a:sy n="50" d="100"/>
      </p:scale>
      <p:origin x="0" y="-2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handoutMaster" Target="handoutMasters/handout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F7C80-41F1-4BFA-BC76-2FA25D75CEF1}" type="doc">
      <dgm:prSet loTypeId="urn:microsoft.com/office/officeart/2005/8/layout/hChevron3" loCatId="process" qsTypeId="urn:microsoft.com/office/officeart/2005/8/quickstyle/simple4" qsCatId="simple" csTypeId="urn:microsoft.com/office/officeart/2005/8/colors/colorful5" csCatId="colorful" phldr="1"/>
      <dgm:spPr/>
    </dgm:pt>
    <dgm:pt modelId="{2BBB8487-DA4C-41DA-9DD9-FEE735051B34}">
      <dgm:prSet phldrT="[Text]"/>
      <dgm:spPr/>
      <dgm:t>
        <a:bodyPr/>
        <a:lstStyle/>
        <a:p>
          <a:r>
            <a:rPr lang="en-US" altLang="zh-CN" b="1" dirty="0"/>
            <a:t>Questions &amp; Hypotheses</a:t>
          </a:r>
          <a:endParaRPr lang="en-US" b="1" dirty="0"/>
        </a:p>
      </dgm:t>
    </dgm:pt>
    <dgm:pt modelId="{C535C5DA-A94B-4AE5-A8C5-93E2D406E96B}" type="parTrans" cxnId="{DC3541E2-B53A-486D-8F1B-7D727D691B58}">
      <dgm:prSet/>
      <dgm:spPr/>
      <dgm:t>
        <a:bodyPr/>
        <a:lstStyle/>
        <a:p>
          <a:endParaRPr lang="en-US"/>
        </a:p>
      </dgm:t>
    </dgm:pt>
    <dgm:pt modelId="{A0AE8E83-F4A0-4DEA-B647-9D98A55A529A}" type="sibTrans" cxnId="{DC3541E2-B53A-486D-8F1B-7D727D691B58}">
      <dgm:prSet/>
      <dgm:spPr/>
      <dgm:t>
        <a:bodyPr/>
        <a:lstStyle/>
        <a:p>
          <a:endParaRPr lang="en-US"/>
        </a:p>
      </dgm:t>
    </dgm:pt>
    <dgm:pt modelId="{C80ECE09-7053-4718-8461-DAF1D29D84F7}">
      <dgm:prSet phldrT="[Text]"/>
      <dgm:spPr/>
      <dgm:t>
        <a:bodyPr/>
        <a:lstStyle/>
        <a:p>
          <a:r>
            <a:rPr lang="en-US" altLang="zh-CN" b="1" dirty="0"/>
            <a:t>Experiments</a:t>
          </a:r>
          <a:endParaRPr lang="en-US" b="1" dirty="0"/>
        </a:p>
      </dgm:t>
    </dgm:pt>
    <dgm:pt modelId="{CA98EDE2-7C65-4327-A771-7C27E3D2C28C}" type="parTrans" cxnId="{CFD390CD-E0DB-46B0-A250-63B0E19ADDB2}">
      <dgm:prSet/>
      <dgm:spPr/>
      <dgm:t>
        <a:bodyPr/>
        <a:lstStyle/>
        <a:p>
          <a:endParaRPr lang="en-US"/>
        </a:p>
      </dgm:t>
    </dgm:pt>
    <dgm:pt modelId="{46EA34C2-D9B9-4FB5-8309-69011D6FB91A}" type="sibTrans" cxnId="{CFD390CD-E0DB-46B0-A250-63B0E19ADDB2}">
      <dgm:prSet/>
      <dgm:spPr/>
      <dgm:t>
        <a:bodyPr/>
        <a:lstStyle/>
        <a:p>
          <a:endParaRPr lang="en-US"/>
        </a:p>
      </dgm:t>
    </dgm:pt>
    <dgm:pt modelId="{7B63A346-C27B-486A-8AC1-C8A23D79B4BB}">
      <dgm:prSet phldrT="[Text]"/>
      <dgm:spPr/>
      <dgm:t>
        <a:bodyPr/>
        <a:lstStyle/>
        <a:p>
          <a:r>
            <a:rPr lang="en-US" altLang="zh-CN" b="1" dirty="0"/>
            <a:t>Data Analysis</a:t>
          </a:r>
          <a:endParaRPr lang="en-US" b="1" dirty="0"/>
        </a:p>
      </dgm:t>
    </dgm:pt>
    <dgm:pt modelId="{2389C65A-1D8E-4495-A070-E39CCC8CA2C6}" type="parTrans" cxnId="{B7BFF4FD-5089-4941-966F-AA5C3BC0BBD4}">
      <dgm:prSet/>
      <dgm:spPr/>
      <dgm:t>
        <a:bodyPr/>
        <a:lstStyle/>
        <a:p>
          <a:endParaRPr lang="en-US"/>
        </a:p>
      </dgm:t>
    </dgm:pt>
    <dgm:pt modelId="{4247B2F6-24AA-4396-862F-2B4B65A7E67B}" type="sibTrans" cxnId="{B7BFF4FD-5089-4941-966F-AA5C3BC0BBD4}">
      <dgm:prSet/>
      <dgm:spPr/>
      <dgm:t>
        <a:bodyPr/>
        <a:lstStyle/>
        <a:p>
          <a:endParaRPr lang="en-US"/>
        </a:p>
      </dgm:t>
    </dgm:pt>
    <dgm:pt modelId="{CA22BBBA-DF37-4A57-B07F-68DD6FB3B42B}">
      <dgm:prSet phldrT="[Text]"/>
      <dgm:spPr/>
      <dgm:t>
        <a:bodyPr/>
        <a:lstStyle/>
        <a:p>
          <a:r>
            <a:rPr lang="en-US" b="1" dirty="0"/>
            <a:t>D</a:t>
          </a:r>
          <a:r>
            <a:rPr lang="en-US" altLang="zh-CN" b="1" dirty="0"/>
            <a:t>iscovery </a:t>
          </a:r>
          <a:endParaRPr lang="en-US" b="1" dirty="0"/>
        </a:p>
      </dgm:t>
    </dgm:pt>
    <dgm:pt modelId="{93B68D62-66CE-4BD0-A03A-6D3E9D10408B}" type="parTrans" cxnId="{663465F6-0720-4EBB-9D58-5A985F64F664}">
      <dgm:prSet/>
      <dgm:spPr/>
      <dgm:t>
        <a:bodyPr/>
        <a:lstStyle/>
        <a:p>
          <a:endParaRPr lang="en-US"/>
        </a:p>
      </dgm:t>
    </dgm:pt>
    <dgm:pt modelId="{4C3BFB17-48D0-4408-92D1-01F240893D13}" type="sibTrans" cxnId="{663465F6-0720-4EBB-9D58-5A985F64F664}">
      <dgm:prSet/>
      <dgm:spPr/>
      <dgm:t>
        <a:bodyPr/>
        <a:lstStyle/>
        <a:p>
          <a:endParaRPr lang="en-US"/>
        </a:p>
      </dgm:t>
    </dgm:pt>
    <dgm:pt modelId="{F784D232-3BE2-4E36-B709-03A74D43D4EA}" type="pres">
      <dgm:prSet presAssocID="{649F7C80-41F1-4BFA-BC76-2FA25D75CEF1}" presName="Name0" presStyleCnt="0">
        <dgm:presLayoutVars>
          <dgm:dir/>
          <dgm:resizeHandles val="exact"/>
        </dgm:presLayoutVars>
      </dgm:prSet>
      <dgm:spPr/>
    </dgm:pt>
    <dgm:pt modelId="{572A130B-E285-4A18-B77C-22EC5D9F8DFA}" type="pres">
      <dgm:prSet presAssocID="{2BBB8487-DA4C-41DA-9DD9-FEE735051B34}" presName="parTxOnly" presStyleLbl="node1" presStyleIdx="0" presStyleCnt="4">
        <dgm:presLayoutVars>
          <dgm:bulletEnabled val="1"/>
        </dgm:presLayoutVars>
      </dgm:prSet>
      <dgm:spPr/>
      <dgm:t>
        <a:bodyPr/>
        <a:lstStyle/>
        <a:p>
          <a:endParaRPr lang="en-US"/>
        </a:p>
      </dgm:t>
    </dgm:pt>
    <dgm:pt modelId="{2045DC96-0C4A-4035-A623-DE6D6045442C}" type="pres">
      <dgm:prSet presAssocID="{A0AE8E83-F4A0-4DEA-B647-9D98A55A529A}" presName="parSpace" presStyleCnt="0"/>
      <dgm:spPr/>
    </dgm:pt>
    <dgm:pt modelId="{ECBDB5B6-5AB9-42B2-AB9D-BAA530E9FEF2}" type="pres">
      <dgm:prSet presAssocID="{C80ECE09-7053-4718-8461-DAF1D29D84F7}" presName="parTxOnly" presStyleLbl="node1" presStyleIdx="1" presStyleCnt="4">
        <dgm:presLayoutVars>
          <dgm:bulletEnabled val="1"/>
        </dgm:presLayoutVars>
      </dgm:prSet>
      <dgm:spPr/>
      <dgm:t>
        <a:bodyPr/>
        <a:lstStyle/>
        <a:p>
          <a:endParaRPr lang="en-US"/>
        </a:p>
      </dgm:t>
    </dgm:pt>
    <dgm:pt modelId="{95BCC052-5FE3-4D1D-917B-0CA8F68D1EA4}" type="pres">
      <dgm:prSet presAssocID="{46EA34C2-D9B9-4FB5-8309-69011D6FB91A}" presName="parSpace" presStyleCnt="0"/>
      <dgm:spPr/>
    </dgm:pt>
    <dgm:pt modelId="{309A83AC-CDD2-434F-B1EC-913554F14B36}" type="pres">
      <dgm:prSet presAssocID="{7B63A346-C27B-486A-8AC1-C8A23D79B4BB}" presName="parTxOnly" presStyleLbl="node1" presStyleIdx="2" presStyleCnt="4">
        <dgm:presLayoutVars>
          <dgm:bulletEnabled val="1"/>
        </dgm:presLayoutVars>
      </dgm:prSet>
      <dgm:spPr/>
      <dgm:t>
        <a:bodyPr/>
        <a:lstStyle/>
        <a:p>
          <a:endParaRPr lang="en-US"/>
        </a:p>
      </dgm:t>
    </dgm:pt>
    <dgm:pt modelId="{9838F4F9-CFB8-40A1-BBD9-3209F402C022}" type="pres">
      <dgm:prSet presAssocID="{4247B2F6-24AA-4396-862F-2B4B65A7E67B}" presName="parSpace" presStyleCnt="0"/>
      <dgm:spPr/>
    </dgm:pt>
    <dgm:pt modelId="{69F29301-A58C-43BA-B2FE-69BDCBD64DAD}" type="pres">
      <dgm:prSet presAssocID="{CA22BBBA-DF37-4A57-B07F-68DD6FB3B42B}" presName="parTxOnly" presStyleLbl="node1" presStyleIdx="3" presStyleCnt="4">
        <dgm:presLayoutVars>
          <dgm:bulletEnabled val="1"/>
        </dgm:presLayoutVars>
      </dgm:prSet>
      <dgm:spPr/>
      <dgm:t>
        <a:bodyPr/>
        <a:lstStyle/>
        <a:p>
          <a:endParaRPr lang="en-US"/>
        </a:p>
      </dgm:t>
    </dgm:pt>
  </dgm:ptLst>
  <dgm:cxnLst>
    <dgm:cxn modelId="{DC3541E2-B53A-486D-8F1B-7D727D691B58}" srcId="{649F7C80-41F1-4BFA-BC76-2FA25D75CEF1}" destId="{2BBB8487-DA4C-41DA-9DD9-FEE735051B34}" srcOrd="0" destOrd="0" parTransId="{C535C5DA-A94B-4AE5-A8C5-93E2D406E96B}" sibTransId="{A0AE8E83-F4A0-4DEA-B647-9D98A55A529A}"/>
    <dgm:cxn modelId="{61A48204-734B-4278-8A6B-80088187B07D}" type="presOf" srcId="{649F7C80-41F1-4BFA-BC76-2FA25D75CEF1}" destId="{F784D232-3BE2-4E36-B709-03A74D43D4EA}" srcOrd="0" destOrd="0" presId="urn:microsoft.com/office/officeart/2005/8/layout/hChevron3"/>
    <dgm:cxn modelId="{B8E267B4-72B5-45AD-B122-A7BD51606F43}" type="presOf" srcId="{7B63A346-C27B-486A-8AC1-C8A23D79B4BB}" destId="{309A83AC-CDD2-434F-B1EC-913554F14B36}" srcOrd="0" destOrd="0" presId="urn:microsoft.com/office/officeart/2005/8/layout/hChevron3"/>
    <dgm:cxn modelId="{549A6ED8-3EF8-45BC-A52E-A7C6D72ECC00}" type="presOf" srcId="{C80ECE09-7053-4718-8461-DAF1D29D84F7}" destId="{ECBDB5B6-5AB9-42B2-AB9D-BAA530E9FEF2}" srcOrd="0" destOrd="0" presId="urn:microsoft.com/office/officeart/2005/8/layout/hChevron3"/>
    <dgm:cxn modelId="{E4C4D206-47BF-4B7B-8B70-573B54CE9607}" type="presOf" srcId="{CA22BBBA-DF37-4A57-B07F-68DD6FB3B42B}" destId="{69F29301-A58C-43BA-B2FE-69BDCBD64DAD}" srcOrd="0" destOrd="0" presId="urn:microsoft.com/office/officeart/2005/8/layout/hChevron3"/>
    <dgm:cxn modelId="{663465F6-0720-4EBB-9D58-5A985F64F664}" srcId="{649F7C80-41F1-4BFA-BC76-2FA25D75CEF1}" destId="{CA22BBBA-DF37-4A57-B07F-68DD6FB3B42B}" srcOrd="3" destOrd="0" parTransId="{93B68D62-66CE-4BD0-A03A-6D3E9D10408B}" sibTransId="{4C3BFB17-48D0-4408-92D1-01F240893D13}"/>
    <dgm:cxn modelId="{E805AA80-825D-43F9-A574-85B7755A58F8}" type="presOf" srcId="{2BBB8487-DA4C-41DA-9DD9-FEE735051B34}" destId="{572A130B-E285-4A18-B77C-22EC5D9F8DFA}" srcOrd="0" destOrd="0" presId="urn:microsoft.com/office/officeart/2005/8/layout/hChevron3"/>
    <dgm:cxn modelId="{B7BFF4FD-5089-4941-966F-AA5C3BC0BBD4}" srcId="{649F7C80-41F1-4BFA-BC76-2FA25D75CEF1}" destId="{7B63A346-C27B-486A-8AC1-C8A23D79B4BB}" srcOrd="2" destOrd="0" parTransId="{2389C65A-1D8E-4495-A070-E39CCC8CA2C6}" sibTransId="{4247B2F6-24AA-4396-862F-2B4B65A7E67B}"/>
    <dgm:cxn modelId="{CFD390CD-E0DB-46B0-A250-63B0E19ADDB2}" srcId="{649F7C80-41F1-4BFA-BC76-2FA25D75CEF1}" destId="{C80ECE09-7053-4718-8461-DAF1D29D84F7}" srcOrd="1" destOrd="0" parTransId="{CA98EDE2-7C65-4327-A771-7C27E3D2C28C}" sibTransId="{46EA34C2-D9B9-4FB5-8309-69011D6FB91A}"/>
    <dgm:cxn modelId="{709752C9-D2D4-407E-936F-196951C7AB97}" type="presParOf" srcId="{F784D232-3BE2-4E36-B709-03A74D43D4EA}" destId="{572A130B-E285-4A18-B77C-22EC5D9F8DFA}" srcOrd="0" destOrd="0" presId="urn:microsoft.com/office/officeart/2005/8/layout/hChevron3"/>
    <dgm:cxn modelId="{B05CBFBD-B655-4C86-AFE3-200B391AB3FC}" type="presParOf" srcId="{F784D232-3BE2-4E36-B709-03A74D43D4EA}" destId="{2045DC96-0C4A-4035-A623-DE6D6045442C}" srcOrd="1" destOrd="0" presId="urn:microsoft.com/office/officeart/2005/8/layout/hChevron3"/>
    <dgm:cxn modelId="{344DFE27-7784-4696-B0BF-2E8D99865459}" type="presParOf" srcId="{F784D232-3BE2-4E36-B709-03A74D43D4EA}" destId="{ECBDB5B6-5AB9-42B2-AB9D-BAA530E9FEF2}" srcOrd="2" destOrd="0" presId="urn:microsoft.com/office/officeart/2005/8/layout/hChevron3"/>
    <dgm:cxn modelId="{B023803C-D990-49EF-ACCF-7CD23B20AE32}" type="presParOf" srcId="{F784D232-3BE2-4E36-B709-03A74D43D4EA}" destId="{95BCC052-5FE3-4D1D-917B-0CA8F68D1EA4}" srcOrd="3" destOrd="0" presId="urn:microsoft.com/office/officeart/2005/8/layout/hChevron3"/>
    <dgm:cxn modelId="{B0D7148E-C57C-4E54-A274-77C66FE40B1C}" type="presParOf" srcId="{F784D232-3BE2-4E36-B709-03A74D43D4EA}" destId="{309A83AC-CDD2-434F-B1EC-913554F14B36}" srcOrd="4" destOrd="0" presId="urn:microsoft.com/office/officeart/2005/8/layout/hChevron3"/>
    <dgm:cxn modelId="{DFD73A00-B5A4-4CCA-9F5D-83BC7374E2BB}" type="presParOf" srcId="{F784D232-3BE2-4E36-B709-03A74D43D4EA}" destId="{9838F4F9-CFB8-40A1-BBD9-3209F402C022}" srcOrd="5" destOrd="0" presId="urn:microsoft.com/office/officeart/2005/8/layout/hChevron3"/>
    <dgm:cxn modelId="{3885A800-236A-4461-91E8-599C0A3883B4}" type="presParOf" srcId="{F784D232-3BE2-4E36-B709-03A74D43D4EA}" destId="{69F29301-A58C-43BA-B2FE-69BDCBD64DAD}"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F0CD6B-D5B4-44E8-903D-904F224CAE0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A889B6A-7294-4291-94F0-50BEEB566112}">
      <dgm:prSet phldrT="[Text]"/>
      <dgm:spPr>
        <a:solidFill>
          <a:srgbClr val="18B103"/>
        </a:solidFill>
      </dgm:spPr>
      <dgm:t>
        <a:bodyPr/>
        <a:lstStyle/>
        <a:p>
          <a:r>
            <a:rPr lang="zh-CN" altLang="en-US" b="1" smtClean="0">
              <a:effectLst/>
              <a:latin typeface="微软雅黑" panose="020B0503020204020204" pitchFamily="34" charset="-122"/>
              <a:ea typeface="微软雅黑" panose="020B0503020204020204" pitchFamily="34" charset="-122"/>
            </a:rPr>
            <a:t>研究主题</a:t>
          </a:r>
          <a:endParaRPr lang="en-US" b="1" dirty="0">
            <a:effectLst/>
            <a:latin typeface="微软雅黑" panose="020B0503020204020204" pitchFamily="34" charset="-122"/>
            <a:ea typeface="微软雅黑" panose="020B0503020204020204" pitchFamily="34" charset="-122"/>
          </a:endParaRPr>
        </a:p>
      </dgm:t>
    </dgm:pt>
    <dgm:pt modelId="{46BA365C-7352-4308-8C62-1EDA0F3E8CC2}" type="parTrans" cxnId="{E1F75774-7996-484B-B4D2-67905C22E4C1}">
      <dgm:prSet/>
      <dgm:spPr/>
      <dgm:t>
        <a:bodyPr/>
        <a:lstStyle/>
        <a:p>
          <a:endParaRPr lang="en-US"/>
        </a:p>
      </dgm:t>
    </dgm:pt>
    <dgm:pt modelId="{BA91DC2F-3063-41CE-8D44-4A9FE8628224}" type="sibTrans" cxnId="{E1F75774-7996-484B-B4D2-67905C22E4C1}">
      <dgm:prSet/>
      <dgm:spPr>
        <a:solidFill>
          <a:schemeClr val="accent1"/>
        </a:solidFill>
        <a:ln w="34925">
          <a:solidFill>
            <a:srgbClr val="1AC604"/>
          </a:solidFill>
        </a:ln>
      </dgm:spPr>
      <dgm:t>
        <a:bodyPr/>
        <a:lstStyle/>
        <a:p>
          <a:endParaRPr lang="en-US"/>
        </a:p>
      </dgm:t>
    </dgm:pt>
    <dgm:pt modelId="{8615E016-AA89-44C0-853E-B3BDFC1FFE4D}">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申请基金</a:t>
          </a:r>
          <a:endParaRPr lang="en-US" b="1" dirty="0">
            <a:latin typeface="微软雅黑" panose="020B0503020204020204" pitchFamily="34" charset="-122"/>
            <a:ea typeface="微软雅黑" panose="020B0503020204020204" pitchFamily="34" charset="-122"/>
          </a:endParaRPr>
        </a:p>
      </dgm:t>
    </dgm:pt>
    <dgm:pt modelId="{84C16807-10B4-4FCB-89F5-3A4DBFB3C9D6}" type="parTrans" cxnId="{90CEDA82-433F-4122-8C07-7D2285F866A8}">
      <dgm:prSet/>
      <dgm:spPr/>
      <dgm:t>
        <a:bodyPr/>
        <a:lstStyle/>
        <a:p>
          <a:endParaRPr lang="en-US"/>
        </a:p>
      </dgm:t>
    </dgm:pt>
    <dgm:pt modelId="{2243D80C-D79B-4E4F-9B1F-6EF0DD33426D}" type="sibTrans" cxnId="{90CEDA82-433F-4122-8C07-7D2285F866A8}">
      <dgm:prSet/>
      <dgm:spPr>
        <a:solidFill>
          <a:schemeClr val="accent1"/>
        </a:solidFill>
        <a:ln w="34925">
          <a:solidFill>
            <a:srgbClr val="1AC604"/>
          </a:solidFill>
        </a:ln>
      </dgm:spPr>
      <dgm:t>
        <a:bodyPr/>
        <a:lstStyle/>
        <a:p>
          <a:endParaRPr lang="en-US"/>
        </a:p>
      </dgm:t>
    </dgm:pt>
    <dgm:pt modelId="{EB51EFD7-5987-40EF-91E5-361337271D2E}">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分析领域</a:t>
          </a:r>
          <a:endParaRPr lang="en-US" b="1" dirty="0">
            <a:latin typeface="微软雅黑" panose="020B0503020204020204" pitchFamily="34" charset="-122"/>
            <a:ea typeface="微软雅黑" panose="020B0503020204020204" pitchFamily="34" charset="-122"/>
          </a:endParaRPr>
        </a:p>
      </dgm:t>
    </dgm:pt>
    <dgm:pt modelId="{349B8611-7650-4F19-8E69-F1A01CEFA5EF}" type="parTrans" cxnId="{E5B3A964-1116-4B51-A192-5B7EF2975FA0}">
      <dgm:prSet/>
      <dgm:spPr/>
      <dgm:t>
        <a:bodyPr/>
        <a:lstStyle/>
        <a:p>
          <a:endParaRPr lang="en-US"/>
        </a:p>
      </dgm:t>
    </dgm:pt>
    <dgm:pt modelId="{044C4369-FB90-433F-9D01-3567E3891488}" type="sibTrans" cxnId="{E5B3A964-1116-4B51-A192-5B7EF2975FA0}">
      <dgm:prSet/>
      <dgm:spPr>
        <a:ln w="34925">
          <a:solidFill>
            <a:srgbClr val="1AC604"/>
          </a:solidFill>
        </a:ln>
      </dgm:spPr>
      <dgm:t>
        <a:bodyPr/>
        <a:lstStyle/>
        <a:p>
          <a:endParaRPr lang="en-US"/>
        </a:p>
      </dgm:t>
    </dgm:pt>
    <dgm:pt modelId="{56DE43CD-0AB9-4F86-8BBA-98F7C081A293}">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设计方案</a:t>
          </a:r>
          <a:endParaRPr lang="en-US" b="1" dirty="0">
            <a:latin typeface="微软雅黑" panose="020B0503020204020204" pitchFamily="34" charset="-122"/>
            <a:ea typeface="微软雅黑" panose="020B0503020204020204" pitchFamily="34" charset="-122"/>
          </a:endParaRPr>
        </a:p>
      </dgm:t>
    </dgm:pt>
    <dgm:pt modelId="{6D928474-52DC-41CE-A387-0309AAF6DA87}" type="parTrans" cxnId="{771887D2-C241-48B4-A1F0-35A99E7AB946}">
      <dgm:prSet/>
      <dgm:spPr/>
      <dgm:t>
        <a:bodyPr/>
        <a:lstStyle/>
        <a:p>
          <a:endParaRPr lang="en-US"/>
        </a:p>
      </dgm:t>
    </dgm:pt>
    <dgm:pt modelId="{47CA2A6F-F466-438B-98F7-2110EDB77829}" type="sibTrans" cxnId="{771887D2-C241-48B4-A1F0-35A99E7AB946}">
      <dgm:prSet/>
      <dgm:spPr>
        <a:solidFill>
          <a:schemeClr val="accent1"/>
        </a:solidFill>
        <a:ln w="34925">
          <a:solidFill>
            <a:srgbClr val="1AC604"/>
          </a:solidFill>
        </a:ln>
      </dgm:spPr>
      <dgm:t>
        <a:bodyPr/>
        <a:lstStyle/>
        <a:p>
          <a:endParaRPr lang="en-US"/>
        </a:p>
      </dgm:t>
    </dgm:pt>
    <dgm:pt modelId="{8F3DE7EB-14D1-4549-8938-6C7CC1FF044D}">
      <dgm:prSet phldrT="[Text]"/>
      <dgm:spPr>
        <a:solidFill>
          <a:srgbClr val="18B103"/>
        </a:solidFill>
      </dgm:spPr>
      <dgm:t>
        <a:bodyPr/>
        <a:lstStyle/>
        <a:p>
          <a:r>
            <a:rPr lang="zh-CN" altLang="en-US" b="1" dirty="0" smtClean="0">
              <a:latin typeface="微软雅黑" panose="020B0503020204020204" pitchFamily="34" charset="-122"/>
              <a:ea typeface="微软雅黑" panose="020B0503020204020204" pitchFamily="34" charset="-122"/>
            </a:rPr>
            <a:t>学术出版</a:t>
          </a:r>
          <a:endParaRPr lang="en-US" b="1" dirty="0">
            <a:latin typeface="微软雅黑" panose="020B0503020204020204" pitchFamily="34" charset="-122"/>
            <a:ea typeface="微软雅黑" panose="020B0503020204020204" pitchFamily="34" charset="-122"/>
          </a:endParaRPr>
        </a:p>
      </dgm:t>
    </dgm:pt>
    <dgm:pt modelId="{4C890907-F8C2-4FE4-AC93-721A9B8BA142}" type="sibTrans" cxnId="{70C9900F-1221-435D-9088-638BA2AC7112}">
      <dgm:prSet/>
      <dgm:spPr>
        <a:ln w="34925">
          <a:solidFill>
            <a:srgbClr val="1AC604"/>
          </a:solidFill>
        </a:ln>
      </dgm:spPr>
      <dgm:t>
        <a:bodyPr/>
        <a:lstStyle/>
        <a:p>
          <a:endParaRPr lang="en-US"/>
        </a:p>
      </dgm:t>
    </dgm:pt>
    <dgm:pt modelId="{BDB98519-04FC-430C-99AC-C617AE3147CE}" type="parTrans" cxnId="{70C9900F-1221-435D-9088-638BA2AC7112}">
      <dgm:prSet/>
      <dgm:spPr/>
      <dgm:t>
        <a:bodyPr/>
        <a:lstStyle/>
        <a:p>
          <a:endParaRPr lang="en-US"/>
        </a:p>
      </dgm:t>
    </dgm:pt>
    <dgm:pt modelId="{6B1AA476-90D2-4366-8013-D2A9B2C13128}" type="pres">
      <dgm:prSet presAssocID="{55F0CD6B-D5B4-44E8-903D-904F224CAE05}" presName="cycle" presStyleCnt="0">
        <dgm:presLayoutVars>
          <dgm:dir/>
          <dgm:resizeHandles val="exact"/>
        </dgm:presLayoutVars>
      </dgm:prSet>
      <dgm:spPr/>
      <dgm:t>
        <a:bodyPr/>
        <a:lstStyle/>
        <a:p>
          <a:endParaRPr lang="en-US"/>
        </a:p>
      </dgm:t>
    </dgm:pt>
    <dgm:pt modelId="{0D6AD67A-AED2-476F-BE2F-3476FC5066BB}" type="pres">
      <dgm:prSet presAssocID="{1A889B6A-7294-4291-94F0-50BEEB566112}" presName="node" presStyleLbl="node1" presStyleIdx="0" presStyleCnt="5">
        <dgm:presLayoutVars>
          <dgm:bulletEnabled val="1"/>
        </dgm:presLayoutVars>
      </dgm:prSet>
      <dgm:spPr/>
      <dgm:t>
        <a:bodyPr/>
        <a:lstStyle/>
        <a:p>
          <a:endParaRPr lang="en-US"/>
        </a:p>
      </dgm:t>
    </dgm:pt>
    <dgm:pt modelId="{96006721-7387-469C-9E0A-64793550DBE9}" type="pres">
      <dgm:prSet presAssocID="{1A889B6A-7294-4291-94F0-50BEEB566112}" presName="spNode" presStyleCnt="0"/>
      <dgm:spPr/>
    </dgm:pt>
    <dgm:pt modelId="{C1A5A605-3336-441D-8DDC-0A4FA2917CD4}" type="pres">
      <dgm:prSet presAssocID="{BA91DC2F-3063-41CE-8D44-4A9FE8628224}" presName="sibTrans" presStyleLbl="sibTrans1D1" presStyleIdx="0" presStyleCnt="5"/>
      <dgm:spPr/>
      <dgm:t>
        <a:bodyPr/>
        <a:lstStyle/>
        <a:p>
          <a:endParaRPr lang="en-US"/>
        </a:p>
      </dgm:t>
    </dgm:pt>
    <dgm:pt modelId="{6119BB0D-50A9-481D-93AF-FCCB7CEBF351}" type="pres">
      <dgm:prSet presAssocID="{8615E016-AA89-44C0-853E-B3BDFC1FFE4D}" presName="node" presStyleLbl="node1" presStyleIdx="1" presStyleCnt="5">
        <dgm:presLayoutVars>
          <dgm:bulletEnabled val="1"/>
        </dgm:presLayoutVars>
      </dgm:prSet>
      <dgm:spPr/>
      <dgm:t>
        <a:bodyPr/>
        <a:lstStyle/>
        <a:p>
          <a:endParaRPr lang="en-US"/>
        </a:p>
      </dgm:t>
    </dgm:pt>
    <dgm:pt modelId="{C3E42822-3F81-49CC-ADB9-6DA1E0A811FA}" type="pres">
      <dgm:prSet presAssocID="{8615E016-AA89-44C0-853E-B3BDFC1FFE4D}" presName="spNode" presStyleCnt="0"/>
      <dgm:spPr/>
    </dgm:pt>
    <dgm:pt modelId="{EA740B2B-30C2-4F55-84FC-0B80332F0DFE}" type="pres">
      <dgm:prSet presAssocID="{2243D80C-D79B-4E4F-9B1F-6EF0DD33426D}" presName="sibTrans" presStyleLbl="sibTrans1D1" presStyleIdx="1" presStyleCnt="5"/>
      <dgm:spPr/>
      <dgm:t>
        <a:bodyPr/>
        <a:lstStyle/>
        <a:p>
          <a:endParaRPr lang="en-US"/>
        </a:p>
      </dgm:t>
    </dgm:pt>
    <dgm:pt modelId="{F5BAB456-731A-4A67-919C-1B0C2251A968}" type="pres">
      <dgm:prSet presAssocID="{EB51EFD7-5987-40EF-91E5-361337271D2E}" presName="node" presStyleLbl="node1" presStyleIdx="2" presStyleCnt="5">
        <dgm:presLayoutVars>
          <dgm:bulletEnabled val="1"/>
        </dgm:presLayoutVars>
      </dgm:prSet>
      <dgm:spPr/>
      <dgm:t>
        <a:bodyPr/>
        <a:lstStyle/>
        <a:p>
          <a:endParaRPr lang="en-US"/>
        </a:p>
      </dgm:t>
    </dgm:pt>
    <dgm:pt modelId="{54AD214D-C487-404A-A25D-13905286D8C6}" type="pres">
      <dgm:prSet presAssocID="{EB51EFD7-5987-40EF-91E5-361337271D2E}" presName="spNode" presStyleCnt="0"/>
      <dgm:spPr/>
    </dgm:pt>
    <dgm:pt modelId="{804DCD19-9EFA-42DF-B552-4C69D8836AB5}" type="pres">
      <dgm:prSet presAssocID="{044C4369-FB90-433F-9D01-3567E3891488}" presName="sibTrans" presStyleLbl="sibTrans1D1" presStyleIdx="2" presStyleCnt="5"/>
      <dgm:spPr/>
      <dgm:t>
        <a:bodyPr/>
        <a:lstStyle/>
        <a:p>
          <a:endParaRPr lang="en-US"/>
        </a:p>
      </dgm:t>
    </dgm:pt>
    <dgm:pt modelId="{56D3382D-8FF2-4F3F-847A-1EF254D6E78E}" type="pres">
      <dgm:prSet presAssocID="{56DE43CD-0AB9-4F86-8BBA-98F7C081A293}" presName="node" presStyleLbl="node1" presStyleIdx="3" presStyleCnt="5">
        <dgm:presLayoutVars>
          <dgm:bulletEnabled val="1"/>
        </dgm:presLayoutVars>
      </dgm:prSet>
      <dgm:spPr/>
      <dgm:t>
        <a:bodyPr/>
        <a:lstStyle/>
        <a:p>
          <a:endParaRPr lang="en-US"/>
        </a:p>
      </dgm:t>
    </dgm:pt>
    <dgm:pt modelId="{B3AD6CEE-E788-4E20-A51D-6CCC9F1C8F3E}" type="pres">
      <dgm:prSet presAssocID="{56DE43CD-0AB9-4F86-8BBA-98F7C081A293}" presName="spNode" presStyleCnt="0"/>
      <dgm:spPr/>
    </dgm:pt>
    <dgm:pt modelId="{1B6975AF-2118-4295-BA08-D0996B857B44}" type="pres">
      <dgm:prSet presAssocID="{47CA2A6F-F466-438B-98F7-2110EDB77829}" presName="sibTrans" presStyleLbl="sibTrans1D1" presStyleIdx="3" presStyleCnt="5"/>
      <dgm:spPr/>
      <dgm:t>
        <a:bodyPr/>
        <a:lstStyle/>
        <a:p>
          <a:endParaRPr lang="en-US"/>
        </a:p>
      </dgm:t>
    </dgm:pt>
    <dgm:pt modelId="{FBB5EF30-8D38-4D64-9274-77633392F37D}" type="pres">
      <dgm:prSet presAssocID="{8F3DE7EB-14D1-4549-8938-6C7CC1FF044D}" presName="node" presStyleLbl="node1" presStyleIdx="4" presStyleCnt="5">
        <dgm:presLayoutVars>
          <dgm:bulletEnabled val="1"/>
        </dgm:presLayoutVars>
      </dgm:prSet>
      <dgm:spPr/>
      <dgm:t>
        <a:bodyPr/>
        <a:lstStyle/>
        <a:p>
          <a:endParaRPr lang="en-US"/>
        </a:p>
      </dgm:t>
    </dgm:pt>
    <dgm:pt modelId="{D6A5B293-90A6-4C7C-A874-97B7861F2E73}" type="pres">
      <dgm:prSet presAssocID="{8F3DE7EB-14D1-4549-8938-6C7CC1FF044D}" presName="spNode" presStyleCnt="0"/>
      <dgm:spPr/>
    </dgm:pt>
    <dgm:pt modelId="{172E967F-FA72-4BE9-91A1-F94F835587C0}" type="pres">
      <dgm:prSet presAssocID="{4C890907-F8C2-4FE4-AC93-721A9B8BA142}" presName="sibTrans" presStyleLbl="sibTrans1D1" presStyleIdx="4" presStyleCnt="5"/>
      <dgm:spPr/>
      <dgm:t>
        <a:bodyPr/>
        <a:lstStyle/>
        <a:p>
          <a:endParaRPr lang="en-US"/>
        </a:p>
      </dgm:t>
    </dgm:pt>
  </dgm:ptLst>
  <dgm:cxnLst>
    <dgm:cxn modelId="{E5D77834-4DEC-4BAF-B049-58F199313EB2}" type="presOf" srcId="{47CA2A6F-F466-438B-98F7-2110EDB77829}" destId="{1B6975AF-2118-4295-BA08-D0996B857B44}" srcOrd="0" destOrd="0" presId="urn:microsoft.com/office/officeart/2005/8/layout/cycle5"/>
    <dgm:cxn modelId="{4EC6624E-A09D-48DC-95F4-8DEDF21049D0}" type="presOf" srcId="{56DE43CD-0AB9-4F86-8BBA-98F7C081A293}" destId="{56D3382D-8FF2-4F3F-847A-1EF254D6E78E}" srcOrd="0" destOrd="0" presId="urn:microsoft.com/office/officeart/2005/8/layout/cycle5"/>
    <dgm:cxn modelId="{C5B4B165-E735-49E3-A6E6-92F71B221122}" type="presOf" srcId="{1A889B6A-7294-4291-94F0-50BEEB566112}" destId="{0D6AD67A-AED2-476F-BE2F-3476FC5066BB}" srcOrd="0" destOrd="0" presId="urn:microsoft.com/office/officeart/2005/8/layout/cycle5"/>
    <dgm:cxn modelId="{6D6C7986-3F8D-4A1E-A8A1-51862E16F62E}" type="presOf" srcId="{55F0CD6B-D5B4-44E8-903D-904F224CAE05}" destId="{6B1AA476-90D2-4366-8013-D2A9B2C13128}" srcOrd="0" destOrd="0" presId="urn:microsoft.com/office/officeart/2005/8/layout/cycle5"/>
    <dgm:cxn modelId="{90CEDA82-433F-4122-8C07-7D2285F866A8}" srcId="{55F0CD6B-D5B4-44E8-903D-904F224CAE05}" destId="{8615E016-AA89-44C0-853E-B3BDFC1FFE4D}" srcOrd="1" destOrd="0" parTransId="{84C16807-10B4-4FCB-89F5-3A4DBFB3C9D6}" sibTransId="{2243D80C-D79B-4E4F-9B1F-6EF0DD33426D}"/>
    <dgm:cxn modelId="{169A9C67-5BE9-46D4-AB71-A5DBDA2264A0}" type="presOf" srcId="{BA91DC2F-3063-41CE-8D44-4A9FE8628224}" destId="{C1A5A605-3336-441D-8DDC-0A4FA2917CD4}" srcOrd="0" destOrd="0" presId="urn:microsoft.com/office/officeart/2005/8/layout/cycle5"/>
    <dgm:cxn modelId="{70C9900F-1221-435D-9088-638BA2AC7112}" srcId="{55F0CD6B-D5B4-44E8-903D-904F224CAE05}" destId="{8F3DE7EB-14D1-4549-8938-6C7CC1FF044D}" srcOrd="4" destOrd="0" parTransId="{BDB98519-04FC-430C-99AC-C617AE3147CE}" sibTransId="{4C890907-F8C2-4FE4-AC93-721A9B8BA142}"/>
    <dgm:cxn modelId="{E5B3A964-1116-4B51-A192-5B7EF2975FA0}" srcId="{55F0CD6B-D5B4-44E8-903D-904F224CAE05}" destId="{EB51EFD7-5987-40EF-91E5-361337271D2E}" srcOrd="2" destOrd="0" parTransId="{349B8611-7650-4F19-8E69-F1A01CEFA5EF}" sibTransId="{044C4369-FB90-433F-9D01-3567E3891488}"/>
    <dgm:cxn modelId="{58212A7B-5B4D-46E5-A984-CACBDCDFD913}" type="presOf" srcId="{044C4369-FB90-433F-9D01-3567E3891488}" destId="{804DCD19-9EFA-42DF-B552-4C69D8836AB5}" srcOrd="0" destOrd="0" presId="urn:microsoft.com/office/officeart/2005/8/layout/cycle5"/>
    <dgm:cxn modelId="{CBA07B62-F147-4C6C-8633-E0EBE3661FE0}" type="presOf" srcId="{4C890907-F8C2-4FE4-AC93-721A9B8BA142}" destId="{172E967F-FA72-4BE9-91A1-F94F835587C0}" srcOrd="0" destOrd="0" presId="urn:microsoft.com/office/officeart/2005/8/layout/cycle5"/>
    <dgm:cxn modelId="{771887D2-C241-48B4-A1F0-35A99E7AB946}" srcId="{55F0CD6B-D5B4-44E8-903D-904F224CAE05}" destId="{56DE43CD-0AB9-4F86-8BBA-98F7C081A293}" srcOrd="3" destOrd="0" parTransId="{6D928474-52DC-41CE-A387-0309AAF6DA87}" sibTransId="{47CA2A6F-F466-438B-98F7-2110EDB77829}"/>
    <dgm:cxn modelId="{E1F75774-7996-484B-B4D2-67905C22E4C1}" srcId="{55F0CD6B-D5B4-44E8-903D-904F224CAE05}" destId="{1A889B6A-7294-4291-94F0-50BEEB566112}" srcOrd="0" destOrd="0" parTransId="{46BA365C-7352-4308-8C62-1EDA0F3E8CC2}" sibTransId="{BA91DC2F-3063-41CE-8D44-4A9FE8628224}"/>
    <dgm:cxn modelId="{732F3E1E-B7EA-445A-94B5-9E1813DF289F}" type="presOf" srcId="{2243D80C-D79B-4E4F-9B1F-6EF0DD33426D}" destId="{EA740B2B-30C2-4F55-84FC-0B80332F0DFE}" srcOrd="0" destOrd="0" presId="urn:microsoft.com/office/officeart/2005/8/layout/cycle5"/>
    <dgm:cxn modelId="{BC9560BE-BB85-4E08-9FF7-AA9DF6C75953}" type="presOf" srcId="{8615E016-AA89-44C0-853E-B3BDFC1FFE4D}" destId="{6119BB0D-50A9-481D-93AF-FCCB7CEBF351}" srcOrd="0" destOrd="0" presId="urn:microsoft.com/office/officeart/2005/8/layout/cycle5"/>
    <dgm:cxn modelId="{F875486D-BD5A-4BEF-B135-68B89A946C33}" type="presOf" srcId="{8F3DE7EB-14D1-4549-8938-6C7CC1FF044D}" destId="{FBB5EF30-8D38-4D64-9274-77633392F37D}" srcOrd="0" destOrd="0" presId="urn:microsoft.com/office/officeart/2005/8/layout/cycle5"/>
    <dgm:cxn modelId="{4EE1D0B6-F547-45F0-8D6C-1237E7D9AD7B}" type="presOf" srcId="{EB51EFD7-5987-40EF-91E5-361337271D2E}" destId="{F5BAB456-731A-4A67-919C-1B0C2251A968}" srcOrd="0" destOrd="0" presId="urn:microsoft.com/office/officeart/2005/8/layout/cycle5"/>
    <dgm:cxn modelId="{88D4B3A2-BD69-4DCE-A45A-F9438E756920}" type="presParOf" srcId="{6B1AA476-90D2-4366-8013-D2A9B2C13128}" destId="{0D6AD67A-AED2-476F-BE2F-3476FC5066BB}" srcOrd="0" destOrd="0" presId="urn:microsoft.com/office/officeart/2005/8/layout/cycle5"/>
    <dgm:cxn modelId="{3B0F2A82-7C62-44B4-9AAF-CC6B76AF2861}" type="presParOf" srcId="{6B1AA476-90D2-4366-8013-D2A9B2C13128}" destId="{96006721-7387-469C-9E0A-64793550DBE9}" srcOrd="1" destOrd="0" presId="urn:microsoft.com/office/officeart/2005/8/layout/cycle5"/>
    <dgm:cxn modelId="{28ED2DEC-C176-4989-850F-2C0A3D49D311}" type="presParOf" srcId="{6B1AA476-90D2-4366-8013-D2A9B2C13128}" destId="{C1A5A605-3336-441D-8DDC-0A4FA2917CD4}" srcOrd="2" destOrd="0" presId="urn:microsoft.com/office/officeart/2005/8/layout/cycle5"/>
    <dgm:cxn modelId="{6C69005C-02A4-4380-AE76-567DFE28739E}" type="presParOf" srcId="{6B1AA476-90D2-4366-8013-D2A9B2C13128}" destId="{6119BB0D-50A9-481D-93AF-FCCB7CEBF351}" srcOrd="3" destOrd="0" presId="urn:microsoft.com/office/officeart/2005/8/layout/cycle5"/>
    <dgm:cxn modelId="{8C8CE6A1-C766-42EA-A125-DC92327E7915}" type="presParOf" srcId="{6B1AA476-90D2-4366-8013-D2A9B2C13128}" destId="{C3E42822-3F81-49CC-ADB9-6DA1E0A811FA}" srcOrd="4" destOrd="0" presId="urn:microsoft.com/office/officeart/2005/8/layout/cycle5"/>
    <dgm:cxn modelId="{3397D822-A845-47BB-AA7A-D91EA251CA94}" type="presParOf" srcId="{6B1AA476-90D2-4366-8013-D2A9B2C13128}" destId="{EA740B2B-30C2-4F55-84FC-0B80332F0DFE}" srcOrd="5" destOrd="0" presId="urn:microsoft.com/office/officeart/2005/8/layout/cycle5"/>
    <dgm:cxn modelId="{8715750E-6F3C-42B1-921D-5BAF9E44C8AF}" type="presParOf" srcId="{6B1AA476-90D2-4366-8013-D2A9B2C13128}" destId="{F5BAB456-731A-4A67-919C-1B0C2251A968}" srcOrd="6" destOrd="0" presId="urn:microsoft.com/office/officeart/2005/8/layout/cycle5"/>
    <dgm:cxn modelId="{584682B7-DF29-413D-BB6B-D0E6C4B86E98}" type="presParOf" srcId="{6B1AA476-90D2-4366-8013-D2A9B2C13128}" destId="{54AD214D-C487-404A-A25D-13905286D8C6}" srcOrd="7" destOrd="0" presId="urn:microsoft.com/office/officeart/2005/8/layout/cycle5"/>
    <dgm:cxn modelId="{C20727A6-3E9E-47C3-892C-C74CE9E58E94}" type="presParOf" srcId="{6B1AA476-90D2-4366-8013-D2A9B2C13128}" destId="{804DCD19-9EFA-42DF-B552-4C69D8836AB5}" srcOrd="8" destOrd="0" presId="urn:microsoft.com/office/officeart/2005/8/layout/cycle5"/>
    <dgm:cxn modelId="{0CE84176-0D2E-4D81-8FD1-601E3C4F520C}" type="presParOf" srcId="{6B1AA476-90D2-4366-8013-D2A9B2C13128}" destId="{56D3382D-8FF2-4F3F-847A-1EF254D6E78E}" srcOrd="9" destOrd="0" presId="urn:microsoft.com/office/officeart/2005/8/layout/cycle5"/>
    <dgm:cxn modelId="{5F53B5AC-CE9B-468C-BBAB-BEB6A4866E70}" type="presParOf" srcId="{6B1AA476-90D2-4366-8013-D2A9B2C13128}" destId="{B3AD6CEE-E788-4E20-A51D-6CCC9F1C8F3E}" srcOrd="10" destOrd="0" presId="urn:microsoft.com/office/officeart/2005/8/layout/cycle5"/>
    <dgm:cxn modelId="{24135BB1-1D5D-4907-9EE2-2886A6952B3B}" type="presParOf" srcId="{6B1AA476-90D2-4366-8013-D2A9B2C13128}" destId="{1B6975AF-2118-4295-BA08-D0996B857B44}" srcOrd="11" destOrd="0" presId="urn:microsoft.com/office/officeart/2005/8/layout/cycle5"/>
    <dgm:cxn modelId="{4C2DDA62-E7F3-4374-A43E-8542DF3E00F5}" type="presParOf" srcId="{6B1AA476-90D2-4366-8013-D2A9B2C13128}" destId="{FBB5EF30-8D38-4D64-9274-77633392F37D}" srcOrd="12" destOrd="0" presId="urn:microsoft.com/office/officeart/2005/8/layout/cycle5"/>
    <dgm:cxn modelId="{9CD21605-CAD3-403F-B376-826140DD07BA}" type="presParOf" srcId="{6B1AA476-90D2-4366-8013-D2A9B2C13128}" destId="{D6A5B293-90A6-4C7C-A874-97B7861F2E73}" srcOrd="13" destOrd="0" presId="urn:microsoft.com/office/officeart/2005/8/layout/cycle5"/>
    <dgm:cxn modelId="{3EFBE256-C481-4378-885A-03D9FB80D856}" type="presParOf" srcId="{6B1AA476-90D2-4366-8013-D2A9B2C13128}" destId="{172E967F-FA72-4BE9-91A1-F94F835587C0}"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solidFill>
          <a:srgbClr val="6817FF"/>
        </a:solidFill>
        <a:ln>
          <a:solidFill>
            <a:schemeClr val="bg1"/>
          </a:solidFill>
        </a:ln>
      </dgm:spPr>
      <dgm:t>
        <a:bodyPr/>
        <a:lstStyle/>
        <a:p>
          <a:r>
            <a:rPr lang="zh-CN" altLang="en-US" sz="2000" b="1" dirty="0">
              <a:latin typeface="微软雅黑" pitchFamily="34" charset="-122"/>
              <a:ea typeface="微软雅黑" pitchFamily="34" charset="-122"/>
            </a:rPr>
            <a:t>高被引论文</a:t>
          </a:r>
          <a:endParaRPr lang="en-US" altLang="zh-CN" sz="2000" b="1" dirty="0">
            <a:latin typeface="微软雅黑" pitchFamily="34" charset="-122"/>
            <a:ea typeface="微软雅黑" pitchFamily="34" charset="-122"/>
          </a:endParaRPr>
        </a:p>
        <a:p>
          <a:r>
            <a:rPr lang="en-US" altLang="zh-CN" sz="1600" b="1" dirty="0">
              <a:latin typeface="微软雅黑" pitchFamily="34" charset="-122"/>
              <a:ea typeface="微软雅黑" pitchFamily="34" charset="-122"/>
            </a:rPr>
            <a:t>(</a:t>
          </a:r>
          <a:r>
            <a:rPr lang="en-US" sz="1600" b="1" dirty="0">
              <a:latin typeface="微软雅黑" pitchFamily="34" charset="-122"/>
              <a:ea typeface="微软雅黑" pitchFamily="34" charset="-122"/>
            </a:rPr>
            <a:t>Highly Cited Paper)</a:t>
          </a:r>
          <a:endParaRPr lang="zh-CN" altLang="en-US" sz="1600" b="1" dirty="0"/>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4B41E299-588D-44B3-8E55-EC951F093DC8}">
      <dgm:prSet phldrT="[文本]"/>
      <dgm:spPr>
        <a:solidFill>
          <a:schemeClr val="bg2">
            <a:lumMod val="20000"/>
            <a:lumOff val="80000"/>
            <a:alpha val="90000"/>
          </a:schemeClr>
        </a:solidFill>
      </dgm:spPr>
      <dgm:t>
        <a:bodyPr/>
        <a:lstStyle/>
        <a:p>
          <a:r>
            <a:rPr lang="zh-CN" altLang="en-US" dirty="0">
              <a:latin typeface="微软雅黑" pitchFamily="34" charset="-122"/>
              <a:ea typeface="微软雅黑" pitchFamily="34" charset="-122"/>
            </a:rPr>
            <a:t>过去</a:t>
          </a:r>
          <a:r>
            <a:rPr lang="en-US" altLang="zh-CN" dirty="0">
              <a:latin typeface="微软雅黑" pitchFamily="34" charset="-122"/>
              <a:ea typeface="微软雅黑" pitchFamily="34" charset="-122"/>
            </a:rPr>
            <a:t>10</a:t>
          </a:r>
          <a:r>
            <a:rPr lang="zh-CN" altLang="en-US" dirty="0">
              <a:latin typeface="微软雅黑" pitchFamily="34" charset="-122"/>
              <a:ea typeface="微软雅黑" pitchFamily="34" charset="-122"/>
            </a:rPr>
            <a:t>年中发表的论文</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被引用次数在同年同学科发表的论文中进入全球前</a:t>
          </a:r>
          <a:r>
            <a:rPr lang="en-US" altLang="zh-CN" dirty="0">
              <a:latin typeface="微软雅黑" pitchFamily="34" charset="-122"/>
              <a:ea typeface="微软雅黑" pitchFamily="34" charset="-122"/>
            </a:rPr>
            <a:t>1</a:t>
          </a:r>
          <a:r>
            <a:rPr lang="zh-CN" altLang="en-US" dirty="0">
              <a:latin typeface="微软雅黑" pitchFamily="34" charset="-122"/>
              <a:ea typeface="微软雅黑" pitchFamily="34" charset="-122"/>
            </a:rPr>
            <a:t>％</a:t>
          </a:r>
          <a:endParaRPr lang="zh-CN" altLang="en-US" dirty="0"/>
        </a:p>
      </dgm:t>
    </dgm:pt>
    <dgm:pt modelId="{8EF9E7DB-0AE9-4C1C-B906-1DFCC4CEFA58}" type="parTrans" cxnId="{6DD29A4E-9CA8-40F1-B2CF-BF7827012016}">
      <dgm:prSet/>
      <dgm:spPr/>
      <dgm:t>
        <a:bodyPr/>
        <a:lstStyle/>
        <a:p>
          <a:endParaRPr lang="zh-CN" altLang="en-US"/>
        </a:p>
      </dgm:t>
    </dgm:pt>
    <dgm:pt modelId="{BB5F2D16-CDBF-4039-9BEA-AAFF0A3C423C}" type="sibTrans" cxnId="{6DD29A4E-9CA8-40F1-B2CF-BF7827012016}">
      <dgm:prSet/>
      <dgm:spPr/>
      <dgm:t>
        <a:bodyPr/>
        <a:lstStyle/>
        <a:p>
          <a:endParaRPr lang="zh-CN" altLang="en-US"/>
        </a:p>
      </dgm:t>
    </dgm:pt>
    <dgm:pt modelId="{AEFEB1E2-4215-4B6A-8FF7-D72369791B8A}">
      <dgm:prSet phldrT="[文本]" custT="1"/>
      <dgm:spPr>
        <a:solidFill>
          <a:srgbClr val="6817FF"/>
        </a:solidFill>
        <a:ln>
          <a:solidFill>
            <a:schemeClr val="bg1"/>
          </a:solidFill>
        </a:ln>
      </dgm:spPr>
      <dgm:t>
        <a:bodyPr/>
        <a:lstStyle/>
        <a:p>
          <a:r>
            <a:rPr lang="zh-CN" altLang="en-US" sz="2300" b="1" dirty="0">
              <a:latin typeface="微软雅黑" pitchFamily="34" charset="-122"/>
              <a:ea typeface="微软雅黑" pitchFamily="34" charset="-122"/>
            </a:rPr>
            <a:t>热点论文</a:t>
          </a:r>
          <a:endParaRPr lang="en-US" altLang="zh-CN" sz="2300" b="1" dirty="0">
            <a:latin typeface="微软雅黑" pitchFamily="34" charset="-122"/>
            <a:ea typeface="微软雅黑" pitchFamily="34" charset="-122"/>
          </a:endParaRPr>
        </a:p>
        <a:p>
          <a:r>
            <a:rPr lang="en-US" sz="1800" b="1" dirty="0">
              <a:latin typeface="微软雅黑" pitchFamily="34" charset="-122"/>
              <a:ea typeface="微软雅黑" pitchFamily="34" charset="-122"/>
            </a:rPr>
            <a:t>(Hot Paper)</a:t>
          </a:r>
          <a:r>
            <a:rPr lang="zh-CN" altLang="en-US" sz="1800" b="1" dirty="0">
              <a:latin typeface="微软雅黑" pitchFamily="34" charset="-122"/>
              <a:ea typeface="微软雅黑" pitchFamily="34" charset="-122"/>
            </a:rPr>
            <a:t> </a:t>
          </a:r>
          <a:endParaRPr lang="zh-CN" altLang="en-US" sz="1800" b="1" dirty="0"/>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dgm:spPr>
        <a:solidFill>
          <a:schemeClr val="bg2">
            <a:lumMod val="20000"/>
            <a:lumOff val="80000"/>
            <a:alpha val="90000"/>
          </a:schemeClr>
        </a:solidFill>
      </dgm:spPr>
      <dgm:t>
        <a:bodyPr/>
        <a:lstStyle/>
        <a:p>
          <a:r>
            <a:rPr lang="zh-CN" altLang="en-US" dirty="0">
              <a:latin typeface="微软雅黑" pitchFamily="34" charset="-122"/>
              <a:ea typeface="微软雅黑" pitchFamily="34" charset="-122"/>
            </a:rPr>
            <a:t>过去２年中所发表的论文</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在最近两个月中其影响力排在某学科前</a:t>
          </a:r>
          <a:r>
            <a:rPr lang="en-US" altLang="zh-CN" dirty="0">
              <a:latin typeface="微软雅黑" pitchFamily="34" charset="-122"/>
              <a:ea typeface="微软雅黑" pitchFamily="34" charset="-122"/>
            </a:rPr>
            <a:t>0.1%</a:t>
          </a:r>
          <a:r>
            <a:rPr lang="zh-CN" altLang="en-US" dirty="0">
              <a:latin typeface="微软雅黑" pitchFamily="34" charset="-122"/>
              <a:ea typeface="微软雅黑" pitchFamily="34" charset="-122"/>
            </a:rPr>
            <a:t>的论文</a:t>
          </a:r>
          <a:endParaRPr lang="zh-CN" altLang="en-US" dirty="0"/>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t>
        <a:bodyPr/>
        <a:lstStyle/>
        <a:p>
          <a:endParaRPr lang="zh-CN" altLang="en-US"/>
        </a:p>
      </dgm:t>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62411">
        <dgm:presLayoutVars>
          <dgm:bulletEnabled val="1"/>
        </dgm:presLayoutVars>
      </dgm:prSet>
      <dgm:spPr/>
      <dgm:t>
        <a:bodyPr/>
        <a:lstStyle/>
        <a:p>
          <a:endParaRPr lang="zh-CN" altLang="en-US"/>
        </a:p>
      </dgm:t>
    </dgm:pt>
    <dgm:pt modelId="{5F9AB917-8685-4182-90DD-E96D0FFE44AD}" type="pres">
      <dgm:prSet presAssocID="{F7BDB101-2307-4170-A7A9-D1259288DBA0}" presName="childShp" presStyleLbl="bgAccFollowNode1" presStyleIdx="0" presStyleCnt="2">
        <dgm:presLayoutVars>
          <dgm:bulletEnabled val="1"/>
        </dgm:presLayoutVars>
      </dgm:prSet>
      <dgm:spPr/>
      <dgm:t>
        <a:bodyPr/>
        <a:lstStyle/>
        <a:p>
          <a:endParaRPr lang="zh-CN" altLang="en-US"/>
        </a:p>
      </dgm:t>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68972" custLinFactNeighborX="-260" custLinFactNeighborY="0">
        <dgm:presLayoutVars>
          <dgm:bulletEnabled val="1"/>
        </dgm:presLayoutVars>
      </dgm:prSet>
      <dgm:spPr/>
      <dgm:t>
        <a:bodyPr/>
        <a:lstStyle/>
        <a:p>
          <a:endParaRPr lang="zh-CN" altLang="en-US"/>
        </a:p>
      </dgm:t>
    </dgm:pt>
    <dgm:pt modelId="{1F3453FD-8851-461F-913D-3F626667ED09}" type="pres">
      <dgm:prSet presAssocID="{AEFEB1E2-4215-4B6A-8FF7-D72369791B8A}" presName="childShp" presStyleLbl="bgAccFollowNode1" presStyleIdx="1" presStyleCnt="2">
        <dgm:presLayoutVars>
          <dgm:bulletEnabled val="1"/>
        </dgm:presLayoutVars>
      </dgm:prSet>
      <dgm:spPr/>
      <dgm:t>
        <a:bodyPr/>
        <a:lstStyle/>
        <a:p>
          <a:endParaRPr lang="zh-CN" altLang="en-US"/>
        </a:p>
      </dgm:t>
    </dgm:pt>
  </dgm:ptLst>
  <dgm:cxnLst>
    <dgm:cxn modelId="{27F926CE-1CF7-4194-918E-1DDB840E53AF}" type="presOf" srcId="{4B41E299-588D-44B3-8E55-EC951F093DC8}" destId="{5F9AB917-8685-4182-90DD-E96D0FFE44AD}" srcOrd="0" destOrd="0" presId="urn:microsoft.com/office/officeart/2005/8/layout/vList6"/>
    <dgm:cxn modelId="{B24316C0-09A6-4D18-A0A7-156C4CD89271}" type="presOf" srcId="{FF7D1EDB-8285-49A3-9B4E-E692E39E2ACD}" destId="{39B9C52B-DF58-4B32-9E84-C70B42958084}" srcOrd="0" destOrd="0" presId="urn:microsoft.com/office/officeart/2005/8/layout/vList6"/>
    <dgm:cxn modelId="{6DD29A4E-9CA8-40F1-B2CF-BF7827012016}" srcId="{F7BDB101-2307-4170-A7A9-D1259288DBA0}" destId="{4B41E299-588D-44B3-8E55-EC951F093DC8}" srcOrd="0" destOrd="0" parTransId="{8EF9E7DB-0AE9-4C1C-B906-1DFCC4CEFA58}" sibTransId="{BB5F2D16-CDBF-4039-9BEA-AAFF0A3C423C}"/>
    <dgm:cxn modelId="{14EEDFAC-56D0-4122-A34B-025A8E292C15}" srcId="{FF7D1EDB-8285-49A3-9B4E-E692E39E2ACD}" destId="{F7BDB101-2307-4170-A7A9-D1259288DBA0}" srcOrd="0" destOrd="0" parTransId="{41A14560-F441-4D2B-8500-326EA4257017}" sibTransId="{11959BB2-5D05-46AF-A367-D09DD18CF99E}"/>
    <dgm:cxn modelId="{04F69D72-6ECD-424C-85F3-9BBD611ADA2D}" type="presOf" srcId="{AEFEB1E2-4215-4B6A-8FF7-D72369791B8A}" destId="{2F458488-C0EF-4D05-9354-B7BCA33C0C70}" srcOrd="0" destOrd="0" presId="urn:microsoft.com/office/officeart/2005/8/layout/vList6"/>
    <dgm:cxn modelId="{F701DD86-2902-4DEA-9473-D3DE5E131CDD}" type="presOf" srcId="{F7BDB101-2307-4170-A7A9-D1259288DBA0}" destId="{C1A26EE5-917E-444A-AD1B-22A937DCB890}" srcOrd="0" destOrd="0" presId="urn:microsoft.com/office/officeart/2005/8/layout/vList6"/>
    <dgm:cxn modelId="{F0F73718-A9A8-48F1-8843-EB02CE6128C5}" srcId="{FF7D1EDB-8285-49A3-9B4E-E692E39E2ACD}" destId="{AEFEB1E2-4215-4B6A-8FF7-D72369791B8A}" srcOrd="1" destOrd="0" parTransId="{FB8CCF00-5625-4D76-A223-367623F060D1}" sibTransId="{A6343A0D-9B08-48AF-99D2-7F8425A81D99}"/>
    <dgm:cxn modelId="{82058179-7DEC-4E53-B294-C9311511D856}" srcId="{AEFEB1E2-4215-4B6A-8FF7-D72369791B8A}" destId="{5DDF45C9-4A65-4BAA-B15D-48BBDA267FD9}" srcOrd="0" destOrd="0" parTransId="{E40103E8-EAA5-4306-A98E-659D13EBA4AF}" sibTransId="{837B2B06-2EA9-48E6-9991-339EA9B4F101}"/>
    <dgm:cxn modelId="{435F4BA6-B94F-4FB6-85EA-8AD5291F8085}" type="presOf" srcId="{5DDF45C9-4A65-4BAA-B15D-48BBDA267FD9}" destId="{1F3453FD-8851-461F-913D-3F626667ED09}" srcOrd="0" destOrd="0" presId="urn:microsoft.com/office/officeart/2005/8/layout/vList6"/>
    <dgm:cxn modelId="{E758B45F-BAB0-459D-B67A-92D97C4DE487}" type="presParOf" srcId="{39B9C52B-DF58-4B32-9E84-C70B42958084}" destId="{4ADF04EA-2B61-4153-BDDB-66783FFEC2EF}" srcOrd="0" destOrd="0" presId="urn:microsoft.com/office/officeart/2005/8/layout/vList6"/>
    <dgm:cxn modelId="{3AA74690-B904-473B-9581-2850887FE182}" type="presParOf" srcId="{4ADF04EA-2B61-4153-BDDB-66783FFEC2EF}" destId="{C1A26EE5-917E-444A-AD1B-22A937DCB890}" srcOrd="0" destOrd="0" presId="urn:microsoft.com/office/officeart/2005/8/layout/vList6"/>
    <dgm:cxn modelId="{9C4503F2-629F-42A6-83BF-37EF6796A430}" type="presParOf" srcId="{4ADF04EA-2B61-4153-BDDB-66783FFEC2EF}" destId="{5F9AB917-8685-4182-90DD-E96D0FFE44AD}" srcOrd="1" destOrd="0" presId="urn:microsoft.com/office/officeart/2005/8/layout/vList6"/>
    <dgm:cxn modelId="{7014B1F1-528F-4CD9-A9E0-356A7C3F7890}" type="presParOf" srcId="{39B9C52B-DF58-4B32-9E84-C70B42958084}" destId="{9BD20772-1CDF-4055-8748-B962E25FD574}" srcOrd="1" destOrd="0" presId="urn:microsoft.com/office/officeart/2005/8/layout/vList6"/>
    <dgm:cxn modelId="{ED6F306D-423B-4928-94E7-66437A424E41}" type="presParOf" srcId="{39B9C52B-DF58-4B32-9E84-C70B42958084}" destId="{9E3E0ED0-A009-4B42-A2D9-A6770382DC3C}" srcOrd="2" destOrd="0" presId="urn:microsoft.com/office/officeart/2005/8/layout/vList6"/>
    <dgm:cxn modelId="{6E8A9811-BBC0-49A4-99C7-23C3CB756555}" type="presParOf" srcId="{9E3E0ED0-A009-4B42-A2D9-A6770382DC3C}" destId="{2F458488-C0EF-4D05-9354-B7BCA33C0C70}" srcOrd="0" destOrd="0" presId="urn:microsoft.com/office/officeart/2005/8/layout/vList6"/>
    <dgm:cxn modelId="{05516A68-34BE-4E25-B77B-A83E7E0A4618}"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A130B-E285-4A18-B77C-22EC5D9F8DFA}">
      <dsp:nvSpPr>
        <dsp:cNvPr id="0" name=""/>
        <dsp:cNvSpPr/>
      </dsp:nvSpPr>
      <dsp:spPr>
        <a:xfrm>
          <a:off x="2172" y="1595971"/>
          <a:ext cx="2180140" cy="872056"/>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altLang="zh-CN" sz="1600" b="1" kern="1200" dirty="0"/>
            <a:t>Questions &amp; Hypotheses</a:t>
          </a:r>
          <a:endParaRPr lang="en-US" sz="1600" b="1" kern="1200" dirty="0"/>
        </a:p>
      </dsp:txBody>
      <dsp:txXfrm>
        <a:off x="2172" y="1595971"/>
        <a:ext cx="1962126" cy="872056"/>
      </dsp:txXfrm>
    </dsp:sp>
    <dsp:sp modelId="{ECBDB5B6-5AB9-42B2-AB9D-BAA530E9FEF2}">
      <dsp:nvSpPr>
        <dsp:cNvPr id="0" name=""/>
        <dsp:cNvSpPr/>
      </dsp:nvSpPr>
      <dsp:spPr>
        <a:xfrm>
          <a:off x="1746285" y="1595971"/>
          <a:ext cx="2180140" cy="872056"/>
        </a:xfrm>
        <a:prstGeom prst="chevron">
          <a:avLst/>
        </a:prstGeom>
        <a:gradFill rotWithShape="0">
          <a:gsLst>
            <a:gs pos="0">
              <a:schemeClr val="accent5">
                <a:hueOff val="-1131429"/>
                <a:satOff val="23446"/>
                <a:lumOff val="-9543"/>
                <a:alphaOff val="0"/>
                <a:tint val="100000"/>
                <a:shade val="100000"/>
                <a:satMod val="130000"/>
              </a:schemeClr>
            </a:gs>
            <a:gs pos="100000">
              <a:schemeClr val="accent5">
                <a:hueOff val="-1131429"/>
                <a:satOff val="23446"/>
                <a:lumOff val="-954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altLang="zh-CN" sz="1600" b="1" kern="1200" dirty="0"/>
            <a:t>Experiments</a:t>
          </a:r>
          <a:endParaRPr lang="en-US" sz="1600" b="1" kern="1200" dirty="0"/>
        </a:p>
      </dsp:txBody>
      <dsp:txXfrm>
        <a:off x="2182313" y="1595971"/>
        <a:ext cx="1308084" cy="872056"/>
      </dsp:txXfrm>
    </dsp:sp>
    <dsp:sp modelId="{309A83AC-CDD2-434F-B1EC-913554F14B36}">
      <dsp:nvSpPr>
        <dsp:cNvPr id="0" name=""/>
        <dsp:cNvSpPr/>
      </dsp:nvSpPr>
      <dsp:spPr>
        <a:xfrm>
          <a:off x="3490397" y="1595971"/>
          <a:ext cx="2180140" cy="872056"/>
        </a:xfrm>
        <a:prstGeom prst="chevron">
          <a:avLst/>
        </a:prstGeom>
        <a:gradFill rotWithShape="0">
          <a:gsLst>
            <a:gs pos="0">
              <a:schemeClr val="accent5">
                <a:hueOff val="-2262857"/>
                <a:satOff val="46893"/>
                <a:lumOff val="-19085"/>
                <a:alphaOff val="0"/>
                <a:tint val="100000"/>
                <a:shade val="100000"/>
                <a:satMod val="130000"/>
              </a:schemeClr>
            </a:gs>
            <a:gs pos="100000">
              <a:schemeClr val="accent5">
                <a:hueOff val="-2262857"/>
                <a:satOff val="46893"/>
                <a:lumOff val="-1908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altLang="zh-CN" sz="1600" b="1" kern="1200" dirty="0"/>
            <a:t>Data Analysis</a:t>
          </a:r>
          <a:endParaRPr lang="en-US" sz="1600" b="1" kern="1200" dirty="0"/>
        </a:p>
      </dsp:txBody>
      <dsp:txXfrm>
        <a:off x="3926425" y="1595971"/>
        <a:ext cx="1308084" cy="872056"/>
      </dsp:txXfrm>
    </dsp:sp>
    <dsp:sp modelId="{69F29301-A58C-43BA-B2FE-69BDCBD64DAD}">
      <dsp:nvSpPr>
        <dsp:cNvPr id="0" name=""/>
        <dsp:cNvSpPr/>
      </dsp:nvSpPr>
      <dsp:spPr>
        <a:xfrm>
          <a:off x="5234510" y="1595971"/>
          <a:ext cx="2180140" cy="872056"/>
        </a:xfrm>
        <a:prstGeom prst="chevron">
          <a:avLst/>
        </a:prstGeom>
        <a:gradFill rotWithShape="0">
          <a:gsLst>
            <a:gs pos="0">
              <a:schemeClr val="accent5">
                <a:hueOff val="-3394286"/>
                <a:satOff val="70339"/>
                <a:lumOff val="-28628"/>
                <a:alphaOff val="0"/>
                <a:tint val="100000"/>
                <a:shade val="100000"/>
                <a:satMod val="130000"/>
              </a:schemeClr>
            </a:gs>
            <a:gs pos="100000">
              <a:schemeClr val="accent5">
                <a:hueOff val="-3394286"/>
                <a:satOff val="70339"/>
                <a:lumOff val="-2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a:t>D</a:t>
          </a:r>
          <a:r>
            <a:rPr lang="en-US" altLang="zh-CN" sz="1600" b="1" kern="1200" dirty="0"/>
            <a:t>iscovery </a:t>
          </a:r>
          <a:endParaRPr lang="en-US" sz="1600" b="1" kern="1200" dirty="0"/>
        </a:p>
      </dsp:txBody>
      <dsp:txXfrm>
        <a:off x="5670538" y="1595971"/>
        <a:ext cx="1308084" cy="872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AD67A-AED2-476F-BE2F-3476FC5066BB}">
      <dsp:nvSpPr>
        <dsp:cNvPr id="0" name=""/>
        <dsp:cNvSpPr/>
      </dsp:nvSpPr>
      <dsp:spPr>
        <a:xfrm>
          <a:off x="1951521" y="1715"/>
          <a:ext cx="1133776" cy="736954"/>
        </a:xfrm>
        <a:prstGeom prst="roundRect">
          <a:avLst/>
        </a:prstGeom>
        <a:solidFill>
          <a:srgbClr val="18B10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smtClean="0">
              <a:effectLst/>
              <a:latin typeface="微软雅黑" panose="020B0503020204020204" pitchFamily="34" charset="-122"/>
              <a:ea typeface="微软雅黑" panose="020B0503020204020204" pitchFamily="34" charset="-122"/>
            </a:rPr>
            <a:t>研究主题</a:t>
          </a:r>
          <a:endParaRPr lang="en-US" sz="1800" b="1" kern="1200" dirty="0">
            <a:effectLst/>
            <a:latin typeface="微软雅黑" panose="020B0503020204020204" pitchFamily="34" charset="-122"/>
            <a:ea typeface="微软雅黑" panose="020B0503020204020204" pitchFamily="34" charset="-122"/>
          </a:endParaRPr>
        </a:p>
      </dsp:txBody>
      <dsp:txXfrm>
        <a:off x="1987496" y="37690"/>
        <a:ext cx="1061826" cy="665004"/>
      </dsp:txXfrm>
    </dsp:sp>
    <dsp:sp modelId="{C1A5A605-3336-441D-8DDC-0A4FA2917CD4}">
      <dsp:nvSpPr>
        <dsp:cNvPr id="0" name=""/>
        <dsp:cNvSpPr/>
      </dsp:nvSpPr>
      <dsp:spPr>
        <a:xfrm>
          <a:off x="1045825" y="370193"/>
          <a:ext cx="2945168" cy="2945168"/>
        </a:xfrm>
        <a:custGeom>
          <a:avLst/>
          <a:gdLst/>
          <a:ahLst/>
          <a:cxnLst/>
          <a:rect l="0" t="0" r="0" b="0"/>
          <a:pathLst>
            <a:path>
              <a:moveTo>
                <a:pt x="2191415" y="187366"/>
              </a:moveTo>
              <a:arcTo wR="1472584" hR="1472584" stAng="17953116" swAng="1212046"/>
            </a:path>
          </a:pathLst>
        </a:custGeom>
        <a:noFill/>
        <a:ln w="34925" cap="flat" cmpd="sng" algn="ctr">
          <a:solidFill>
            <a:srgbClr val="1AC604"/>
          </a:solidFill>
          <a:prstDash val="solid"/>
          <a:tailEnd type="arrow"/>
        </a:ln>
        <a:effectLst/>
      </dsp:spPr>
      <dsp:style>
        <a:lnRef idx="1">
          <a:scrgbClr r="0" g="0" b="0"/>
        </a:lnRef>
        <a:fillRef idx="0">
          <a:scrgbClr r="0" g="0" b="0"/>
        </a:fillRef>
        <a:effectRef idx="0">
          <a:scrgbClr r="0" g="0" b="0"/>
        </a:effectRef>
        <a:fontRef idx="minor"/>
      </dsp:style>
    </dsp:sp>
    <dsp:sp modelId="{6119BB0D-50A9-481D-93AF-FCCB7CEBF351}">
      <dsp:nvSpPr>
        <dsp:cNvPr id="0" name=""/>
        <dsp:cNvSpPr/>
      </dsp:nvSpPr>
      <dsp:spPr>
        <a:xfrm>
          <a:off x="3352032" y="1019246"/>
          <a:ext cx="1133776" cy="736954"/>
        </a:xfrm>
        <a:prstGeom prst="roundRect">
          <a:avLst/>
        </a:prstGeom>
        <a:solidFill>
          <a:srgbClr val="18B10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申请基金</a:t>
          </a:r>
          <a:endParaRPr lang="en-US" sz="1800" b="1" kern="1200" dirty="0">
            <a:latin typeface="微软雅黑" panose="020B0503020204020204" pitchFamily="34" charset="-122"/>
            <a:ea typeface="微软雅黑" panose="020B0503020204020204" pitchFamily="34" charset="-122"/>
          </a:endParaRPr>
        </a:p>
      </dsp:txBody>
      <dsp:txXfrm>
        <a:off x="3388007" y="1055221"/>
        <a:ext cx="1061826" cy="665004"/>
      </dsp:txXfrm>
    </dsp:sp>
    <dsp:sp modelId="{EA740B2B-30C2-4F55-84FC-0B80332F0DFE}">
      <dsp:nvSpPr>
        <dsp:cNvPr id="0" name=""/>
        <dsp:cNvSpPr/>
      </dsp:nvSpPr>
      <dsp:spPr>
        <a:xfrm>
          <a:off x="1045825" y="370193"/>
          <a:ext cx="2945168" cy="2945168"/>
        </a:xfrm>
        <a:custGeom>
          <a:avLst/>
          <a:gdLst/>
          <a:ahLst/>
          <a:cxnLst/>
          <a:rect l="0" t="0" r="0" b="0"/>
          <a:pathLst>
            <a:path>
              <a:moveTo>
                <a:pt x="2941640" y="1574449"/>
              </a:moveTo>
              <a:arcTo wR="1472584" hR="1472584" stAng="21837995" swAng="1360119"/>
            </a:path>
          </a:pathLst>
        </a:custGeom>
        <a:noFill/>
        <a:ln w="34925" cap="flat" cmpd="sng" algn="ctr">
          <a:solidFill>
            <a:srgbClr val="1AC604"/>
          </a:solidFill>
          <a:prstDash val="solid"/>
          <a:tailEnd type="arrow"/>
        </a:ln>
        <a:effectLst/>
      </dsp:spPr>
      <dsp:style>
        <a:lnRef idx="1">
          <a:scrgbClr r="0" g="0" b="0"/>
        </a:lnRef>
        <a:fillRef idx="0">
          <a:scrgbClr r="0" g="0" b="0"/>
        </a:fillRef>
        <a:effectRef idx="0">
          <a:scrgbClr r="0" g="0" b="0"/>
        </a:effectRef>
        <a:fontRef idx="minor"/>
      </dsp:style>
    </dsp:sp>
    <dsp:sp modelId="{F5BAB456-731A-4A67-919C-1B0C2251A968}">
      <dsp:nvSpPr>
        <dsp:cNvPr id="0" name=""/>
        <dsp:cNvSpPr/>
      </dsp:nvSpPr>
      <dsp:spPr>
        <a:xfrm>
          <a:off x="2817084" y="2665645"/>
          <a:ext cx="1133776" cy="736954"/>
        </a:xfrm>
        <a:prstGeom prst="roundRect">
          <a:avLst/>
        </a:prstGeom>
        <a:solidFill>
          <a:srgbClr val="18B10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分析领域</a:t>
          </a:r>
          <a:endParaRPr lang="en-US" sz="1800" b="1" kern="1200" dirty="0">
            <a:latin typeface="微软雅黑" panose="020B0503020204020204" pitchFamily="34" charset="-122"/>
            <a:ea typeface="微软雅黑" panose="020B0503020204020204" pitchFamily="34" charset="-122"/>
          </a:endParaRPr>
        </a:p>
      </dsp:txBody>
      <dsp:txXfrm>
        <a:off x="2853059" y="2701620"/>
        <a:ext cx="1061826" cy="665004"/>
      </dsp:txXfrm>
    </dsp:sp>
    <dsp:sp modelId="{804DCD19-9EFA-42DF-B552-4C69D8836AB5}">
      <dsp:nvSpPr>
        <dsp:cNvPr id="0" name=""/>
        <dsp:cNvSpPr/>
      </dsp:nvSpPr>
      <dsp:spPr>
        <a:xfrm>
          <a:off x="1045825" y="370193"/>
          <a:ext cx="2945168" cy="2945168"/>
        </a:xfrm>
        <a:custGeom>
          <a:avLst/>
          <a:gdLst/>
          <a:ahLst/>
          <a:cxnLst/>
          <a:rect l="0" t="0" r="0" b="0"/>
          <a:pathLst>
            <a:path>
              <a:moveTo>
                <a:pt x="1653418" y="2934022"/>
              </a:moveTo>
              <a:arcTo wR="1472584" hR="1472584" stAng="4976775" swAng="846451"/>
            </a:path>
          </a:pathLst>
        </a:custGeom>
        <a:noFill/>
        <a:ln w="34925" cap="flat" cmpd="sng" algn="ctr">
          <a:solidFill>
            <a:srgbClr val="1AC604"/>
          </a:solidFill>
          <a:prstDash val="solid"/>
          <a:tailEnd type="arrow"/>
        </a:ln>
        <a:effectLst/>
      </dsp:spPr>
      <dsp:style>
        <a:lnRef idx="1">
          <a:scrgbClr r="0" g="0" b="0"/>
        </a:lnRef>
        <a:fillRef idx="0">
          <a:scrgbClr r="0" g="0" b="0"/>
        </a:fillRef>
        <a:effectRef idx="0">
          <a:scrgbClr r="0" g="0" b="0"/>
        </a:effectRef>
        <a:fontRef idx="minor"/>
      </dsp:style>
    </dsp:sp>
    <dsp:sp modelId="{56D3382D-8FF2-4F3F-847A-1EF254D6E78E}">
      <dsp:nvSpPr>
        <dsp:cNvPr id="0" name=""/>
        <dsp:cNvSpPr/>
      </dsp:nvSpPr>
      <dsp:spPr>
        <a:xfrm>
          <a:off x="1085958" y="2665645"/>
          <a:ext cx="1133776" cy="736954"/>
        </a:xfrm>
        <a:prstGeom prst="roundRect">
          <a:avLst/>
        </a:prstGeom>
        <a:solidFill>
          <a:srgbClr val="18B10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设计方案</a:t>
          </a:r>
          <a:endParaRPr lang="en-US" sz="1800" b="1" kern="1200" dirty="0">
            <a:latin typeface="微软雅黑" panose="020B0503020204020204" pitchFamily="34" charset="-122"/>
            <a:ea typeface="微软雅黑" panose="020B0503020204020204" pitchFamily="34" charset="-122"/>
          </a:endParaRPr>
        </a:p>
      </dsp:txBody>
      <dsp:txXfrm>
        <a:off x="1121933" y="2701620"/>
        <a:ext cx="1061826" cy="665004"/>
      </dsp:txXfrm>
    </dsp:sp>
    <dsp:sp modelId="{1B6975AF-2118-4295-BA08-D0996B857B44}">
      <dsp:nvSpPr>
        <dsp:cNvPr id="0" name=""/>
        <dsp:cNvSpPr/>
      </dsp:nvSpPr>
      <dsp:spPr>
        <a:xfrm>
          <a:off x="1045825" y="370193"/>
          <a:ext cx="2945168" cy="2945168"/>
        </a:xfrm>
        <a:custGeom>
          <a:avLst/>
          <a:gdLst/>
          <a:ahLst/>
          <a:cxnLst/>
          <a:rect l="0" t="0" r="0" b="0"/>
          <a:pathLst>
            <a:path>
              <a:moveTo>
                <a:pt x="156272" y="2132756"/>
              </a:moveTo>
              <a:arcTo wR="1472584" hR="1472584" stAng="9201886" swAng="1360119"/>
            </a:path>
          </a:pathLst>
        </a:custGeom>
        <a:noFill/>
        <a:ln w="34925" cap="flat" cmpd="sng" algn="ctr">
          <a:solidFill>
            <a:srgbClr val="1AC604"/>
          </a:solidFill>
          <a:prstDash val="solid"/>
          <a:tailEnd type="arrow"/>
        </a:ln>
        <a:effectLst/>
      </dsp:spPr>
      <dsp:style>
        <a:lnRef idx="1">
          <a:scrgbClr r="0" g="0" b="0"/>
        </a:lnRef>
        <a:fillRef idx="0">
          <a:scrgbClr r="0" g="0" b="0"/>
        </a:fillRef>
        <a:effectRef idx="0">
          <a:scrgbClr r="0" g="0" b="0"/>
        </a:effectRef>
        <a:fontRef idx="minor"/>
      </dsp:style>
    </dsp:sp>
    <dsp:sp modelId="{FBB5EF30-8D38-4D64-9274-77633392F37D}">
      <dsp:nvSpPr>
        <dsp:cNvPr id="0" name=""/>
        <dsp:cNvSpPr/>
      </dsp:nvSpPr>
      <dsp:spPr>
        <a:xfrm>
          <a:off x="551011" y="1019246"/>
          <a:ext cx="1133776" cy="736954"/>
        </a:xfrm>
        <a:prstGeom prst="roundRect">
          <a:avLst/>
        </a:prstGeom>
        <a:solidFill>
          <a:srgbClr val="18B10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学术出版</a:t>
          </a:r>
          <a:endParaRPr lang="en-US" sz="1800" b="1" kern="1200" dirty="0">
            <a:latin typeface="微软雅黑" panose="020B0503020204020204" pitchFamily="34" charset="-122"/>
            <a:ea typeface="微软雅黑" panose="020B0503020204020204" pitchFamily="34" charset="-122"/>
          </a:endParaRPr>
        </a:p>
      </dsp:txBody>
      <dsp:txXfrm>
        <a:off x="586986" y="1055221"/>
        <a:ext cx="1061826" cy="665004"/>
      </dsp:txXfrm>
    </dsp:sp>
    <dsp:sp modelId="{172E967F-FA72-4BE9-91A1-F94F835587C0}">
      <dsp:nvSpPr>
        <dsp:cNvPr id="0" name=""/>
        <dsp:cNvSpPr/>
      </dsp:nvSpPr>
      <dsp:spPr>
        <a:xfrm>
          <a:off x="1045825" y="370193"/>
          <a:ext cx="2945168" cy="2945168"/>
        </a:xfrm>
        <a:custGeom>
          <a:avLst/>
          <a:gdLst/>
          <a:ahLst/>
          <a:cxnLst/>
          <a:rect l="0" t="0" r="0" b="0"/>
          <a:pathLst>
            <a:path>
              <a:moveTo>
                <a:pt x="354169" y="514642"/>
              </a:moveTo>
              <a:arcTo wR="1472584" hR="1472584" stAng="13234838" swAng="1212046"/>
            </a:path>
          </a:pathLst>
        </a:custGeom>
        <a:noFill/>
        <a:ln w="34925" cap="flat" cmpd="sng" algn="ctr">
          <a:solidFill>
            <a:srgbClr val="1AC604"/>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AB917-8685-4182-90DD-E96D0FFE44AD}">
      <dsp:nvSpPr>
        <dsp:cNvPr id="0" name=""/>
        <dsp:cNvSpPr/>
      </dsp:nvSpPr>
      <dsp:spPr>
        <a:xfrm>
          <a:off x="2428890" y="496"/>
          <a:ext cx="3657600" cy="1934765"/>
        </a:xfrm>
        <a:prstGeom prst="rightArrow">
          <a:avLst>
            <a:gd name="adj1" fmla="val 75000"/>
            <a:gd name="adj2" fmla="val 50000"/>
          </a:avLst>
        </a:prstGeom>
        <a:solidFill>
          <a:schemeClr val="bg2">
            <a:lumMod val="20000"/>
            <a:lumOff val="80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微软雅黑" pitchFamily="34" charset="-122"/>
              <a:ea typeface="微软雅黑" pitchFamily="34" charset="-122"/>
            </a:rPr>
            <a:t>过去</a:t>
          </a:r>
          <a:r>
            <a:rPr lang="en-US" altLang="zh-CN" sz="1800" kern="1200" dirty="0">
              <a:latin typeface="微软雅黑" pitchFamily="34" charset="-122"/>
              <a:ea typeface="微软雅黑" pitchFamily="34" charset="-122"/>
            </a:rPr>
            <a:t>10</a:t>
          </a:r>
          <a:r>
            <a:rPr lang="zh-CN" altLang="en-US" sz="1800" kern="1200" dirty="0">
              <a:latin typeface="微软雅黑" pitchFamily="34" charset="-122"/>
              <a:ea typeface="微软雅黑" pitchFamily="34" charset="-122"/>
            </a:rPr>
            <a:t>年中发表的论文</a:t>
          </a:r>
          <a:r>
            <a:rPr lang="en-US" altLang="zh-CN" sz="1800" kern="1200" dirty="0">
              <a:latin typeface="微软雅黑" pitchFamily="34" charset="-122"/>
              <a:ea typeface="微软雅黑" pitchFamily="34" charset="-122"/>
            </a:rPr>
            <a:t>,</a:t>
          </a:r>
          <a:r>
            <a:rPr lang="zh-CN" altLang="en-US" sz="1800" kern="1200" dirty="0">
              <a:latin typeface="微软雅黑" pitchFamily="34" charset="-122"/>
              <a:ea typeface="微软雅黑" pitchFamily="34" charset="-122"/>
            </a:rPr>
            <a:t>被引用次数在同年同学科发表的论文中进入全球前</a:t>
          </a:r>
          <a:r>
            <a:rPr lang="en-US" altLang="zh-CN" sz="1800" kern="1200" dirty="0">
              <a:latin typeface="微软雅黑" pitchFamily="34" charset="-122"/>
              <a:ea typeface="微软雅黑" pitchFamily="34" charset="-122"/>
            </a:rPr>
            <a:t>1</a:t>
          </a:r>
          <a:r>
            <a:rPr lang="zh-CN" altLang="en-US" sz="1800" kern="1200" dirty="0">
              <a:latin typeface="微软雅黑" pitchFamily="34" charset="-122"/>
              <a:ea typeface="微软雅黑" pitchFamily="34" charset="-122"/>
            </a:rPr>
            <a:t>％</a:t>
          </a:r>
          <a:endParaRPr lang="zh-CN" altLang="en-US" sz="1800" kern="1200" dirty="0"/>
        </a:p>
      </dsp:txBody>
      <dsp:txXfrm>
        <a:off x="2428890" y="242342"/>
        <a:ext cx="2932063" cy="1451073"/>
      </dsp:txXfrm>
    </dsp:sp>
    <dsp:sp modelId="{C1A26EE5-917E-444A-AD1B-22A937DCB890}">
      <dsp:nvSpPr>
        <dsp:cNvPr id="0" name=""/>
        <dsp:cNvSpPr/>
      </dsp:nvSpPr>
      <dsp:spPr>
        <a:xfrm>
          <a:off x="9509" y="364125"/>
          <a:ext cx="2419380" cy="1207506"/>
        </a:xfrm>
        <a:prstGeom prst="roundRect">
          <a:avLst/>
        </a:prstGeom>
        <a:solidFill>
          <a:srgbClr val="6817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itchFamily="34" charset="-122"/>
              <a:ea typeface="微软雅黑" pitchFamily="34" charset="-122"/>
            </a:rPr>
            <a:t>高被引论文</a:t>
          </a:r>
          <a:endParaRPr lang="en-US" altLang="zh-CN" sz="2000" b="1" kern="1200" dirty="0">
            <a:latin typeface="微软雅黑" pitchFamily="34" charset="-122"/>
            <a:ea typeface="微软雅黑" pitchFamily="34" charset="-122"/>
          </a:endParaRPr>
        </a:p>
        <a:p>
          <a:pPr lvl="0" algn="ctr" defTabSz="889000">
            <a:lnSpc>
              <a:spcPct val="90000"/>
            </a:lnSpc>
            <a:spcBef>
              <a:spcPct val="0"/>
            </a:spcBef>
            <a:spcAft>
              <a:spcPct val="35000"/>
            </a:spcAft>
          </a:pPr>
          <a:r>
            <a:rPr lang="en-US" altLang="zh-CN" sz="1600" b="1" kern="1200" dirty="0">
              <a:latin typeface="微软雅黑" pitchFamily="34" charset="-122"/>
              <a:ea typeface="微软雅黑" pitchFamily="34" charset="-122"/>
            </a:rPr>
            <a:t>(</a:t>
          </a:r>
          <a:r>
            <a:rPr lang="en-US" sz="1600" b="1" kern="1200" dirty="0">
              <a:latin typeface="微软雅黑" pitchFamily="34" charset="-122"/>
              <a:ea typeface="微软雅黑" pitchFamily="34" charset="-122"/>
            </a:rPr>
            <a:t>Highly Cited Paper)</a:t>
          </a:r>
          <a:endParaRPr lang="zh-CN" altLang="en-US" sz="1600" b="1" kern="1200" dirty="0"/>
        </a:p>
      </dsp:txBody>
      <dsp:txXfrm>
        <a:off x="68455" y="423071"/>
        <a:ext cx="2301488" cy="1089614"/>
      </dsp:txXfrm>
    </dsp:sp>
    <dsp:sp modelId="{1F3453FD-8851-461F-913D-3F626667ED09}">
      <dsp:nvSpPr>
        <dsp:cNvPr id="0" name=""/>
        <dsp:cNvSpPr/>
      </dsp:nvSpPr>
      <dsp:spPr>
        <a:xfrm>
          <a:off x="2438400" y="2128738"/>
          <a:ext cx="3657600" cy="1934765"/>
        </a:xfrm>
        <a:prstGeom prst="rightArrow">
          <a:avLst>
            <a:gd name="adj1" fmla="val 75000"/>
            <a:gd name="adj2" fmla="val 50000"/>
          </a:avLst>
        </a:prstGeom>
        <a:solidFill>
          <a:schemeClr val="bg2">
            <a:lumMod val="20000"/>
            <a:lumOff val="80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微软雅黑" pitchFamily="34" charset="-122"/>
              <a:ea typeface="微软雅黑" pitchFamily="34" charset="-122"/>
            </a:rPr>
            <a:t>过去２年中所发表的论文</a:t>
          </a:r>
          <a:r>
            <a:rPr lang="en-US" altLang="zh-CN" sz="1800" kern="1200" dirty="0">
              <a:latin typeface="微软雅黑" pitchFamily="34" charset="-122"/>
              <a:ea typeface="微软雅黑" pitchFamily="34" charset="-122"/>
            </a:rPr>
            <a:t>,</a:t>
          </a:r>
          <a:r>
            <a:rPr lang="zh-CN" altLang="en-US" sz="1800" kern="1200" dirty="0">
              <a:latin typeface="微软雅黑" pitchFamily="34" charset="-122"/>
              <a:ea typeface="微软雅黑" pitchFamily="34" charset="-122"/>
            </a:rPr>
            <a:t>在最近两个月中其影响力排在某学科前</a:t>
          </a:r>
          <a:r>
            <a:rPr lang="en-US" altLang="zh-CN" sz="1800" kern="1200" dirty="0">
              <a:latin typeface="微软雅黑" pitchFamily="34" charset="-122"/>
              <a:ea typeface="微软雅黑" pitchFamily="34" charset="-122"/>
            </a:rPr>
            <a:t>0.1%</a:t>
          </a:r>
          <a:r>
            <a:rPr lang="zh-CN" altLang="en-US" sz="1800" kern="1200" dirty="0">
              <a:latin typeface="微软雅黑" pitchFamily="34" charset="-122"/>
              <a:ea typeface="微软雅黑" pitchFamily="34" charset="-122"/>
            </a:rPr>
            <a:t>的论文</a:t>
          </a:r>
          <a:endParaRPr lang="zh-CN" altLang="en-US" sz="1800" kern="1200" dirty="0"/>
        </a:p>
      </dsp:txBody>
      <dsp:txXfrm>
        <a:off x="2438400" y="2370584"/>
        <a:ext cx="2932063" cy="1451073"/>
      </dsp:txXfrm>
    </dsp:sp>
    <dsp:sp modelId="{2F458488-C0EF-4D05-9354-B7BCA33C0C70}">
      <dsp:nvSpPr>
        <dsp:cNvPr id="0" name=""/>
        <dsp:cNvSpPr/>
      </dsp:nvSpPr>
      <dsp:spPr>
        <a:xfrm>
          <a:off x="0" y="2428897"/>
          <a:ext cx="2438400" cy="1334446"/>
        </a:xfrm>
        <a:prstGeom prst="roundRect">
          <a:avLst/>
        </a:prstGeom>
        <a:solidFill>
          <a:srgbClr val="6817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latin typeface="微软雅黑" pitchFamily="34" charset="-122"/>
              <a:ea typeface="微软雅黑" pitchFamily="34" charset="-122"/>
            </a:rPr>
            <a:t>热点论文</a:t>
          </a:r>
          <a:endParaRPr lang="en-US" altLang="zh-CN" sz="2300" b="1" kern="1200" dirty="0">
            <a:latin typeface="微软雅黑" pitchFamily="34" charset="-122"/>
            <a:ea typeface="微软雅黑" pitchFamily="34" charset="-122"/>
          </a:endParaRPr>
        </a:p>
        <a:p>
          <a:pPr lvl="0" algn="ctr" defTabSz="1022350">
            <a:lnSpc>
              <a:spcPct val="90000"/>
            </a:lnSpc>
            <a:spcBef>
              <a:spcPct val="0"/>
            </a:spcBef>
            <a:spcAft>
              <a:spcPct val="35000"/>
            </a:spcAft>
          </a:pPr>
          <a:r>
            <a:rPr lang="en-US" sz="1800" b="1" kern="1200" dirty="0">
              <a:latin typeface="微软雅黑" pitchFamily="34" charset="-122"/>
              <a:ea typeface="微软雅黑" pitchFamily="34" charset="-122"/>
            </a:rPr>
            <a:t>(Hot Paper)</a:t>
          </a:r>
          <a:r>
            <a:rPr lang="zh-CN" altLang="en-US" sz="1800" b="1" kern="1200" dirty="0">
              <a:latin typeface="微软雅黑" pitchFamily="34" charset="-122"/>
              <a:ea typeface="微软雅黑" pitchFamily="34" charset="-122"/>
            </a:rPr>
            <a:t> </a:t>
          </a:r>
          <a:endParaRPr lang="zh-CN" altLang="en-US" sz="1800" b="1" kern="1200" dirty="0"/>
        </a:p>
      </dsp:txBody>
      <dsp:txXfrm>
        <a:off x="65142" y="2494039"/>
        <a:ext cx="2308116" cy="12041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pPr/>
              <a:t>5/9/2018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pPr/>
              <a:t>‹#›</a:t>
            </a:fld>
            <a:endParaRPr lang="en-US"/>
          </a:p>
        </p:txBody>
      </p:sp>
    </p:spTree>
    <p:extLst>
      <p:ext uri="{BB962C8B-B14F-4D97-AF65-F5344CB8AC3E}">
        <p14:creationId xmlns:p14="http://schemas.microsoft.com/office/powerpoint/2010/main" val="40619326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pPr/>
              <a:t>5/9/2018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pPr/>
              <a:t>‹#›</a:t>
            </a:fld>
            <a:endParaRPr lang="en-US"/>
          </a:p>
        </p:txBody>
      </p:sp>
    </p:spTree>
    <p:extLst>
      <p:ext uri="{BB962C8B-B14F-4D97-AF65-F5344CB8AC3E}">
        <p14:creationId xmlns:p14="http://schemas.microsoft.com/office/powerpoint/2010/main" val="408525045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igenfactor.com/"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5893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关于荧光现象的研究占了三席；聚合物太阳能电池由</a:t>
            </a:r>
            <a:r>
              <a:rPr lang="en-US" altLang="zh-CN" dirty="0" smtClean="0"/>
              <a:t>2014</a:t>
            </a:r>
            <a:r>
              <a:rPr lang="zh-CN" altLang="en-US" dirty="0" smtClean="0"/>
              <a:t>年的新兴前沿快速成长为热点前沿</a:t>
            </a:r>
            <a:endParaRPr lang="zh-CN" altLang="en-US" dirty="0"/>
          </a:p>
        </p:txBody>
      </p:sp>
    </p:spTree>
    <p:extLst>
      <p:ext uri="{BB962C8B-B14F-4D97-AF65-F5344CB8AC3E}">
        <p14:creationId xmlns:p14="http://schemas.microsoft.com/office/powerpoint/2010/main" val="221307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平台对用户行为进行大数据分析，排在前面的是收到点赞和转发最多的近期受欢迎的文献</a:t>
            </a:r>
            <a:endParaRPr lang="en-US" altLang="zh-CN" dirty="0" smtClean="0"/>
          </a:p>
          <a:p>
            <a:r>
              <a:rPr lang="zh-CN" altLang="en-US" dirty="0" smtClean="0"/>
              <a:t>被引频次需要一个时间上的积累，文献级别用量指标能够快速找到最新发表的高关注度的文章</a:t>
            </a:r>
            <a:endParaRPr lang="en-US" altLang="zh-CN" dirty="0" smtClean="0"/>
          </a:p>
          <a:p>
            <a:r>
              <a:rPr lang="zh-CN" altLang="en-US" dirty="0" smtClean="0"/>
              <a:t>访问或者保存</a:t>
            </a: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effectLst/>
              </a:rPr>
              <a:t>就像大家每天都在使用的社交媒体，一篇热门内容是怎么产生的呀？点赞多评论多转发多是吧？其实在</a:t>
            </a:r>
            <a:r>
              <a:rPr lang="en-US" altLang="zh-CN" dirty="0" smtClean="0">
                <a:effectLst/>
              </a:rPr>
              <a:t>WOS</a:t>
            </a:r>
            <a:r>
              <a:rPr lang="zh-CN" altLang="en-US" dirty="0" smtClean="0">
                <a:effectLst/>
              </a:rPr>
              <a:t>也一样，对于那些刚刚发表的还没有达到足够被引周期的论文来说，被保存被下载的次数是不是也一定意义上反映了这篇文章的火爆程度，受关注程度和影响力大小啊？所以使用次数也是我们要关注的</a:t>
            </a:r>
          </a:p>
          <a:p>
            <a:endParaRPr lang="en-US" dirty="0"/>
          </a:p>
        </p:txBody>
      </p:sp>
    </p:spTree>
    <p:extLst>
      <p:ext uri="{BB962C8B-B14F-4D97-AF65-F5344CB8AC3E}">
        <p14:creationId xmlns:p14="http://schemas.microsoft.com/office/powerpoint/2010/main" val="180450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跨越出版商之间的界限，通过统一的一个入口一个平台</a:t>
            </a:r>
            <a:r>
              <a:rPr lang="en-US" altLang="zh-CN" dirty="0" smtClean="0"/>
              <a:t>web of science</a:t>
            </a:r>
            <a:r>
              <a:rPr lang="zh-CN" altLang="en-US" dirty="0" smtClean="0"/>
              <a:t>，来实现足够广度整天文献需求；同时借助我们高质量的选刊标准，来保证文献信息的质量</a:t>
            </a:r>
            <a:endParaRPr lang="en-US" dirty="0" smtClean="0"/>
          </a:p>
          <a:p>
            <a:endParaRPr lang="en-US" dirty="0"/>
          </a:p>
        </p:txBody>
      </p:sp>
    </p:spTree>
    <p:extLst>
      <p:ext uri="{BB962C8B-B14F-4D97-AF65-F5344CB8AC3E}">
        <p14:creationId xmlns:p14="http://schemas.microsoft.com/office/powerpoint/2010/main" val="199232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smtClean="0"/>
              <a:t>OA</a:t>
            </a:r>
            <a:r>
              <a:rPr lang="zh-CN" altLang="en-US" dirty="0" smtClean="0"/>
              <a:t>意味着不需要通过订阅期刊的形式，免费获取免费下载论文</a:t>
            </a:r>
            <a:endParaRPr lang="zh-CN" altLang="en-US" dirty="0"/>
          </a:p>
        </p:txBody>
      </p:sp>
    </p:spTree>
    <p:extLst>
      <p:ext uri="{BB962C8B-B14F-4D97-AF65-F5344CB8AC3E}">
        <p14:creationId xmlns:p14="http://schemas.microsoft.com/office/powerpoint/2010/main" val="156421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癌症研究方向的一本神刊：</a:t>
            </a:r>
            <a:r>
              <a:rPr lang="en-US" altLang="zh-CN" dirty="0" smtClean="0"/>
              <a:t>CA (A cancer journal for clinicians)</a:t>
            </a:r>
            <a:r>
              <a:rPr lang="zh-CN" altLang="en-US" dirty="0" smtClean="0"/>
              <a:t>，影响因子</a:t>
            </a:r>
            <a:r>
              <a:rPr lang="en-US" altLang="zh-CN" dirty="0" smtClean="0"/>
              <a:t>137</a:t>
            </a:r>
          </a:p>
          <a:p>
            <a:endParaRPr lang="en-US" dirty="0"/>
          </a:p>
        </p:txBody>
      </p:sp>
    </p:spTree>
    <p:extLst>
      <p:ext uri="{BB962C8B-B14F-4D97-AF65-F5344CB8AC3E}">
        <p14:creationId xmlns:p14="http://schemas.microsoft.com/office/powerpoint/2010/main" val="11522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zh-CN" altLang="en-US" dirty="0" smtClean="0"/>
                  <a:t>癌症研究方向的一本神刊：</a:t>
                </a:r>
                <a:r>
                  <a:rPr lang="en-US" altLang="zh-CN" dirty="0" smtClean="0"/>
                  <a:t>CA (A cancer journal for clinicians)</a:t>
                </a:r>
                <a:r>
                  <a:rPr lang="zh-CN" altLang="en-US" dirty="0" smtClean="0"/>
                  <a:t>，影响因子</a:t>
                </a:r>
                <a:r>
                  <a:rPr lang="en-US" altLang="zh-CN" dirty="0" smtClean="0"/>
                  <a:t>137</a:t>
                </a:r>
              </a:p>
              <a:p>
                <a:r>
                  <a:rPr lang="zh-CN" altLang="en-US" sz="1200" kern="1200" dirty="0" smtClean="0">
                    <a:solidFill>
                      <a:schemeClr val="tx1"/>
                    </a:solidFill>
                    <a:effectLst/>
                    <a:latin typeface="+mn-lt"/>
                    <a:ea typeface="+mn-ea"/>
                    <a:cs typeface="+mn-cs"/>
                  </a:rPr>
                  <a:t>影响因子统计的是近两年的论文在当年的被引频次，</a:t>
                </a:r>
                <a:r>
                  <a:rPr lang="en-US"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年影响因子统计的是近五年的论文在当年的被引频次</a:t>
                </a:r>
                <a:endParaRPr lang="en-US" altLang="zh-CN"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25000" dirty="0">
                    <a:solidFill>
                      <a:schemeClr val="tx1"/>
                    </a:solidFill>
                    <a:effectLst/>
                    <a:latin typeface="+mn-lt"/>
                    <a:ea typeface="+mn-ea"/>
                    <a:cs typeface="+mn-cs"/>
                  </a:rPr>
                  <a:t>2016 </a:t>
                </a:r>
                <a:r>
                  <a:rPr lang="en-US" sz="1200" kern="1200" dirty="0">
                    <a:solidFill>
                      <a:schemeClr val="tx1"/>
                    </a:solidFill>
                    <a:effectLst/>
                    <a:latin typeface="+mn-lt"/>
                    <a:ea typeface="+mn-ea"/>
                    <a:cs typeface="+mn-cs"/>
                  </a:rPr>
                  <a:t>= </a:t>
                </a:r>
                <a14:m>
                  <m:oMath xmlns:m="http://schemas.openxmlformats.org/officeDocument/2006/math">
                    <m:f>
                      <m:fPr>
                        <m:ctrlPr>
                          <a:rPr lang="en-US" sz="1200" i="1" kern="1200">
                            <a:solidFill>
                              <a:schemeClr val="tx1"/>
                            </a:solidFill>
                            <a:effectLst/>
                            <a:latin typeface="Cambria Math" panose="02040503050406030204" pitchFamily="18" charset="0"/>
                            <a:ea typeface="+mn-ea"/>
                            <a:cs typeface="+mn-cs"/>
                          </a:rPr>
                        </m:ctrlPr>
                      </m:fPr>
                      <m:num>
                        <m:r>
                          <a:rPr lang="en-US" sz="1200" kern="1200">
                            <a:solidFill>
                              <a:schemeClr val="tx1"/>
                            </a:solidFill>
                            <a:effectLst/>
                            <a:latin typeface="Cambria Math" panose="02040503050406030204" pitchFamily="18" charset="0"/>
                            <a:ea typeface="+mn-ea"/>
                            <a:cs typeface="+mn-cs"/>
                          </a:rPr>
                          <m:t>2014</m:t>
                        </m:r>
                        <m:r>
                          <a:rPr lang="zh-CN" altLang="en-US" sz="1200" kern="1200">
                            <a:solidFill>
                              <a:schemeClr val="tx1"/>
                            </a:solidFill>
                            <a:effectLst/>
                            <a:latin typeface="Cambria Math" panose="02040503050406030204" pitchFamily="18" charset="0"/>
                            <a:ea typeface="+mn-ea"/>
                            <a:cs typeface="+mn-cs"/>
                          </a:rPr>
                          <m:t>年和</m:t>
                        </m:r>
                        <m:r>
                          <a:rPr lang="en-US" sz="1200" kern="1200">
                            <a:solidFill>
                              <a:schemeClr val="tx1"/>
                            </a:solidFill>
                            <a:effectLst/>
                            <a:latin typeface="Cambria Math" panose="02040503050406030204" pitchFamily="18" charset="0"/>
                            <a:ea typeface="+mn-ea"/>
                            <a:cs typeface="+mn-cs"/>
                          </a:rPr>
                          <m:t>2015</m:t>
                        </m:r>
                        <m:r>
                          <a:rPr lang="zh-CN" altLang="en-US" sz="1200" kern="1200">
                            <a:solidFill>
                              <a:schemeClr val="tx1"/>
                            </a:solidFill>
                            <a:effectLst/>
                            <a:latin typeface="Cambria Math" panose="02040503050406030204" pitchFamily="18" charset="0"/>
                            <a:ea typeface="+mn-ea"/>
                            <a:cs typeface="+mn-cs"/>
                          </a:rPr>
                          <m:t>年发表的文献在</m:t>
                        </m:r>
                        <m:r>
                          <a:rPr lang="en-US" sz="1200" kern="1200">
                            <a:solidFill>
                              <a:schemeClr val="tx1"/>
                            </a:solidFill>
                            <a:effectLst/>
                            <a:latin typeface="Cambria Math" panose="02040503050406030204" pitchFamily="18" charset="0"/>
                            <a:ea typeface="+mn-ea"/>
                            <a:cs typeface="+mn-cs"/>
                          </a:rPr>
                          <m:t>2016</m:t>
                        </m:r>
                        <m:r>
                          <a:rPr lang="zh-CN" altLang="en-US" sz="1200" kern="1200">
                            <a:solidFill>
                              <a:schemeClr val="tx1"/>
                            </a:solidFill>
                            <a:effectLst/>
                            <a:latin typeface="Cambria Math" panose="02040503050406030204" pitchFamily="18" charset="0"/>
                            <a:ea typeface="+mn-ea"/>
                            <a:cs typeface="+mn-cs"/>
                          </a:rPr>
                          <m:t>年被引用的次数</m:t>
                        </m:r>
                      </m:num>
                      <m:den>
                        <m:r>
                          <a:rPr lang="en-US" sz="1200" kern="1200">
                            <a:solidFill>
                              <a:schemeClr val="tx1"/>
                            </a:solidFill>
                            <a:effectLst/>
                            <a:latin typeface="Cambria Math" panose="02040503050406030204" pitchFamily="18" charset="0"/>
                            <a:ea typeface="+mn-ea"/>
                            <a:cs typeface="+mn-cs"/>
                          </a:rPr>
                          <m:t>2014</m:t>
                        </m:r>
                        <m:r>
                          <a:rPr lang="zh-CN" altLang="en-US" sz="1200" kern="1200">
                            <a:solidFill>
                              <a:schemeClr val="tx1"/>
                            </a:solidFill>
                            <a:effectLst/>
                            <a:latin typeface="Cambria Math" panose="02040503050406030204" pitchFamily="18" charset="0"/>
                            <a:ea typeface="+mn-ea"/>
                            <a:cs typeface="+mn-cs"/>
                          </a:rPr>
                          <m:t>年和</m:t>
                        </m:r>
                        <m:r>
                          <a:rPr lang="en-US" sz="1200" kern="1200">
                            <a:solidFill>
                              <a:schemeClr val="tx1"/>
                            </a:solidFill>
                            <a:effectLst/>
                            <a:latin typeface="Cambria Math" panose="02040503050406030204" pitchFamily="18" charset="0"/>
                            <a:ea typeface="+mn-ea"/>
                            <a:cs typeface="+mn-cs"/>
                          </a:rPr>
                          <m:t>2015</m:t>
                        </m:r>
                        <m:r>
                          <a:rPr lang="zh-CN" altLang="en-US" sz="1200" kern="1200">
                            <a:solidFill>
                              <a:schemeClr val="tx1"/>
                            </a:solidFill>
                            <a:effectLst/>
                            <a:latin typeface="Cambria Math" panose="02040503050406030204" pitchFamily="18" charset="0"/>
                            <a:ea typeface="+mn-ea"/>
                            <a:cs typeface="+mn-cs"/>
                          </a:rPr>
                          <m:t>年发表的文献数</m:t>
                        </m:r>
                      </m:den>
                    </m:f>
                  </m:oMath>
                </a14:m>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zh-CN" altLang="en-US" dirty="0" smtClean="0"/>
                  <a:t>癌症研究方向的一本神刊：</a:t>
                </a:r>
                <a:r>
                  <a:rPr lang="en-US" altLang="zh-CN" dirty="0" smtClean="0"/>
                  <a:t>CA (A cancer journal for clinicians)</a:t>
                </a:r>
                <a:r>
                  <a:rPr lang="zh-CN" altLang="en-US" dirty="0" smtClean="0"/>
                  <a:t>，影响因子</a:t>
                </a:r>
                <a:r>
                  <a:rPr lang="en-US" altLang="zh-CN" dirty="0" smtClean="0"/>
                  <a:t>137</a:t>
                </a:r>
              </a:p>
              <a:p>
                <a:r>
                  <a:rPr lang="zh-CN" altLang="en-US" sz="1200" kern="1200" dirty="0" smtClean="0">
                    <a:solidFill>
                      <a:schemeClr val="tx1"/>
                    </a:solidFill>
                    <a:effectLst/>
                    <a:latin typeface="+mn-lt"/>
                    <a:ea typeface="+mn-ea"/>
                    <a:cs typeface="+mn-cs"/>
                  </a:rPr>
                  <a:t>影响因子统计的是近两年的论文在当年的被引频次，</a:t>
                </a:r>
                <a:r>
                  <a:rPr lang="en-US"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年影响因子统计的是近五年的论文在当年的被引频次</a:t>
                </a:r>
                <a:endParaRPr lang="en-US" altLang="zh-CN"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25000" dirty="0">
                    <a:solidFill>
                      <a:schemeClr val="tx1"/>
                    </a:solidFill>
                    <a:effectLst/>
                    <a:latin typeface="+mn-lt"/>
                    <a:ea typeface="+mn-ea"/>
                    <a:cs typeface="+mn-cs"/>
                  </a:rPr>
                  <a:t>2016 </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2014</a:t>
                </a:r>
                <a:r>
                  <a:rPr lang="zh-CN" altLang="en-US" sz="1200" i="0" kern="1200">
                    <a:solidFill>
                      <a:schemeClr val="tx1"/>
                    </a:solidFill>
                    <a:effectLst/>
                    <a:latin typeface="Cambria Math" panose="02040503050406030204" pitchFamily="18" charset="0"/>
                    <a:ea typeface="+mn-ea"/>
                    <a:cs typeface="+mn-cs"/>
                  </a:rPr>
                  <a:t>年和</a:t>
                </a:r>
                <a:r>
                  <a:rPr lang="en-US" sz="1200" i="0" kern="1200">
                    <a:solidFill>
                      <a:schemeClr val="tx1"/>
                    </a:solidFill>
                    <a:effectLst/>
                    <a:latin typeface="Cambria Math" panose="02040503050406030204" pitchFamily="18" charset="0"/>
                    <a:ea typeface="+mn-ea"/>
                    <a:cs typeface="+mn-cs"/>
                  </a:rPr>
                  <a:t>2015</a:t>
                </a:r>
                <a:r>
                  <a:rPr lang="zh-CN" altLang="en-US" sz="1200" i="0" kern="1200">
                    <a:solidFill>
                      <a:schemeClr val="tx1"/>
                    </a:solidFill>
                    <a:effectLst/>
                    <a:latin typeface="Cambria Math" panose="02040503050406030204" pitchFamily="18" charset="0"/>
                    <a:ea typeface="+mn-ea"/>
                    <a:cs typeface="+mn-cs"/>
                  </a:rPr>
                  <a:t>年发表的文献在</a:t>
                </a:r>
                <a:r>
                  <a:rPr lang="en-US" sz="1200" i="0" kern="1200">
                    <a:solidFill>
                      <a:schemeClr val="tx1"/>
                    </a:solidFill>
                    <a:effectLst/>
                    <a:latin typeface="Cambria Math" panose="02040503050406030204" pitchFamily="18" charset="0"/>
                    <a:ea typeface="+mn-ea"/>
                    <a:cs typeface="+mn-cs"/>
                  </a:rPr>
                  <a:t>2016</a:t>
                </a:r>
                <a:r>
                  <a:rPr lang="zh-CN" altLang="en-US" sz="1200" i="0" kern="1200">
                    <a:solidFill>
                      <a:schemeClr val="tx1"/>
                    </a:solidFill>
                    <a:effectLst/>
                    <a:latin typeface="Cambria Math" panose="02040503050406030204" pitchFamily="18" charset="0"/>
                    <a:ea typeface="+mn-ea"/>
                    <a:cs typeface="+mn-cs"/>
                  </a:rPr>
                  <a:t>年被引用的次数</a:t>
                </a:r>
                <a:r>
                  <a:rPr lang="en-US" altLang="zh-CN"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2014</a:t>
                </a:r>
                <a:r>
                  <a:rPr lang="zh-CN" altLang="en-US" sz="1200" i="0" kern="1200">
                    <a:solidFill>
                      <a:schemeClr val="tx1"/>
                    </a:solidFill>
                    <a:effectLst/>
                    <a:latin typeface="Cambria Math" panose="02040503050406030204" pitchFamily="18" charset="0"/>
                    <a:ea typeface="+mn-ea"/>
                    <a:cs typeface="+mn-cs"/>
                  </a:rPr>
                  <a:t>年和</a:t>
                </a:r>
                <a:r>
                  <a:rPr lang="en-US" sz="1200" i="0" kern="1200">
                    <a:solidFill>
                      <a:schemeClr val="tx1"/>
                    </a:solidFill>
                    <a:effectLst/>
                    <a:latin typeface="Cambria Math" panose="02040503050406030204" pitchFamily="18" charset="0"/>
                    <a:ea typeface="+mn-ea"/>
                    <a:cs typeface="+mn-cs"/>
                  </a:rPr>
                  <a:t>2015</a:t>
                </a:r>
                <a:r>
                  <a:rPr lang="zh-CN" altLang="en-US" sz="1200" i="0" kern="1200">
                    <a:solidFill>
                      <a:schemeClr val="tx1"/>
                    </a:solidFill>
                    <a:effectLst/>
                    <a:latin typeface="Cambria Math" panose="02040503050406030204" pitchFamily="18" charset="0"/>
                    <a:ea typeface="+mn-ea"/>
                    <a:cs typeface="+mn-cs"/>
                  </a:rPr>
                  <a:t>年发表的文献数</a:t>
                </a:r>
                <a:endParaRPr lang="en-US" sz="1200" kern="1200" dirty="0">
                  <a:solidFill>
                    <a:schemeClr val="tx1"/>
                  </a:solidFill>
                  <a:effectLst/>
                  <a:latin typeface="+mn-lt"/>
                  <a:ea typeface="+mn-ea"/>
                  <a:cs typeface="+mn-cs"/>
                </a:endParaRPr>
              </a:p>
              <a:p>
                <a:endParaRPr lang="en-US" dirty="0"/>
              </a:p>
            </p:txBody>
          </p:sp>
        </mc:Fallback>
      </mc:AlternateContent>
    </p:spTree>
    <p:extLst>
      <p:ext uri="{BB962C8B-B14F-4D97-AF65-F5344CB8AC3E}">
        <p14:creationId xmlns:p14="http://schemas.microsoft.com/office/powerpoint/2010/main" val="169780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自引率或者互引率过高</a:t>
            </a:r>
            <a:endParaRPr lang="en-US" dirty="0"/>
          </a:p>
        </p:txBody>
      </p:sp>
    </p:spTree>
    <p:extLst>
      <p:ext uri="{BB962C8B-B14F-4D97-AF65-F5344CB8AC3E}">
        <p14:creationId xmlns:p14="http://schemas.microsoft.com/office/powerpoint/2010/main" val="428640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5179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不是干扰学术自由！只是投稿建议，推动学科的发展</a:t>
            </a:r>
            <a:endParaRPr lang="en-US" altLang="zh-CN"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特征因子（</a:t>
            </a:r>
            <a:r>
              <a:rPr lang="en-US" sz="1200" kern="1200" dirty="0" err="1" smtClean="0">
                <a:solidFill>
                  <a:schemeClr val="tx1"/>
                </a:solidFill>
                <a:effectLst/>
                <a:latin typeface="+mn-lt"/>
                <a:ea typeface="+mn-ea"/>
                <a:cs typeface="+mn-cs"/>
              </a:rPr>
              <a:t>Eigenfactor</a:t>
            </a:r>
            <a:r>
              <a:rPr lang="zh-CN" altLang="en-US" sz="1200" kern="1200" dirty="0" smtClean="0">
                <a:solidFill>
                  <a:schemeClr val="tx1"/>
                </a:solidFill>
                <a:effectLst/>
                <a:latin typeface="+mn-lt"/>
                <a:ea typeface="+mn-ea"/>
                <a:cs typeface="+mn-cs"/>
              </a:rPr>
              <a:t>），是利用引文数据来评价一本期刊相对影响力的指标，如果一本期刊越多的被高影响力的期刊所引用，则其影响力也越高。特征因子的具体计算是基于近五年期刊发表的论文在</a:t>
            </a:r>
            <a:r>
              <a:rPr lang="en-US" sz="1200" kern="1200" dirty="0" smtClean="0">
                <a:solidFill>
                  <a:schemeClr val="tx1"/>
                </a:solidFill>
                <a:effectLst/>
                <a:latin typeface="+mn-lt"/>
                <a:ea typeface="+mn-ea"/>
                <a:cs typeface="+mn-cs"/>
              </a:rPr>
              <a:t>JCR</a:t>
            </a:r>
            <a:r>
              <a:rPr lang="zh-CN" altLang="en-US" sz="1200" kern="1200" dirty="0" smtClean="0">
                <a:solidFill>
                  <a:schemeClr val="tx1"/>
                </a:solidFill>
                <a:effectLst/>
                <a:latin typeface="+mn-lt"/>
                <a:ea typeface="+mn-ea"/>
                <a:cs typeface="+mn-cs"/>
              </a:rPr>
              <a:t>统计当年的被引用情况而得到的，其数据源为</a:t>
            </a:r>
            <a:r>
              <a:rPr lang="en-US" sz="1200" kern="1200" dirty="0" smtClean="0">
                <a:solidFill>
                  <a:schemeClr val="tx1"/>
                </a:solidFill>
                <a:effectLst/>
                <a:latin typeface="+mn-lt"/>
                <a:ea typeface="+mn-ea"/>
                <a:cs typeface="+mn-cs"/>
              </a:rPr>
              <a:t>JCR</a:t>
            </a:r>
            <a:r>
              <a:rPr lang="zh-CN" altLang="en-US" sz="1200" kern="1200" dirty="0" smtClean="0">
                <a:solidFill>
                  <a:schemeClr val="tx1"/>
                </a:solidFill>
                <a:effectLst/>
                <a:latin typeface="+mn-lt"/>
                <a:ea typeface="+mn-ea"/>
                <a:cs typeface="+mn-cs"/>
              </a:rPr>
              <a:t>数据库，通过构建剔除自引的期刊</a:t>
            </a:r>
            <a:r>
              <a:rPr lang="en-US"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年期引文矩阵，利用迭代计算方法得到期刊的权重影响值，它实现了引文数量与价值的综合评价。如果您想了解更多关于影响因子的信息，可以关注网站 </a:t>
            </a:r>
            <a:r>
              <a:rPr lang="en-US" sz="1200" u="sng" kern="1200" dirty="0" smtClean="0">
                <a:solidFill>
                  <a:schemeClr val="tx1"/>
                </a:solidFill>
                <a:effectLst/>
                <a:latin typeface="+mn-lt"/>
                <a:ea typeface="+mn-ea"/>
                <a:cs typeface="+mn-cs"/>
                <a:hlinkClick r:id="rId3"/>
              </a:rPr>
              <a:t>www.eigenfactor.com</a:t>
            </a:r>
            <a:r>
              <a:rPr lang="en-US"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45822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541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dirty="0" smtClean="0">
                <a:latin typeface="Arial" panose="020B0604020202020204" pitchFamily="34" charset="0"/>
              </a:rPr>
              <a:t>当前全球大约有</a:t>
            </a:r>
            <a:r>
              <a:rPr lang="en-US" altLang="zh-CN" dirty="0" smtClean="0">
                <a:latin typeface="Arial" panose="020B0604020202020204" pitchFamily="34" charset="0"/>
              </a:rPr>
              <a:t>7</a:t>
            </a:r>
            <a:r>
              <a:rPr lang="zh-CN" altLang="en-US" dirty="0" smtClean="0">
                <a:latin typeface="Arial" panose="020B0604020202020204" pitchFamily="34" charset="0"/>
              </a:rPr>
              <a:t>万余种科技期刊，而</a:t>
            </a:r>
            <a:r>
              <a:rPr lang="en-US" altLang="zh-CN" dirty="0" smtClean="0">
                <a:latin typeface="Arial" panose="020B0604020202020204" pitchFamily="34" charset="0"/>
              </a:rPr>
              <a:t>WOS</a:t>
            </a:r>
            <a:r>
              <a:rPr lang="zh-CN" altLang="en-US" dirty="0" smtClean="0">
                <a:latin typeface="Arial" panose="020B0604020202020204" pitchFamily="34" charset="0"/>
              </a:rPr>
              <a:t>只收录其中的</a:t>
            </a:r>
            <a:r>
              <a:rPr lang="en-US" altLang="zh-CN" dirty="0" smtClean="0">
                <a:latin typeface="Arial" panose="020B0604020202020204" pitchFamily="34" charset="0"/>
              </a:rPr>
              <a:t>12000</a:t>
            </a:r>
            <a:r>
              <a:rPr lang="zh-CN" altLang="en-US" dirty="0" smtClean="0">
                <a:latin typeface="Arial" panose="020B0604020202020204" pitchFamily="34" charset="0"/>
              </a:rPr>
              <a:t>余种世界权威的，高影响力的学术期刊，仅不到其中的</a:t>
            </a:r>
            <a:r>
              <a:rPr lang="en-US" altLang="zh-CN" dirty="0" smtClean="0">
                <a:latin typeface="Arial" panose="020B0604020202020204" pitchFamily="34" charset="0"/>
              </a:rPr>
              <a:t>20%</a:t>
            </a:r>
            <a:r>
              <a:rPr lang="zh-CN" altLang="en-US" dirty="0" smtClean="0">
                <a:latin typeface="Arial" panose="020B0604020202020204" pitchFamily="34" charset="0"/>
              </a:rPr>
              <a:t>，而且每年都会引入新的质量较好的期刊，剔除质量不达目标期刊，由此可见其对质量的严苛。只收录最重要的学术期刊，因此</a:t>
            </a:r>
            <a:r>
              <a:rPr lang="en-US" altLang="zh-CN" dirty="0" err="1" smtClean="0">
                <a:latin typeface="Arial" panose="020B0604020202020204" pitchFamily="34" charset="0"/>
              </a:rPr>
              <a:t>wos</a:t>
            </a:r>
            <a:r>
              <a:rPr lang="zh-CN" altLang="en-US" dirty="0" smtClean="0">
                <a:latin typeface="Arial" panose="020B0604020202020204" pitchFamily="34" charset="0"/>
              </a:rPr>
              <a:t>核心合集筛选全球优质的学术资源放到平台上，省去了我们大量阅读文献，挑选优质文章的时间和精力。</a:t>
            </a:r>
          </a:p>
        </p:txBody>
      </p:sp>
    </p:spTree>
    <p:extLst>
      <p:ext uri="{BB962C8B-B14F-4D97-AF65-F5344CB8AC3E}">
        <p14:creationId xmlns:p14="http://schemas.microsoft.com/office/powerpoint/2010/main" val="21188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保证我们在足够长的历史纵深上来把握一个课题的发展脉络</a:t>
            </a:r>
            <a:endParaRPr lang="en-US" altLang="zh-CN" dirty="0" smtClean="0"/>
          </a:p>
        </p:txBody>
      </p:sp>
    </p:spTree>
    <p:extLst>
      <p:ext uri="{BB962C8B-B14F-4D97-AF65-F5344CB8AC3E}">
        <p14:creationId xmlns:p14="http://schemas.microsoft.com/office/powerpoint/2010/main" val="259813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467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扩展研究视野</a:t>
            </a:r>
            <a:endParaRPr lang="en-US" dirty="0"/>
          </a:p>
        </p:txBody>
      </p:sp>
    </p:spTree>
    <p:extLst>
      <p:ext uri="{BB962C8B-B14F-4D97-AF65-F5344CB8AC3E}">
        <p14:creationId xmlns:p14="http://schemas.microsoft.com/office/powerpoint/2010/main" val="25575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604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今年的报告仍以共被引分析方法为基础，基于汤森路透的</a:t>
            </a:r>
            <a:r>
              <a:rPr lang="en-US" altLang="zh-CN" dirty="0" smtClean="0"/>
              <a:t>Essential Science Indicators (ESI) </a:t>
            </a:r>
            <a:r>
              <a:rPr lang="zh-CN" altLang="en-US" dirty="0" smtClean="0"/>
              <a:t>数据库中的</a:t>
            </a:r>
            <a:r>
              <a:rPr lang="en-US" altLang="zh-CN" dirty="0" smtClean="0"/>
              <a:t>9,700</a:t>
            </a:r>
            <a:r>
              <a:rPr lang="zh-CN" altLang="en-US" dirty="0" smtClean="0"/>
              <a:t>多个研究前沿，甄选出了</a:t>
            </a:r>
            <a:r>
              <a:rPr lang="en-US" altLang="zh-CN" dirty="0" smtClean="0"/>
              <a:t>2014</a:t>
            </a:r>
            <a:r>
              <a:rPr lang="zh-CN" altLang="en-US" dirty="0" smtClean="0"/>
              <a:t>年排名最前的</a:t>
            </a:r>
            <a:r>
              <a:rPr lang="en-US" altLang="zh-CN" dirty="0" smtClean="0"/>
              <a:t>100</a:t>
            </a:r>
            <a:r>
              <a:rPr lang="zh-CN" altLang="en-US" dirty="0" smtClean="0"/>
              <a:t>个热点研究前沿和</a:t>
            </a:r>
            <a:r>
              <a:rPr lang="en-US" altLang="zh-CN" dirty="0" smtClean="0"/>
              <a:t>44</a:t>
            </a:r>
            <a:r>
              <a:rPr lang="zh-CN" altLang="en-US" dirty="0" smtClean="0"/>
              <a:t>个新兴研究前沿，涉及自然科学和社会科学的</a:t>
            </a:r>
            <a:r>
              <a:rPr lang="en-US" altLang="zh-CN" dirty="0" smtClean="0"/>
              <a:t>10</a:t>
            </a:r>
            <a:r>
              <a:rPr lang="zh-CN" altLang="en-US" dirty="0" smtClean="0"/>
              <a:t>个大学科领 域。其中，新兴前沿是近两年出现的“最年轻”的研究前沿，论文平均发表年均在</a:t>
            </a:r>
            <a:r>
              <a:rPr lang="en-US" altLang="zh-CN" dirty="0" smtClean="0"/>
              <a:t>2012</a:t>
            </a:r>
            <a:r>
              <a:rPr lang="zh-CN" altLang="en-US" dirty="0" smtClean="0"/>
              <a:t>年</a:t>
            </a:r>
            <a:r>
              <a:rPr lang="en-US" altLang="zh-CN" dirty="0" smtClean="0"/>
              <a:t>7</a:t>
            </a:r>
            <a:r>
              <a:rPr lang="zh-CN" altLang="en-US" dirty="0" smtClean="0"/>
              <a:t>月份之后。此外，中国科学院文献情报中心的情报分析人员还遴选出 了</a:t>
            </a:r>
            <a:r>
              <a:rPr lang="en-US" altLang="zh-CN" dirty="0" smtClean="0"/>
              <a:t>10</a:t>
            </a:r>
            <a:r>
              <a:rPr lang="zh-CN" altLang="en-US" dirty="0" smtClean="0"/>
              <a:t>个学科的</a:t>
            </a:r>
            <a:r>
              <a:rPr lang="en-US" altLang="zh-CN" dirty="0" smtClean="0"/>
              <a:t>19</a:t>
            </a:r>
            <a:r>
              <a:rPr lang="zh-CN" altLang="en-US" dirty="0" smtClean="0"/>
              <a:t>个重要研究前沿进行了深入的分析解读。 </a:t>
            </a:r>
          </a:p>
          <a:p>
            <a:r>
              <a:rPr lang="zh-CN" altLang="en-US" dirty="0" smtClean="0"/>
              <a:t>报告发现，针对</a:t>
            </a:r>
            <a:r>
              <a:rPr lang="en-US" altLang="zh-CN" dirty="0" err="1" smtClean="0"/>
              <a:t>Maxent</a:t>
            </a:r>
            <a:r>
              <a:rPr lang="en-US" altLang="zh-CN" dirty="0" smtClean="0"/>
              <a:t> </a:t>
            </a:r>
            <a:r>
              <a:rPr lang="zh-CN" altLang="en-US" dirty="0" smtClean="0"/>
              <a:t>等物种分布模型预测物种的潜在分布、全基因关联分析、</a:t>
            </a:r>
            <a:r>
              <a:rPr lang="en-US" altLang="zh-CN" dirty="0" smtClean="0"/>
              <a:t>CRISPR/</a:t>
            </a:r>
            <a:r>
              <a:rPr lang="en-US" altLang="zh-CN" dirty="0" err="1" smtClean="0"/>
              <a:t>Cas</a:t>
            </a:r>
            <a:r>
              <a:rPr lang="zh-CN" altLang="en-US" dirty="0" smtClean="0"/>
              <a:t>基因组编辑技术、功能性金属有机骨架化合物、希格斯玻色子观测、高能量转换效率聚合物太阳能电池、移动健康技术等方面的研究非常活跃。 </a:t>
            </a:r>
            <a:endParaRPr lang="en-US" altLang="zh-CN" dirty="0" smtClean="0"/>
          </a:p>
          <a:p>
            <a:endParaRPr lang="en-US" altLang="zh-CN" dirty="0" smtClean="0"/>
          </a:p>
          <a:p>
            <a:r>
              <a:rPr lang="zh-CN" altLang="en-US" b="1" dirty="0" smtClean="0"/>
              <a:t>领域：研究前沿</a:t>
            </a:r>
            <a:r>
              <a:rPr lang="zh-CN" altLang="en-US" dirty="0" smtClean="0"/>
              <a:t/>
            </a:r>
            <a:br>
              <a:rPr lang="zh-CN" altLang="en-US" dirty="0" smtClean="0"/>
            </a:br>
            <a:r>
              <a:rPr lang="zh-CN" altLang="en-US" dirty="0" smtClean="0"/>
              <a:t>农业、植物与动物科学：美国食源性疾病的统计和经济损失评价</a:t>
            </a:r>
            <a:br>
              <a:rPr lang="zh-CN" altLang="en-US" dirty="0" smtClean="0"/>
            </a:br>
            <a:r>
              <a:rPr lang="zh-CN" altLang="en-US" dirty="0" smtClean="0"/>
              <a:t>生态与环境科学：</a:t>
            </a:r>
            <a:r>
              <a:rPr lang="en-US" altLang="zh-CN" dirty="0" err="1" smtClean="0"/>
              <a:t>Maxent</a:t>
            </a:r>
            <a:r>
              <a:rPr lang="zh-CN" altLang="en-US" dirty="0" smtClean="0"/>
              <a:t>等物种分布模型预测物种的潜在分布</a:t>
            </a:r>
            <a:br>
              <a:rPr lang="zh-CN" altLang="en-US" dirty="0" smtClean="0"/>
            </a:br>
            <a:r>
              <a:rPr lang="zh-CN" altLang="en-US" dirty="0" smtClean="0"/>
              <a:t>地球科学：区域气候模式在预测地表温度和降水方面的应用及模型优化研究</a:t>
            </a:r>
            <a:br>
              <a:rPr lang="zh-CN" altLang="en-US" dirty="0" smtClean="0"/>
            </a:br>
            <a:r>
              <a:rPr lang="zh-CN" altLang="en-US" dirty="0" smtClean="0"/>
              <a:t>临床医学：危重病人的强化胰岛素治疗与羟乙基淀粉液体复苏</a:t>
            </a:r>
            <a:br>
              <a:rPr lang="zh-CN" altLang="en-US" dirty="0" smtClean="0"/>
            </a:br>
            <a:r>
              <a:rPr lang="zh-CN" altLang="en-US" dirty="0" smtClean="0"/>
              <a:t>生物科学：全基因组关联分析在人类疾病等复杂性状研究中的应用</a:t>
            </a:r>
            <a:br>
              <a:rPr lang="zh-CN" altLang="en-US" dirty="0" smtClean="0"/>
            </a:br>
            <a:r>
              <a:rPr lang="zh-CN" altLang="en-US" dirty="0" smtClean="0"/>
              <a:t>化学与材料科学：功能性金属有机骨架化合物</a:t>
            </a:r>
            <a:br>
              <a:rPr lang="zh-CN" altLang="en-US" dirty="0" smtClean="0"/>
            </a:br>
            <a:r>
              <a:rPr lang="zh-CN" altLang="en-US" dirty="0" smtClean="0"/>
              <a:t>物理学：希格斯玻色子观测</a:t>
            </a:r>
            <a:br>
              <a:rPr lang="zh-CN" altLang="en-US" dirty="0" smtClean="0"/>
            </a:br>
            <a:r>
              <a:rPr lang="zh-CN" altLang="en-US" dirty="0" smtClean="0"/>
              <a:t>天文学与天体物理学：赫歇尔空间天文台任务、科学仪器性能表现及观测计划</a:t>
            </a:r>
            <a:br>
              <a:rPr lang="zh-CN" altLang="en-US" dirty="0" smtClean="0"/>
            </a:br>
            <a:r>
              <a:rPr lang="zh-CN" altLang="en-US" dirty="0" smtClean="0"/>
              <a:t>数学、计算机科学与工程：生物柴油燃料发动机使用性能与排放物监测</a:t>
            </a:r>
            <a:br>
              <a:rPr lang="zh-CN" altLang="en-US" dirty="0" smtClean="0"/>
            </a:br>
            <a:r>
              <a:rPr lang="zh-CN" altLang="en-US" dirty="0" smtClean="0"/>
              <a:t>经济学、心理学及其他社会科学：移动健康技术研究 </a:t>
            </a:r>
          </a:p>
          <a:p>
            <a:endParaRPr lang="en-US" b="1" dirty="0"/>
          </a:p>
        </p:txBody>
      </p:sp>
    </p:spTree>
    <p:extLst>
      <p:ext uri="{BB962C8B-B14F-4D97-AF65-F5344CB8AC3E}">
        <p14:creationId xmlns:p14="http://schemas.microsoft.com/office/powerpoint/2010/main" val="16102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结合文献计量学和各个领域的权威专家解读</a:t>
            </a:r>
            <a:endParaRPr lang="en-US" dirty="0"/>
          </a:p>
        </p:txBody>
      </p:sp>
    </p:spTree>
    <p:extLst>
      <p:ext uri="{BB962C8B-B14F-4D97-AF65-F5344CB8AC3E}">
        <p14:creationId xmlns:p14="http://schemas.microsoft.com/office/powerpoint/2010/main" val="771680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 Id="rId5" Type="http://schemas.openxmlformats.org/officeDocument/2006/relationships/image" Target="../media/image15.emf"/><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 Id="rId5" Type="http://schemas.openxmlformats.org/officeDocument/2006/relationships/image" Target="../media/image15.emf"/><Relationship Id="rId4"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5.emf"/><Relationship Id="rId4" Type="http://schemas.openxmlformats.org/officeDocument/2006/relationships/image" Target="../media/image1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5.emf"/><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4" y="6051595"/>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163817185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6"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248976043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53464726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52452237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9216585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54758139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8465846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3704080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3987991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6064876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2970551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093585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4"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306847839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38117952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614767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12844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solidFill>
                  <a:srgbClr val="000000"/>
                </a:solidFill>
              </a:rPr>
              <a:pPr>
                <a:defRPr/>
              </a:pPr>
              <a:t>‹#›</a:t>
            </a:fld>
            <a:endParaRPr lang="en-US">
              <a:solidFill>
                <a:srgbClr val="000000"/>
              </a:solidFil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smtClean="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Insert title </a:t>
            </a:r>
            <a:endParaRPr lang="en-US" dirty="0"/>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218687855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43402040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811295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15837613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832213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60571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53813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mj-lt"/>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419103547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21250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89074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7884115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07100"/>
            <a:ext cx="1505379" cy="74893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409735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2271080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4173017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961445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0263164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42560851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7588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6539101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7246488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8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20776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17029027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964696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2370979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1800834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8063329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6497802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340141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smtClean="0"/>
              <a:t>Main take-away or heading goes here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77598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latin typeface="+mj-lt"/>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5" y="3018997"/>
            <a:ext cx="1734458" cy="469950"/>
          </a:xfrm>
          <a:prstGeom prst="rect">
            <a:avLst/>
          </a:prstGeom>
        </p:spPr>
      </p:pic>
    </p:spTree>
    <p:extLst>
      <p:ext uri="{BB962C8B-B14F-4D97-AF65-F5344CB8AC3E}">
        <p14:creationId xmlns:p14="http://schemas.microsoft.com/office/powerpoint/2010/main" val="24785649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988938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087092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6673833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3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2792871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37376653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0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4443287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614200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332342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19893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6630917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5"/>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2581348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4981804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8993563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12767952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73438399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8533033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16395647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67732582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2492902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9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97368228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318612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373870881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9937671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9511303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2456578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7229514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2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21376462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3612530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33160178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2287144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6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0713563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8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5877605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67883977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61114341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507387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18707851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68909682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6847336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32109233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2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61559647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2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7950826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5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36437574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8731574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9"/>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418910728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400334875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90971549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2359185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6640649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0282725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5782140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7984237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69953237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26000289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1034171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565571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3" y="6056965"/>
            <a:ext cx="1505379" cy="679418"/>
          </a:xfrm>
          <a:prstGeom prst="rect">
            <a:avLst/>
          </a:prstGeom>
        </p:spPr>
      </p:pic>
    </p:spTree>
    <p:extLst>
      <p:ext uri="{BB962C8B-B14F-4D97-AF65-F5344CB8AC3E}">
        <p14:creationId xmlns:p14="http://schemas.microsoft.com/office/powerpoint/2010/main" val="25813231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137418173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13864206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31613688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kern="1200">
              <a:latin typeface="+mj-lt"/>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5"/>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1955136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70"/>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spTree>
    <p:extLst>
      <p:ext uri="{BB962C8B-B14F-4D97-AF65-F5344CB8AC3E}">
        <p14:creationId xmlns:p14="http://schemas.microsoft.com/office/powerpoint/2010/main" val="33442181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7"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3"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01550752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2950699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sz="1800">
              <a:solidFill>
                <a:srgbClr val="000000"/>
              </a:solidFill>
              <a:cs typeface="Arial" panose="020B0604020202020204" pitchFamily="34" charset="0"/>
            </a:endParaRPr>
          </a:p>
        </p:txBody>
      </p:sp>
    </p:spTree>
    <p:extLst>
      <p:ext uri="{BB962C8B-B14F-4D97-AF65-F5344CB8AC3E}">
        <p14:creationId xmlns:p14="http://schemas.microsoft.com/office/powerpoint/2010/main" val="180297640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2" y="6394454"/>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4"/>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05355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1"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zh-CN" altLang="en-US" sz="1800">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1" y="374653"/>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1"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9"/>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5868670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676ED290-4ECD-4205-947B-527F2A6E7868}"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5499556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DD219745-1FA1-4304-979A-D7BFDED8CAC4}"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0747778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5"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4E4E942-B884-42A4-AF51-D5308BF1E475}"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563837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0A3E47C-66CE-4CCC-BABD-3233329FD23B}"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67450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80"/>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101329667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58CFF49-8657-430E-BB81-7D481888FD9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8759484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7DE04F42-67EA-49DC-8C3C-C035CAE45369}"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9932535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4028B6AF-B77B-46F2-9BA2-505F3488FC7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6639630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A1AA61D6-986A-4D4E-83EC-5C3BEE5B5F53}"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6772121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AA16AABE-4B13-4D58-A172-F4E58CA27BB5}"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82063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1" y="506417"/>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7" y="506417"/>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227B43D-64C4-483F-9D31-A171EF9A125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41589818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2"/>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2"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377"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E447C383-F542-41F4-8FD1-05F5BCE2B52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959290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1A33A174-AD2D-46DA-9CFE-30B94EA8DB0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459243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1"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zh-CN" altLang="en-US" sz="1800">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1" y="374653"/>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1"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9"/>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992335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B618992C-97F6-47BB-B084-B165F096A448}"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432462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1685953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9DC2280-1C78-4806-8EA1-B63D039E8219}"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8146791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5"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3FBEFBCE-6E67-4958-9936-1A0A491EE767}"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1582495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205E2CAD-AF75-461F-A277-B46F7A3DE352}"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74939115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4E285C5A-05DF-47D3-84F9-5C8FCB30945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811657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7A6DFD3-FDC5-450F-946E-84EBD2FA373F}"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0195586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D8AD938C-EFFB-4DAE-9497-88A52B4A73DA}"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279862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8686E247-ED7E-40ED-B2AE-205B243FA28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5810386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199ACCD4-F28E-4D3F-98D2-127FDCA12FA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62621813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1" y="506417"/>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7" y="506417"/>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6D2A6E5-DC84-43D0-AAE2-57A104B18FD0}"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8363092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2"/>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2"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377"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9F5AFD49-70FF-4524-9C44-5AF24CF33AD6}"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228593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85166299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0"/>
          </a:xfrm>
          <a:prstGeom prst="rect">
            <a:avLst/>
          </a:prstGeom>
        </p:spPr>
        <p:txBody>
          <a:bodyPr/>
          <a:lstStyle>
            <a:lvl1pPr eaLnBrk="1" hangingPunct="1">
              <a:defRPr/>
            </a:lvl1pPr>
          </a:lstStyle>
          <a:p>
            <a:pPr defTabSz="914377"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914377"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4036114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eaLnBrk="1" hangingPunct="1">
              <a:defRPr/>
            </a:lvl1pPr>
          </a:lstStyle>
          <a:p>
            <a:pPr defTabSz="914377"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eaLnBrk="1" hangingPunct="1">
              <a:defRPr/>
            </a:lvl1pPr>
          </a:lstStyle>
          <a:p>
            <a:pPr defTabSz="914377" fontAlgn="base">
              <a:spcBef>
                <a:spcPct val="0"/>
              </a:spcBef>
              <a:spcAft>
                <a:spcPct val="0"/>
              </a:spcAft>
              <a:defRPr/>
            </a:pPr>
            <a:fld id="{B55C9AD7-4723-4E03-9238-2ABFC5CFFD6C}" type="slidenum">
              <a:rPr lang="en-US" altLang="en-US" smtClean="0">
                <a:solidFill>
                  <a:srgbClr val="000000"/>
                </a:solidFill>
                <a:ea typeface="宋体" panose="02010600030101010101" pitchFamily="2" charset="-122"/>
              </a:rPr>
              <a:pPr defTabSz="914377"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8232881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2" y="6394454"/>
            <a:ext cx="5172075" cy="231775"/>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8424863" y="6394454"/>
            <a:ext cx="457200" cy="231775"/>
          </a:xfrm>
          <a:prstGeom prst="rect">
            <a:avLst/>
          </a:prstGeom>
          <a:ln/>
        </p:spPr>
        <p:txBody>
          <a:bodyPr/>
          <a:lstStyle>
            <a:lvl1pPr>
              <a:defRPr/>
            </a:lvl1pPr>
          </a:lstStyle>
          <a:p>
            <a:pPr>
              <a:defRPr/>
            </a:pPr>
            <a:fld id="{CA191831-B690-48CC-9A59-818B8D7FEB00}" type="slidenum">
              <a:rPr lang="en-US"/>
              <a:pPr>
                <a:defRPr/>
              </a:pPr>
              <a:t>‹#›</a:t>
            </a:fld>
            <a:endParaRPr lang="en-US"/>
          </a:p>
        </p:txBody>
      </p:sp>
      <p:sp>
        <p:nvSpPr>
          <p:cNvPr id="11" name="Content Placeholder 3"/>
          <p:cNvSpPr>
            <a:spLocks noGrp="1" noChangeAspect="1"/>
          </p:cNvSpPr>
          <p:nvPr>
            <p:ph sz="half" idx="17"/>
          </p:nvPr>
        </p:nvSpPr>
        <p:spPr>
          <a:xfrm>
            <a:off x="969820"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482610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67771593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93084847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2320222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8037047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4203456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7959" y="427282"/>
            <a:ext cx="7369175" cy="478325"/>
          </a:xfrm>
        </p:spPr>
        <p:txBody>
          <a:bodyPr/>
          <a:lstStyle>
            <a:lvl1pPr>
              <a:defRPr sz="2400" b="1">
                <a:solidFill>
                  <a:schemeClr val="bg2"/>
                </a:solidFill>
                <a:latin typeface="+mn-ea"/>
                <a:ea typeface="+mn-ea"/>
              </a:defRPr>
            </a:lvl1pPr>
          </a:lstStyle>
          <a:p>
            <a:r>
              <a:rPr lang="en-US" altLang="zh-CN" dirty="0"/>
              <a:t>Click to edit Master title style</a:t>
            </a:r>
            <a:endParaRPr lang="zh-CN" altLang="en-US" dirty="0"/>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8736729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6632516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atin typeface="+mj-lt"/>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81717799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158919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13505131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3089543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79618178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2937844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dirty="0">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388752278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0247662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08655186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425544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32499361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latin typeface="+mj-lt"/>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4" y="6051595"/>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8" y="6263742"/>
            <a:ext cx="1162775" cy="315053"/>
          </a:xfrm>
          <a:prstGeom prst="rect">
            <a:avLst/>
          </a:prstGeom>
        </p:spPr>
      </p:pic>
    </p:spTree>
    <p:extLst>
      <p:ext uri="{BB962C8B-B14F-4D97-AF65-F5344CB8AC3E}">
        <p14:creationId xmlns:p14="http://schemas.microsoft.com/office/powerpoint/2010/main" val="228140091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676ED290-4ECD-4205-947B-527F2A6E786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40400097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D219745-1FA1-4304-979A-D7BFDED8CAC4}"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323518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4E4E942-B884-42A4-AF51-D5308BF1E47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837500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0A3E47C-66CE-4CCC-BABD-3233329FD23B}"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3503042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58CFF49-8657-430E-BB81-7D481888FD9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73266674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7DE04F42-67EA-49DC-8C3C-C035CAE4536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94887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028B6AF-B77B-46F2-9BA2-505F3488FC7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202745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1AA61D6-986A-4D4E-83EC-5C3BEE5B5F53}"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049223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A16AABE-4B13-4D58-A172-F4E58CA27BB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8186896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227B43D-64C4-483F-9D31-A171EF9A125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1207040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mj-lt"/>
                <a:cs typeface="Arial"/>
              </a:defRPr>
            </a:lvl1pPr>
            <a:lvl2pPr marL="633584" indent="-212395">
              <a:buSzPct val="40000"/>
              <a:buFont typeface="Wingdings" charset="2"/>
              <a:buChar char=""/>
              <a:defRPr sz="1500" b="0" i="0" baseline="0">
                <a:latin typeface="+mj-lt"/>
                <a:cs typeface="Arial"/>
              </a:defRPr>
            </a:lvl2pPr>
            <a:lvl3pPr marL="1000775" indent="-158396">
              <a:defRPr sz="1500" b="0" i="0" baseline="0">
                <a:latin typeface="+mj-lt"/>
                <a:cs typeface="Arial"/>
              </a:defRPr>
            </a:lvl3pPr>
            <a:lvl4pPr marL="1457964" indent="-194395">
              <a:defRPr sz="1400">
                <a:latin typeface="+mj-lt"/>
              </a:defRPr>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5"/>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8" y="6263738"/>
            <a:ext cx="1162775" cy="315054"/>
          </a:xfrm>
          <a:prstGeom prst="rect">
            <a:avLst/>
          </a:prstGeom>
        </p:spPr>
      </p:pic>
    </p:spTree>
    <p:extLst>
      <p:ext uri="{BB962C8B-B14F-4D97-AF65-F5344CB8AC3E}">
        <p14:creationId xmlns:p14="http://schemas.microsoft.com/office/powerpoint/2010/main" val="375528216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E447C383-F542-41F4-8FD1-05F5BCE2B52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09586261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A33A174-AD2D-46DA-9CFE-30B94EA8DB0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8598319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3068628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36035433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77491124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476495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06008212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33494491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66973798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41112670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5.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18.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5.emf"/><Relationship Id="rId2" Type="http://schemas.openxmlformats.org/officeDocument/2006/relationships/slideLayout" Target="../slideLayouts/slideLayout49.xml"/><Relationship Id="rId16"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5.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8.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18.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5.emf"/><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76" Type="http://schemas.openxmlformats.org/officeDocument/2006/relationships/slideLayout" Target="../slideLayouts/slideLayout167.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92"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87" Type="http://schemas.openxmlformats.org/officeDocument/2006/relationships/slideLayout" Target="../slideLayouts/slideLayout178.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90" Type="http://schemas.openxmlformats.org/officeDocument/2006/relationships/slideLayout" Target="../slideLayouts/slideLayout181.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slideLayout" Target="../slideLayouts/slideLayout182.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676126"/>
      </p:ext>
    </p:extLst>
  </p:cSld>
  <p:clrMap bg1="lt1" tx1="dk1" bg2="lt2" tx2="dk2" accent1="accent1" accent2="accent2" accent3="accent3" accent4="accent4" accent5="accent5" accent6="accent6" hlink="hlink" folHlink="folHlink"/>
  <p:sldLayoutIdLst>
    <p:sldLayoutId id="2147483685" r:id="rId1"/>
    <p:sldLayoutId id="2147483669" r:id="rId2"/>
    <p:sldLayoutId id="2147483675" r:id="rId3"/>
    <p:sldLayoutId id="2147483684" r:id="rId4"/>
    <p:sldLayoutId id="2147483673" r:id="rId5"/>
    <p:sldLayoutId id="2147483676" r:id="rId6"/>
    <p:sldLayoutId id="2147483663" r:id="rId7"/>
    <p:sldLayoutId id="2147483682" r:id="rId8"/>
    <p:sldLayoutId id="2147483650" r:id="rId9"/>
    <p:sldLayoutId id="2147483662" r:id="rId10"/>
    <p:sldLayoutId id="2147483683" r:id="rId11"/>
    <p:sldLayoutId id="2147483660" r:id="rId12"/>
    <p:sldLayoutId id="2147483678" r:id="rId13"/>
    <p:sldLayoutId id="2147483677" r:id="rId14"/>
    <p:sldLayoutId id="2147483686" r:id="rId15"/>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7710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1" r:id="rId17"/>
    <p:sldLayoutId id="2147483755" r:id="rId18"/>
    <p:sldLayoutId id="2147483756" r:id="rId19"/>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1" y="1530350"/>
            <a:ext cx="216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377" eaLnBrk="1" fontAlgn="base" hangingPunct="1">
              <a:spcBef>
                <a:spcPct val="0"/>
              </a:spcBef>
              <a:spcAft>
                <a:spcPct val="0"/>
              </a:spcAft>
              <a:buClr>
                <a:srgbClr val="FF8000"/>
              </a:buClr>
              <a:buFontTx/>
              <a:buChar char="•"/>
              <a:defRPr/>
            </a:pPr>
            <a:endParaRPr lang="zh-CN" altLang="zh-CN" sz="1800">
              <a:solidFill>
                <a:srgbClr val="4B4B4B"/>
              </a:solidFill>
            </a:endParaRPr>
          </a:p>
        </p:txBody>
      </p:sp>
      <p:sp>
        <p:nvSpPr>
          <p:cNvPr id="1027" name="Rectangle 14"/>
          <p:cNvSpPr>
            <a:spLocks noGrp="1" noChangeArrowheads="1"/>
          </p:cNvSpPr>
          <p:nvPr>
            <p:ph type="title"/>
          </p:nvPr>
        </p:nvSpPr>
        <p:spPr bwMode="auto">
          <a:xfrm>
            <a:off x="917577"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7"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6213" y="6003929"/>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4639" y="6118229"/>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60709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1" r:id="rId13"/>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189" algn="l" rtl="0" eaLnBrk="1" fontAlgn="base" hangingPunct="1">
        <a:lnSpc>
          <a:spcPct val="90000"/>
        </a:lnSpc>
        <a:spcBef>
          <a:spcPct val="0"/>
        </a:spcBef>
        <a:spcAft>
          <a:spcPct val="0"/>
        </a:spcAft>
        <a:defRPr sz="2800">
          <a:solidFill>
            <a:schemeClr val="tx2"/>
          </a:solidFill>
          <a:latin typeface="Arial" charset="0"/>
        </a:defRPr>
      </a:lvl6pPr>
      <a:lvl7pPr marL="914377" algn="l" rtl="0" eaLnBrk="1" fontAlgn="base" hangingPunct="1">
        <a:lnSpc>
          <a:spcPct val="90000"/>
        </a:lnSpc>
        <a:spcBef>
          <a:spcPct val="0"/>
        </a:spcBef>
        <a:spcAft>
          <a:spcPct val="0"/>
        </a:spcAft>
        <a:defRPr sz="2800">
          <a:solidFill>
            <a:schemeClr val="tx2"/>
          </a:solidFill>
          <a:latin typeface="Arial" charset="0"/>
        </a:defRPr>
      </a:lvl7pPr>
      <a:lvl8pPr marL="1371566" algn="l" rtl="0" eaLnBrk="1" fontAlgn="base" hangingPunct="1">
        <a:lnSpc>
          <a:spcPct val="90000"/>
        </a:lnSpc>
        <a:spcBef>
          <a:spcPct val="0"/>
        </a:spcBef>
        <a:spcAft>
          <a:spcPct val="0"/>
        </a:spcAft>
        <a:defRPr sz="2800">
          <a:solidFill>
            <a:schemeClr val="tx2"/>
          </a:solidFill>
          <a:latin typeface="Arial" charset="0"/>
        </a:defRPr>
      </a:lvl8pPr>
      <a:lvl9pPr marL="1828754" algn="l" rtl="0" eaLnBrk="1" fontAlgn="base" hangingPunct="1">
        <a:lnSpc>
          <a:spcPct val="90000"/>
        </a:lnSpc>
        <a:spcBef>
          <a:spcPct val="0"/>
        </a:spcBef>
        <a:spcAft>
          <a:spcPct val="0"/>
        </a:spcAft>
        <a:defRPr sz="2800">
          <a:solidFill>
            <a:schemeClr val="tx2"/>
          </a:solidFill>
          <a:latin typeface="Arial" charset="0"/>
        </a:defRPr>
      </a:lvl9pPr>
    </p:titleStyle>
    <p:bodyStyle>
      <a:lvl1pPr marL="228594" indent="-228594"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35" indent="-285744"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377" indent="-171446" algn="l" rtl="0" eaLnBrk="0" fontAlgn="base" hangingPunct="0">
        <a:spcBef>
          <a:spcPct val="25000"/>
        </a:spcBef>
        <a:spcAft>
          <a:spcPct val="0"/>
        </a:spcAft>
        <a:buClr>
          <a:schemeClr val="tx2"/>
        </a:buClr>
        <a:buChar char="•"/>
        <a:defRPr sz="2400">
          <a:solidFill>
            <a:schemeClr val="tx1"/>
          </a:solidFill>
          <a:latin typeface="+mn-lt"/>
        </a:defRPr>
      </a:lvl3pPr>
      <a:lvl4pPr marL="1257269" indent="-228594"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863" indent="-114297" algn="l" rtl="0" eaLnBrk="0" fontAlgn="base" hangingPunct="0">
        <a:spcBef>
          <a:spcPct val="20000"/>
        </a:spcBef>
        <a:spcAft>
          <a:spcPct val="0"/>
        </a:spcAft>
        <a:buClr>
          <a:schemeClr val="tx2"/>
        </a:buClr>
        <a:buChar char="•"/>
        <a:defRPr sz="1400">
          <a:solidFill>
            <a:schemeClr val="tx1"/>
          </a:solidFill>
          <a:latin typeface="+mn-lt"/>
        </a:defRPr>
      </a:lvl5pPr>
      <a:lvl6pPr marL="1943051" indent="-114297" algn="l" rtl="0" eaLnBrk="1" fontAlgn="base" hangingPunct="1">
        <a:spcBef>
          <a:spcPct val="20000"/>
        </a:spcBef>
        <a:spcAft>
          <a:spcPct val="0"/>
        </a:spcAft>
        <a:buClr>
          <a:schemeClr val="tx2"/>
        </a:buClr>
        <a:buChar char="•"/>
        <a:defRPr sz="1400">
          <a:solidFill>
            <a:schemeClr val="tx1"/>
          </a:solidFill>
          <a:latin typeface="+mn-lt"/>
        </a:defRPr>
      </a:lvl6pPr>
      <a:lvl7pPr marL="2400240" indent="-114297" algn="l" rtl="0" eaLnBrk="1" fontAlgn="base" hangingPunct="1">
        <a:spcBef>
          <a:spcPct val="20000"/>
        </a:spcBef>
        <a:spcAft>
          <a:spcPct val="0"/>
        </a:spcAft>
        <a:buClr>
          <a:schemeClr val="tx2"/>
        </a:buClr>
        <a:buChar char="•"/>
        <a:defRPr sz="1400">
          <a:solidFill>
            <a:schemeClr val="tx1"/>
          </a:solidFill>
          <a:latin typeface="+mn-lt"/>
        </a:defRPr>
      </a:lvl7pPr>
      <a:lvl8pPr marL="2857429" indent="-114297" algn="l" rtl="0" eaLnBrk="1" fontAlgn="base" hangingPunct="1">
        <a:spcBef>
          <a:spcPct val="20000"/>
        </a:spcBef>
        <a:spcAft>
          <a:spcPct val="0"/>
        </a:spcAft>
        <a:buClr>
          <a:schemeClr val="tx2"/>
        </a:buClr>
        <a:buChar char="•"/>
        <a:defRPr sz="1400">
          <a:solidFill>
            <a:schemeClr val="tx1"/>
          </a:solidFill>
          <a:latin typeface="+mn-lt"/>
        </a:defRPr>
      </a:lvl8pPr>
      <a:lvl9pPr marL="3314617" indent="-114297"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1" y="1530350"/>
            <a:ext cx="216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377" eaLnBrk="1" fontAlgn="base" hangingPunct="1">
              <a:spcBef>
                <a:spcPct val="0"/>
              </a:spcBef>
              <a:spcAft>
                <a:spcPct val="0"/>
              </a:spcAft>
              <a:buClr>
                <a:srgbClr val="FF8000"/>
              </a:buClr>
              <a:buFontTx/>
              <a:buChar char="•"/>
              <a:defRPr/>
            </a:pPr>
            <a:endParaRPr lang="zh-CN" altLang="zh-CN" sz="1800">
              <a:solidFill>
                <a:srgbClr val="4B4B4B"/>
              </a:solidFill>
            </a:endParaRPr>
          </a:p>
        </p:txBody>
      </p:sp>
      <p:sp>
        <p:nvSpPr>
          <p:cNvPr id="1027" name="Rectangle 14"/>
          <p:cNvSpPr>
            <a:spLocks noGrp="1" noChangeArrowheads="1"/>
          </p:cNvSpPr>
          <p:nvPr>
            <p:ph type="title"/>
          </p:nvPr>
        </p:nvSpPr>
        <p:spPr bwMode="auto">
          <a:xfrm>
            <a:off x="917577"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7"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6213" y="6003929"/>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4639" y="6118229"/>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38093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40" r:id="rId15"/>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189" algn="l" rtl="0" eaLnBrk="1" fontAlgn="base" hangingPunct="1">
        <a:lnSpc>
          <a:spcPct val="90000"/>
        </a:lnSpc>
        <a:spcBef>
          <a:spcPct val="0"/>
        </a:spcBef>
        <a:spcAft>
          <a:spcPct val="0"/>
        </a:spcAft>
        <a:defRPr sz="2800">
          <a:solidFill>
            <a:schemeClr val="tx2"/>
          </a:solidFill>
          <a:latin typeface="Arial" charset="0"/>
        </a:defRPr>
      </a:lvl6pPr>
      <a:lvl7pPr marL="914377" algn="l" rtl="0" eaLnBrk="1" fontAlgn="base" hangingPunct="1">
        <a:lnSpc>
          <a:spcPct val="90000"/>
        </a:lnSpc>
        <a:spcBef>
          <a:spcPct val="0"/>
        </a:spcBef>
        <a:spcAft>
          <a:spcPct val="0"/>
        </a:spcAft>
        <a:defRPr sz="2800">
          <a:solidFill>
            <a:schemeClr val="tx2"/>
          </a:solidFill>
          <a:latin typeface="Arial" charset="0"/>
        </a:defRPr>
      </a:lvl7pPr>
      <a:lvl8pPr marL="1371566" algn="l" rtl="0" eaLnBrk="1" fontAlgn="base" hangingPunct="1">
        <a:lnSpc>
          <a:spcPct val="90000"/>
        </a:lnSpc>
        <a:spcBef>
          <a:spcPct val="0"/>
        </a:spcBef>
        <a:spcAft>
          <a:spcPct val="0"/>
        </a:spcAft>
        <a:defRPr sz="2800">
          <a:solidFill>
            <a:schemeClr val="tx2"/>
          </a:solidFill>
          <a:latin typeface="Arial" charset="0"/>
        </a:defRPr>
      </a:lvl8pPr>
      <a:lvl9pPr marL="1828754" algn="l" rtl="0" eaLnBrk="1" fontAlgn="base" hangingPunct="1">
        <a:lnSpc>
          <a:spcPct val="90000"/>
        </a:lnSpc>
        <a:spcBef>
          <a:spcPct val="0"/>
        </a:spcBef>
        <a:spcAft>
          <a:spcPct val="0"/>
        </a:spcAft>
        <a:defRPr sz="2800">
          <a:solidFill>
            <a:schemeClr val="tx2"/>
          </a:solidFill>
          <a:latin typeface="Arial" charset="0"/>
        </a:defRPr>
      </a:lvl9pPr>
    </p:titleStyle>
    <p:bodyStyle>
      <a:lvl1pPr marL="228594" indent="-228594"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35" indent="-285744"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377" indent="-171446" algn="l" rtl="0" eaLnBrk="0" fontAlgn="base" hangingPunct="0">
        <a:spcBef>
          <a:spcPct val="25000"/>
        </a:spcBef>
        <a:spcAft>
          <a:spcPct val="0"/>
        </a:spcAft>
        <a:buClr>
          <a:schemeClr val="tx2"/>
        </a:buClr>
        <a:buChar char="•"/>
        <a:defRPr sz="2400">
          <a:solidFill>
            <a:schemeClr val="tx1"/>
          </a:solidFill>
          <a:latin typeface="+mn-lt"/>
        </a:defRPr>
      </a:lvl3pPr>
      <a:lvl4pPr marL="1257269" indent="-228594"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863" indent="-114297" algn="l" rtl="0" eaLnBrk="0" fontAlgn="base" hangingPunct="0">
        <a:spcBef>
          <a:spcPct val="20000"/>
        </a:spcBef>
        <a:spcAft>
          <a:spcPct val="0"/>
        </a:spcAft>
        <a:buClr>
          <a:schemeClr val="tx2"/>
        </a:buClr>
        <a:buChar char="•"/>
        <a:defRPr sz="1400">
          <a:solidFill>
            <a:schemeClr val="tx1"/>
          </a:solidFill>
          <a:latin typeface="+mn-lt"/>
        </a:defRPr>
      </a:lvl5pPr>
      <a:lvl6pPr marL="1943051" indent="-114297" algn="l" rtl="0" eaLnBrk="1" fontAlgn="base" hangingPunct="1">
        <a:spcBef>
          <a:spcPct val="20000"/>
        </a:spcBef>
        <a:spcAft>
          <a:spcPct val="0"/>
        </a:spcAft>
        <a:buClr>
          <a:schemeClr val="tx2"/>
        </a:buClr>
        <a:buChar char="•"/>
        <a:defRPr sz="1400">
          <a:solidFill>
            <a:schemeClr val="tx1"/>
          </a:solidFill>
          <a:latin typeface="+mn-lt"/>
        </a:defRPr>
      </a:lvl6pPr>
      <a:lvl7pPr marL="2400240" indent="-114297" algn="l" rtl="0" eaLnBrk="1" fontAlgn="base" hangingPunct="1">
        <a:spcBef>
          <a:spcPct val="20000"/>
        </a:spcBef>
        <a:spcAft>
          <a:spcPct val="0"/>
        </a:spcAft>
        <a:buClr>
          <a:schemeClr val="tx2"/>
        </a:buClr>
        <a:buChar char="•"/>
        <a:defRPr sz="1400">
          <a:solidFill>
            <a:schemeClr val="tx1"/>
          </a:solidFill>
          <a:latin typeface="+mn-lt"/>
        </a:defRPr>
      </a:lvl7pPr>
      <a:lvl8pPr marL="2857429" indent="-114297" algn="l" rtl="0" eaLnBrk="1" fontAlgn="base" hangingPunct="1">
        <a:spcBef>
          <a:spcPct val="20000"/>
        </a:spcBef>
        <a:spcAft>
          <a:spcPct val="0"/>
        </a:spcAft>
        <a:buClr>
          <a:schemeClr val="tx2"/>
        </a:buClr>
        <a:buChar char="•"/>
        <a:defRPr sz="1400">
          <a:solidFill>
            <a:schemeClr val="tx1"/>
          </a:solidFill>
          <a:latin typeface="+mn-lt"/>
        </a:defRPr>
      </a:lvl8pPr>
      <a:lvl9pPr marL="3314617" indent="-114297"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3717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9703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17015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4016" r:id="rId31"/>
    <p:sldLayoutId id="2147484017" r:id="rId32"/>
    <p:sldLayoutId id="2147484018" r:id="rId33"/>
    <p:sldLayoutId id="2147484019" r:id="rId34"/>
    <p:sldLayoutId id="2147484020" r:id="rId35"/>
    <p:sldLayoutId id="2147484021" r:id="rId36"/>
    <p:sldLayoutId id="2147484022" r:id="rId37"/>
    <p:sldLayoutId id="2147484023" r:id="rId38"/>
    <p:sldLayoutId id="2147484024" r:id="rId39"/>
    <p:sldLayoutId id="2147484025" r:id="rId40"/>
    <p:sldLayoutId id="2147484026" r:id="rId41"/>
    <p:sldLayoutId id="2147484027" r:id="rId42"/>
    <p:sldLayoutId id="2147484028" r:id="rId43"/>
    <p:sldLayoutId id="2147484029" r:id="rId44"/>
    <p:sldLayoutId id="2147484030" r:id="rId45"/>
    <p:sldLayoutId id="2147484031" r:id="rId46"/>
    <p:sldLayoutId id="2147484032" r:id="rId47"/>
    <p:sldLayoutId id="2147484033" r:id="rId48"/>
    <p:sldLayoutId id="2147484034" r:id="rId49"/>
    <p:sldLayoutId id="2147484035" r:id="rId50"/>
    <p:sldLayoutId id="2147484036" r:id="rId51"/>
    <p:sldLayoutId id="2147484037" r:id="rId52"/>
    <p:sldLayoutId id="2147484038" r:id="rId53"/>
    <p:sldLayoutId id="2147484039" r:id="rId54"/>
    <p:sldLayoutId id="2147484040" r:id="rId55"/>
    <p:sldLayoutId id="2147484041" r:id="rId56"/>
    <p:sldLayoutId id="2147484042" r:id="rId57"/>
    <p:sldLayoutId id="2147484043" r:id="rId58"/>
    <p:sldLayoutId id="2147484044" r:id="rId59"/>
    <p:sldLayoutId id="2147484045" r:id="rId60"/>
    <p:sldLayoutId id="2147484046" r:id="rId61"/>
    <p:sldLayoutId id="2147484047" r:id="rId62"/>
    <p:sldLayoutId id="2147484048" r:id="rId63"/>
    <p:sldLayoutId id="2147484049" r:id="rId64"/>
    <p:sldLayoutId id="2147484050" r:id="rId65"/>
    <p:sldLayoutId id="2147484051" r:id="rId66"/>
    <p:sldLayoutId id="2147484052" r:id="rId67"/>
    <p:sldLayoutId id="2147484053" r:id="rId68"/>
    <p:sldLayoutId id="2147484054" r:id="rId69"/>
    <p:sldLayoutId id="2147484055" r:id="rId70"/>
    <p:sldLayoutId id="2147484056" r:id="rId71"/>
    <p:sldLayoutId id="2147484057" r:id="rId72"/>
    <p:sldLayoutId id="2147484058" r:id="rId73"/>
    <p:sldLayoutId id="2147484059" r:id="rId74"/>
    <p:sldLayoutId id="2147484060" r:id="rId75"/>
    <p:sldLayoutId id="2147484061" r:id="rId76"/>
    <p:sldLayoutId id="2147484062" r:id="rId77"/>
    <p:sldLayoutId id="2147484063" r:id="rId78"/>
    <p:sldLayoutId id="2147484064" r:id="rId79"/>
    <p:sldLayoutId id="2147484065" r:id="rId80"/>
    <p:sldLayoutId id="2147484066" r:id="rId81"/>
    <p:sldLayoutId id="2147484067" r:id="rId82"/>
    <p:sldLayoutId id="2147484068" r:id="rId83"/>
    <p:sldLayoutId id="2147484069" r:id="rId84"/>
    <p:sldLayoutId id="2147484070" r:id="rId85"/>
    <p:sldLayoutId id="2147484071" r:id="rId86"/>
    <p:sldLayoutId id="2147484072" r:id="rId87"/>
    <p:sldLayoutId id="2147484073" r:id="rId88"/>
    <p:sldLayoutId id="2147484074" r:id="rId89"/>
    <p:sldLayoutId id="2147484075" r:id="rId90"/>
    <p:sldLayoutId id="2147484076" r:id="rId9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9.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0.png"/><Relationship Id="rId7" Type="http://schemas.openxmlformats.org/officeDocument/2006/relationships/diagramColors" Target="../diagrams/colors3.xml"/><Relationship Id="rId2" Type="http://schemas.openxmlformats.org/officeDocument/2006/relationships/image" Target="../media/image69.png"/><Relationship Id="rId1" Type="http://schemas.openxmlformats.org/officeDocument/2006/relationships/slideLayout" Target="../slideLayouts/slideLayout10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1.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hyperlink" Target="http://www.genetics.org/" TargetMode="External"/><Relationship Id="rId3" Type="http://schemas.openxmlformats.org/officeDocument/2006/relationships/image" Target="../media/image90.png"/><Relationship Id="rId7" Type="http://schemas.openxmlformats.org/officeDocument/2006/relationships/hyperlink" Target="http://www.pnas.org/" TargetMode="External"/><Relationship Id="rId2" Type="http://schemas.openxmlformats.org/officeDocument/2006/relationships/image" Target="../media/image89.png"/><Relationship Id="rId1" Type="http://schemas.openxmlformats.org/officeDocument/2006/relationships/slideLayout" Target="../slideLayouts/slideLayout101.xml"/><Relationship Id="rId6" Type="http://schemas.openxmlformats.org/officeDocument/2006/relationships/hyperlink" Target="http://intl.sciencemag.org/" TargetMode="External"/><Relationship Id="rId5" Type="http://schemas.openxmlformats.org/officeDocument/2006/relationships/hyperlink" Target="http://highwire.stanford.edu/" TargetMode="External"/><Relationship Id="rId4" Type="http://schemas.openxmlformats.org/officeDocument/2006/relationships/hyperlink" Target="http://www.freemedicaljournals.com/" TargetMode="External"/><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5.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5.xml"/><Relationship Id="rId4" Type="http://schemas.openxmlformats.org/officeDocument/2006/relationships/image" Target="../media/image113.jpeg"/></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5.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25.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0.png"/><Relationship Id="rId1" Type="http://schemas.openxmlformats.org/officeDocument/2006/relationships/slideLayout" Target="../slideLayouts/slideLayout25.xml"/><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5.xml"/><Relationship Id="rId4" Type="http://schemas.openxmlformats.org/officeDocument/2006/relationships/image" Target="../media/image124.jpe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5.xml"/><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133.png"/><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96.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jpg"/><Relationship Id="rId1" Type="http://schemas.openxmlformats.org/officeDocument/2006/relationships/slideLayout" Target="../slideLayouts/slideLayout2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jpe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 descr="stock-photo-earth-transparent-glass-with-stone-127105071.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1"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0" name="Picture 9" descr="crv_lfcl_grhc_rgb_pos_coverpage-img.png"/>
          <p:cNvPicPr>
            <a:picLocks noChangeAspect="1"/>
          </p:cNvPicPr>
          <p:nvPr/>
        </p:nvPicPr>
        <p:blipFill rotWithShape="1">
          <a:blip r:embed="rId4" cstate="screen">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9" name="Text Placeholder 8"/>
          <p:cNvSpPr>
            <a:spLocks noGrp="1"/>
          </p:cNvSpPr>
          <p:nvPr>
            <p:ph type="body" sz="quarter" idx="12"/>
          </p:nvPr>
        </p:nvSpPr>
        <p:spPr>
          <a:xfrm>
            <a:off x="420166" y="3100046"/>
            <a:ext cx="3208255" cy="309033"/>
          </a:xfrm>
        </p:spPr>
        <p:txBody>
          <a:bodyPr/>
          <a:lstStyle/>
          <a:p>
            <a:r>
              <a:rPr lang="zh-CN" altLang="en-US" sz="1600" dirty="0">
                <a:latin typeface="微软雅黑" panose="020B0503020204020204" pitchFamily="34" charset="-122"/>
                <a:ea typeface="微软雅黑" panose="020B0503020204020204" pitchFamily="34" charset="-122"/>
              </a:rPr>
              <a:t>产品与解决方案团队 </a:t>
            </a:r>
            <a:r>
              <a:rPr lang="zh-CN" altLang="en-US" sz="1600" dirty="0">
                <a:latin typeface="Microsoft YaHei" pitchFamily="34" charset="-122"/>
                <a:ea typeface="Microsoft YaHei" pitchFamily="34" charset="-122"/>
              </a:rPr>
              <a:t>黄庭颖</a:t>
            </a:r>
            <a:r>
              <a:rPr lang="en-US" altLang="zh-CN" sz="1600" dirty="0"/>
              <a:t/>
            </a:r>
            <a:br>
              <a:rPr lang="en-US" altLang="zh-CN" sz="1600" dirty="0"/>
            </a:br>
            <a:r>
              <a:rPr lang="en-US" sz="1600" dirty="0"/>
              <a:t>Huang.Tingying@clarivate.com</a:t>
            </a:r>
          </a:p>
          <a:p>
            <a:r>
              <a:rPr lang="en-US" sz="1600" dirty="0" smtClean="0"/>
              <a:t>2018/05</a:t>
            </a:r>
            <a:endParaRPr lang="en-US" sz="1600" dirty="0"/>
          </a:p>
        </p:txBody>
      </p:sp>
      <p:sp>
        <p:nvSpPr>
          <p:cNvPr id="4" name="TextBox 3"/>
          <p:cNvSpPr txBox="1"/>
          <p:nvPr/>
        </p:nvSpPr>
        <p:spPr>
          <a:xfrm>
            <a:off x="-3186138" y="7718837"/>
            <a:ext cx="184666" cy="369332"/>
          </a:xfrm>
          <a:prstGeom prst="rect">
            <a:avLst/>
          </a:prstGeom>
          <a:noFill/>
        </p:spPr>
        <p:txBody>
          <a:bodyPr wrap="none" rtlCol="0">
            <a:spAutoFit/>
          </a:bodyPr>
          <a:lstStyle/>
          <a:p>
            <a:endParaRPr lang="en-US" dirty="0"/>
          </a:p>
        </p:txBody>
      </p:sp>
      <p:sp>
        <p:nvSpPr>
          <p:cNvPr id="12" name="Text Placeholder 7"/>
          <p:cNvSpPr txBox="1">
            <a:spLocks/>
          </p:cNvSpPr>
          <p:nvPr/>
        </p:nvSpPr>
        <p:spPr>
          <a:xfrm>
            <a:off x="233909" y="548430"/>
            <a:ext cx="4835627" cy="1099393"/>
          </a:xfrm>
          <a:prstGeom prst="rect">
            <a:avLst/>
          </a:prstGeom>
        </p:spPr>
        <p:txBody>
          <a:bodyPr vert="horz" lIns="0" tIns="0" rIns="0" bIns="0"/>
          <a:lstStyle>
            <a:lvl1pPr marL="0" indent="0" algn="l" defTabSz="457189" rtl="0" eaLnBrk="1" latinLnBrk="0" hangingPunct="1">
              <a:spcBef>
                <a:spcPct val="20000"/>
              </a:spcBef>
              <a:buFont typeface="Arial"/>
              <a:buNone/>
              <a:defRPr sz="2800" b="1" i="0" kern="1200">
                <a:solidFill>
                  <a:schemeClr val="tx1"/>
                </a:solidFill>
                <a:latin typeface="+mj-lt"/>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zh-CN" altLang="en-US" smtClean="0">
                <a:latin typeface="微软雅黑" panose="020B0503020204020204" pitchFamily="34" charset="-122"/>
                <a:ea typeface="微软雅黑" panose="020B0503020204020204" pitchFamily="34" charset="-122"/>
              </a:rPr>
              <a:t>激励发现，推动创新</a:t>
            </a:r>
            <a:r>
              <a:rPr lang="en-US" altLang="zh-CN" smtClean="0">
                <a:latin typeface="微软雅黑" panose="020B0503020204020204" pitchFamily="34" charset="-122"/>
                <a:ea typeface="微软雅黑" panose="020B0503020204020204" pitchFamily="34" charset="-122"/>
              </a:rPr>
              <a:t>—</a:t>
            </a:r>
          </a:p>
          <a:p>
            <a:pPr>
              <a:lnSpc>
                <a:spcPct val="150000"/>
              </a:lnSpc>
            </a:pPr>
            <a:r>
              <a:rPr lang="zh-CN" altLang="en-US" sz="2000" smtClean="0">
                <a:latin typeface="微软雅黑" panose="020B0503020204020204" pitchFamily="34" charset="-122"/>
                <a:ea typeface="微软雅黑" panose="020B0503020204020204" pitchFamily="34" charset="-122"/>
              </a:rPr>
              <a:t>利用</a:t>
            </a:r>
            <a:r>
              <a:rPr lang="en-US" sz="2000" smtClean="0">
                <a:latin typeface="微软雅黑" panose="020B0503020204020204" pitchFamily="34" charset="-122"/>
                <a:ea typeface="微软雅黑" panose="020B0503020204020204" pitchFamily="34" charset="-122"/>
              </a:rPr>
              <a:t>Web of Science</a:t>
            </a:r>
            <a:r>
              <a:rPr lang="zh-CN" altLang="en-US" sz="2000" smtClean="0">
                <a:latin typeface="微软雅黑" panose="020B0503020204020204" pitchFamily="34" charset="-122"/>
                <a:ea typeface="微软雅黑" panose="020B0503020204020204" pitchFamily="34" charset="-122"/>
              </a:rPr>
              <a:t>进行创新性科学研究</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80275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3"/>
          <p:cNvGraphicFramePr/>
          <p:nvPr>
            <p:extLst/>
          </p:nvPr>
        </p:nvGraphicFramePr>
        <p:xfrm>
          <a:off x="863587" y="41525"/>
          <a:ext cx="74168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p:cNvSpPr>
            <a:spLocks noGrp="1"/>
          </p:cNvSpPr>
          <p:nvPr>
            <p:ph type="title"/>
          </p:nvPr>
        </p:nvSpPr>
        <p:spPr>
          <a:xfrm>
            <a:off x="573090" y="514350"/>
            <a:ext cx="7997825" cy="400051"/>
          </a:xfrm>
          <a:prstGeom prst="rect">
            <a:avLst/>
          </a:prstGeom>
        </p:spPr>
        <p:txBody>
          <a:bodyPr/>
          <a:lstStyle/>
          <a:p>
            <a:r>
              <a:rPr lang="en-US" altLang="zh-CN" dirty="0">
                <a:solidFill>
                  <a:srgbClr val="6817FF"/>
                </a:solidFill>
              </a:rPr>
              <a:t>Research Workflow </a:t>
            </a:r>
            <a:r>
              <a:rPr lang="zh-CN" altLang="en-US" dirty="0">
                <a:solidFill>
                  <a:srgbClr val="6817FF"/>
                </a:solidFill>
              </a:rPr>
              <a:t>科研的基本工作流程</a:t>
            </a:r>
          </a:p>
        </p:txBody>
      </p:sp>
      <p:sp>
        <p:nvSpPr>
          <p:cNvPr id="6" name="Text Placeholder 2"/>
          <p:cNvSpPr>
            <a:spLocks noGrp="1"/>
          </p:cNvSpPr>
          <p:nvPr>
            <p:ph type="body" idx="4294967295"/>
          </p:nvPr>
        </p:nvSpPr>
        <p:spPr>
          <a:xfrm>
            <a:off x="732108" y="2802215"/>
            <a:ext cx="2429767" cy="2163763"/>
          </a:xfrm>
          <a:prstGeom prst="rect">
            <a:avLst/>
          </a:prstGeom>
        </p:spPr>
        <p:txBody>
          <a:bodyPr/>
          <a:lstStyle/>
          <a:p>
            <a:pPr marL="228600" indent="-228600" defTabSz="457200">
              <a:lnSpc>
                <a:spcPct val="150000"/>
              </a:lnSpc>
              <a:spcBef>
                <a:spcPct val="50000"/>
              </a:spcBef>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检索相关研究</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marL="228600" indent="-228600" defTabSz="457200">
              <a:lnSpc>
                <a:spcPct val="150000"/>
              </a:lnSpc>
              <a:spcBef>
                <a:spcPct val="50000"/>
              </a:spcBef>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分析现有研究结果</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marL="228600" indent="-228600" defTabSz="457200">
              <a:lnSpc>
                <a:spcPct val="150000"/>
              </a:lnSpc>
              <a:spcBef>
                <a:spcPct val="50000"/>
              </a:spcBef>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发现问题</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marL="228600" indent="-228600" defTabSz="457200">
              <a:lnSpc>
                <a:spcPct val="150000"/>
              </a:lnSpc>
              <a:spcBef>
                <a:spcPct val="50000"/>
              </a:spcBef>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提出假说</a:t>
            </a:r>
            <a:endParaRPr lang="en-US"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 name="Text Placeholder 2"/>
          <p:cNvSpPr txBox="1">
            <a:spLocks/>
          </p:cNvSpPr>
          <p:nvPr/>
        </p:nvSpPr>
        <p:spPr bwMode="auto">
          <a:xfrm>
            <a:off x="3049364" y="2802215"/>
            <a:ext cx="19429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2880" bIns="0"/>
          <a:lstStyle>
            <a:lvl1pPr marL="228600" indent="-2286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制定实验方案</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定义实验步骤</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试验</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资料汇总</a:t>
            </a:r>
            <a:endParaRPr lang="en-US"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 name="Text Placeholder 2"/>
          <p:cNvSpPr txBox="1">
            <a:spLocks/>
          </p:cNvSpPr>
          <p:nvPr/>
        </p:nvSpPr>
        <p:spPr bwMode="auto">
          <a:xfrm>
            <a:off x="4805176" y="2803698"/>
            <a:ext cx="17287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2880" bIns="0"/>
          <a:lstStyle>
            <a:lvl1pPr marL="228600" indent="-2286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数据可视化</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数据验证</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调整试验</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验证假说</a:t>
            </a:r>
            <a:endParaRPr lang="en-US"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Text Placeholder 2"/>
          <p:cNvSpPr txBox="1">
            <a:spLocks/>
          </p:cNvSpPr>
          <p:nvPr/>
        </p:nvSpPr>
        <p:spPr bwMode="auto">
          <a:xfrm>
            <a:off x="6404187" y="2802664"/>
            <a:ext cx="19429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2880" bIns="0"/>
          <a:lstStyle>
            <a:lvl1pPr marL="228600" indent="-2286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撰写研究论文</a:t>
            </a:r>
            <a:endParaRPr lang="en-US" altLang="zh-CN"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50000"/>
              </a:lnSpc>
              <a:buClr>
                <a:srgbClr val="1AC604"/>
              </a:buClr>
            </a:pPr>
            <a:r>
              <a:rPr lang="zh-CN"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发表论文</a:t>
            </a:r>
            <a:endParaRPr lang="en-US" altLang="en-US" sz="1800" b="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27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par>
                          <p:cTn id="25" fill="hold">
                            <p:stCondLst>
                              <p:cond delay="250"/>
                            </p:stCondLst>
                            <p:childTnLst>
                              <p:par>
                                <p:cTn id="26" presetID="1" presetClass="entr" presetSubtype="0" fill="hold" grpId="0" nodeType="after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childTnLst>
                          </p:cTn>
                        </p:par>
                        <p:par>
                          <p:cTn id="28" fill="hold">
                            <p:stCondLst>
                              <p:cond delay="250"/>
                            </p:stCondLst>
                            <p:childTnLst>
                              <p:par>
                                <p:cTn id="29" presetID="1" presetClass="entr" presetSubtype="0" fill="hold" nodeType="afterEffect">
                                  <p:stCondLst>
                                    <p:cond delay="25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250"/>
                                  </p:stCondLst>
                                  <p:childTnLst>
                                    <p:set>
                                      <p:cBhvr>
                                        <p:cTn id="42" dur="1" fill="hold">
                                          <p:stCondLst>
                                            <p:cond delay="0"/>
                                          </p:stCondLst>
                                        </p:cTn>
                                        <p:tgtEl>
                                          <p:spTgt spid="9">
                                            <p:txEl>
                                              <p:pRg st="0" end="0"/>
                                            </p:txEl>
                                          </p:spTgt>
                                        </p:tgtEl>
                                        <p:attrNameLst>
                                          <p:attrName>style.visibility</p:attrName>
                                        </p:attrNameLst>
                                      </p:cBhvr>
                                      <p:to>
                                        <p:strVal val="visible"/>
                                      </p:to>
                                    </p:set>
                                  </p:childTnLst>
                                </p:cTn>
                              </p:par>
                            </p:childTnLst>
                          </p:cTn>
                        </p:par>
                        <p:par>
                          <p:cTn id="43" fill="hold">
                            <p:stCondLst>
                              <p:cond delay="750"/>
                            </p:stCondLst>
                            <p:childTnLst>
                              <p:par>
                                <p:cTn id="44" presetID="1" presetClass="entr" presetSubtype="0" fill="hold" nodeType="afterEffect">
                                  <p:stCondLst>
                                    <p:cond delay="0"/>
                                  </p:stCondLst>
                                  <p:childTnLst>
                                    <p:set>
                                      <p:cBhvr>
                                        <p:cTn id="4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idx="4294967295"/>
          </p:nvPr>
        </p:nvSpPr>
        <p:spPr>
          <a:xfrm>
            <a:off x="1712068" y="982647"/>
            <a:ext cx="5719864" cy="1600438"/>
          </a:xfrm>
          <a:prstGeom prst="rect">
            <a:avLst/>
          </a:prstGeom>
        </p:spPr>
        <p:txBody>
          <a:bodyPr wrap="square">
            <a:spAutoFit/>
          </a:bodyPr>
          <a:lstStyle/>
          <a:p>
            <a:pPr algn="ctr" eaLnBrk="1" hangingPunct="1">
              <a:lnSpc>
                <a:spcPct val="125000"/>
              </a:lnSpc>
              <a:buFontTx/>
              <a:buNone/>
            </a:pPr>
            <a:r>
              <a:rPr lang="zh-CN" altLang="en-US" dirty="0">
                <a:latin typeface="微软雅黑" pitchFamily="34" charset="-122"/>
                <a:ea typeface="微软雅黑" pitchFamily="34" charset="-122"/>
              </a:rPr>
              <a:t>做好科学研究</a:t>
            </a:r>
            <a:endParaRPr lang="en-US" altLang="zh-CN" dirty="0">
              <a:latin typeface="微软雅黑" pitchFamily="34" charset="-122"/>
              <a:ea typeface="微软雅黑" pitchFamily="34" charset="-122"/>
            </a:endParaRPr>
          </a:p>
          <a:p>
            <a:pPr algn="ctr" eaLnBrk="1" hangingPunct="1">
              <a:lnSpc>
                <a:spcPct val="125000"/>
              </a:lnSpc>
              <a:buFontTx/>
              <a:buNone/>
            </a:pPr>
            <a:r>
              <a:rPr lang="zh-CN" altLang="en-US" dirty="0">
                <a:latin typeface="微软雅黑" pitchFamily="34" charset="-122"/>
                <a:ea typeface="微软雅黑" pitchFamily="34" charset="-122"/>
              </a:rPr>
              <a:t>掌握科研</a:t>
            </a:r>
            <a:r>
              <a:rPr lang="zh-CN" altLang="en-US" sz="40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rPr>
              <a:t>信息</a:t>
            </a:r>
            <a:r>
              <a:rPr lang="zh-CN" altLang="en-US" dirty="0">
                <a:latin typeface="微软雅黑" pitchFamily="34" charset="-122"/>
                <a:ea typeface="微软雅黑" pitchFamily="34" charset="-122"/>
              </a:rPr>
              <a:t>是前提</a:t>
            </a:r>
          </a:p>
        </p:txBody>
      </p:sp>
      <p:sp>
        <p:nvSpPr>
          <p:cNvPr id="12" name="TextBox 11"/>
          <p:cNvSpPr txBox="1"/>
          <p:nvPr/>
        </p:nvSpPr>
        <p:spPr>
          <a:xfrm>
            <a:off x="632571" y="3166920"/>
            <a:ext cx="4544834" cy="1754326"/>
          </a:xfrm>
          <a:prstGeom prst="rect">
            <a:avLst/>
          </a:prstGeom>
          <a:noFill/>
        </p:spPr>
        <p:txBody>
          <a:bodyPr wrap="none" rtlCol="0">
            <a:spAutoFit/>
          </a:bodyPr>
          <a:lstStyle/>
          <a:p>
            <a:pPr>
              <a:lnSpc>
                <a:spcPct val="150000"/>
              </a:lnSpc>
            </a:pPr>
            <a:r>
              <a:rPr lang="zh-CN" altLang="en-US" sz="2000" dirty="0">
                <a:solidFill>
                  <a:srgbClr val="000000"/>
                </a:solidFill>
                <a:latin typeface="微软雅黑" pitchFamily="34" charset="-122"/>
                <a:ea typeface="微软雅黑" pitchFamily="34" charset="-122"/>
              </a:rPr>
              <a:t>我做的之前有没有人已经做了？</a:t>
            </a:r>
            <a:endParaRPr lang="en-US" altLang="zh-CN" sz="2000" dirty="0">
              <a:solidFill>
                <a:srgbClr val="000000"/>
              </a:solidFill>
              <a:latin typeface="微软雅黑" pitchFamily="34" charset="-122"/>
              <a:ea typeface="微软雅黑" pitchFamily="34" charset="-122"/>
            </a:endParaRPr>
          </a:p>
          <a:p>
            <a:pPr>
              <a:lnSpc>
                <a:spcPct val="150000"/>
              </a:lnSpc>
            </a:pPr>
            <a:r>
              <a:rPr lang="zh-CN" altLang="en-US" sz="2000" dirty="0">
                <a:solidFill>
                  <a:srgbClr val="000000"/>
                </a:solidFill>
                <a:latin typeface="微软雅黑" pitchFamily="34" charset="-122"/>
                <a:ea typeface="微软雅黑" pitchFamily="34" charset="-122"/>
              </a:rPr>
              <a:t>我的课题世界上已经做到了哪种程度？</a:t>
            </a:r>
            <a:endParaRPr lang="en-US" altLang="zh-CN" sz="2000" dirty="0">
              <a:solidFill>
                <a:srgbClr val="000000"/>
              </a:solidFill>
              <a:latin typeface="微软雅黑" pitchFamily="34" charset="-122"/>
              <a:ea typeface="微软雅黑" pitchFamily="34" charset="-122"/>
            </a:endParaRPr>
          </a:p>
          <a:p>
            <a:pPr>
              <a:lnSpc>
                <a:spcPct val="150000"/>
              </a:lnSpc>
            </a:pPr>
            <a:r>
              <a:rPr lang="zh-CN" altLang="en-US" sz="2000" dirty="0">
                <a:solidFill>
                  <a:srgbClr val="000000"/>
                </a:solidFill>
                <a:latin typeface="微软雅黑" pitchFamily="34" charset="-122"/>
                <a:ea typeface="微软雅黑" pitchFamily="34" charset="-122"/>
              </a:rPr>
              <a:t>我想要更多的启发！</a:t>
            </a:r>
            <a:endParaRPr lang="en-US" altLang="zh-CN" sz="2000" dirty="0">
              <a:solidFill>
                <a:srgbClr val="000000"/>
              </a:solidFill>
              <a:latin typeface="微软雅黑" pitchFamily="34" charset="-122"/>
              <a:ea typeface="微软雅黑" pitchFamily="34" charset="-122"/>
            </a:endParaRPr>
          </a:p>
          <a:p>
            <a:r>
              <a:rPr lang="en-US" dirty="0">
                <a:solidFill>
                  <a:srgbClr val="000000"/>
                </a:solidFill>
              </a:rPr>
              <a:t>……</a:t>
            </a:r>
          </a:p>
        </p:txBody>
      </p:sp>
      <p:pic>
        <p:nvPicPr>
          <p:cNvPr id="13" name="Picture 2" descr="http://www.gotquestions.org/img/question-guy-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24" y="3166920"/>
            <a:ext cx="3714776" cy="273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291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nvPr>
        </p:nvGraphicFramePr>
        <p:xfrm>
          <a:off x="0" y="1"/>
          <a:ext cx="9144000" cy="6060332"/>
        </p:xfrm>
        <a:graphic>
          <a:graphicData uri="http://schemas.openxmlformats.org/presentationml/2006/ole">
            <mc:AlternateContent xmlns:mc="http://schemas.openxmlformats.org/markup-compatibility/2006">
              <mc:Choice xmlns:v="urn:schemas-microsoft-com:vml" Requires="v">
                <p:oleObj spid="_x0000_s1049" name="Image" r:id="rId3" imgW="10400000" imgH="7365079" progId="">
                  <p:embed/>
                </p:oleObj>
              </mc:Choice>
              <mc:Fallback>
                <p:oleObj name="Image" r:id="rId3" imgW="10400000" imgH="7365079" progId="">
                  <p:embed/>
                  <p:pic>
                    <p:nvPicPr>
                      <p:cNvPr id="0" name=""/>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0" y="1"/>
                        <a:ext cx="9144000" cy="606033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920174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U6025425\Desktop\Endnote\file-pile-resized-600.jpg"/>
          <p:cNvPicPr>
            <a:picLocks noChangeAspect="1" noChangeArrowheads="1"/>
          </p:cNvPicPr>
          <p:nvPr/>
        </p:nvPicPr>
        <p:blipFill>
          <a:blip r:embed="rId2" cstate="print"/>
          <a:srcRect/>
          <a:stretch>
            <a:fillRect/>
          </a:stretch>
        </p:blipFill>
        <p:spPr bwMode="auto">
          <a:xfrm>
            <a:off x="292107" y="1013790"/>
            <a:ext cx="4000528" cy="2652035"/>
          </a:xfrm>
          <a:prstGeom prst="rect">
            <a:avLst/>
          </a:prstGeom>
          <a:noFill/>
          <a:ln w="9525">
            <a:noFill/>
            <a:miter lim="800000"/>
            <a:headEnd/>
            <a:tailEnd/>
          </a:ln>
        </p:spPr>
      </p:pic>
      <p:pic>
        <p:nvPicPr>
          <p:cNvPr id="7" name="Picture 2" descr="http://www.gotquestions.org/img/question-guy-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3809" y="3085490"/>
            <a:ext cx="4143404" cy="3045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U6025425\Desktop\Endnote\reducethepapermountain_c794.jpg"/>
          <p:cNvPicPr>
            <a:picLocks noChangeAspect="1" noChangeArrowheads="1"/>
          </p:cNvPicPr>
          <p:nvPr/>
        </p:nvPicPr>
        <p:blipFill>
          <a:blip r:embed="rId4" cstate="print"/>
          <a:srcRect/>
          <a:stretch>
            <a:fillRect/>
          </a:stretch>
        </p:blipFill>
        <p:spPr bwMode="auto">
          <a:xfrm>
            <a:off x="5864274" y="1013791"/>
            <a:ext cx="3005137" cy="4005263"/>
          </a:xfrm>
          <a:prstGeom prst="rect">
            <a:avLst/>
          </a:prstGeom>
          <a:noFill/>
          <a:ln w="9525">
            <a:noFill/>
            <a:miter lim="800000"/>
            <a:headEnd/>
            <a:tailEnd/>
          </a:ln>
        </p:spPr>
      </p:pic>
    </p:spTree>
    <p:extLst>
      <p:ext uri="{BB962C8B-B14F-4D97-AF65-F5344CB8AC3E}">
        <p14:creationId xmlns:p14="http://schemas.microsoft.com/office/powerpoint/2010/main" val="412373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 xmlns:a16="http://schemas.microsoft.com/office/drawing/2014/main" id="{E0EDD27D-4BF9-4904-A555-FC6A48404C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25337" y="4"/>
            <a:ext cx="5418665"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Triangle 5">
            <a:extLst>
              <a:ext uri="{FF2B5EF4-FFF2-40B4-BE49-F238E27FC236}">
                <a16:creationId xmlns="" xmlns:a16="http://schemas.microsoft.com/office/drawing/2014/main" id="{80D6FB70-43C7-460F-9D29-E1A256FFCEA4}"/>
              </a:ext>
            </a:extLst>
          </p:cNvPr>
          <p:cNvSpPr/>
          <p:nvPr/>
        </p:nvSpPr>
        <p:spPr>
          <a:xfrm>
            <a:off x="3725335" y="5"/>
            <a:ext cx="1887399" cy="3200401"/>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sym typeface="Arial" panose="020B0604020202020204" pitchFamily="34" charset="0"/>
            </a:endParaRPr>
          </a:p>
        </p:txBody>
      </p:sp>
      <p:sp>
        <p:nvSpPr>
          <p:cNvPr id="13" name="Title 1">
            <a:extLst>
              <a:ext uri="{FF2B5EF4-FFF2-40B4-BE49-F238E27FC236}">
                <a16:creationId xmlns="" xmlns:a16="http://schemas.microsoft.com/office/drawing/2014/main" id="{8D2E5736-0DB0-4D72-B3EC-6C0861CAA4D4}"/>
              </a:ext>
            </a:extLst>
          </p:cNvPr>
          <p:cNvSpPr txBox="1">
            <a:spLocks/>
          </p:cNvSpPr>
          <p:nvPr/>
        </p:nvSpPr>
        <p:spPr>
          <a:xfrm>
            <a:off x="433848" y="679484"/>
            <a:ext cx="4713275" cy="12885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5000"/>
              </a:lnSpc>
            </a:pPr>
            <a: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Web of Science</a:t>
            </a:r>
            <a:r>
              <a:rPr lang="en-US" sz="2800" b="1" baseline="300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TM</a:t>
            </a:r>
            <a: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
            </a:r>
            <a:br>
              <a:rPr lang="en-US" sz="2800" b="1"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br>
            <a:r>
              <a:rPr lang="zh-CN" altLang="en-US"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核心合集数据库简介</a:t>
            </a:r>
          </a:p>
        </p:txBody>
      </p:sp>
      <p:sp>
        <p:nvSpPr>
          <p:cNvPr id="16" name="Text Placeholder 3">
            <a:extLst>
              <a:ext uri="{FF2B5EF4-FFF2-40B4-BE49-F238E27FC236}">
                <a16:creationId xmlns="" xmlns:a16="http://schemas.microsoft.com/office/drawing/2014/main" id="{EEBFBCA6-621A-4AE7-A07E-CAE684EDD19A}"/>
              </a:ext>
            </a:extLst>
          </p:cNvPr>
          <p:cNvSpPr txBox="1">
            <a:spLocks/>
          </p:cNvSpPr>
          <p:nvPr/>
        </p:nvSpPr>
        <p:spPr>
          <a:xfrm>
            <a:off x="1165905" y="2589441"/>
            <a:ext cx="6685420" cy="32274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5000"/>
              </a:lnSpc>
              <a:buSzPct val="100000"/>
              <a:buFont typeface="+mj-lt"/>
              <a:buAutoNum type="arabicPeriod"/>
            </a:pPr>
            <a:r>
              <a:rPr lang="en-US" altLang="zh-TW" sz="2400" dirty="0">
                <a:solidFill>
                  <a:srgbClr val="000000"/>
                </a:solidFill>
                <a:latin typeface="微软雅黑" panose="020B0503020204020204" pitchFamily="34" charset="-122"/>
                <a:ea typeface="微软雅黑" panose="020B0503020204020204" pitchFamily="34" charset="-122"/>
              </a:rPr>
              <a:t>D</a:t>
            </a:r>
            <a:r>
              <a:rPr lang="en-US" altLang="zh-CN" sz="2400" dirty="0">
                <a:solidFill>
                  <a:srgbClr val="000000"/>
                </a:solidFill>
                <a:latin typeface="微软雅黑" panose="020B0503020204020204" pitchFamily="34" charset="-122"/>
                <a:ea typeface="微软雅黑" panose="020B0503020204020204" pitchFamily="34" charset="-122"/>
              </a:rPr>
              <a:t>iversity</a:t>
            </a:r>
            <a:r>
              <a:rPr lang="zh-CN" altLang="en-US" sz="2400" dirty="0">
                <a:solidFill>
                  <a:srgbClr val="000000"/>
                </a:solidFill>
                <a:latin typeface="微软雅黑" panose="020B0503020204020204" pitchFamily="34" charset="-122"/>
                <a:ea typeface="微软雅黑" panose="020B0503020204020204" pitchFamily="34" charset="-122"/>
              </a:rPr>
              <a:t>（广度）</a:t>
            </a:r>
            <a:endPar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nSpc>
                <a:spcPct val="125000"/>
              </a:lnSpc>
              <a:buSzPct val="100000"/>
              <a:buFont typeface="+mj-lt"/>
              <a:buAutoNum type="arabicPeriod"/>
            </a:pP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Quality</a:t>
            </a:r>
            <a:r>
              <a:rPr lang="zh-CN" altLang="en-US" sz="24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（品质）</a:t>
            </a:r>
            <a:endPar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nSpc>
                <a:spcPct val="125000"/>
              </a:lnSpc>
              <a:buSzPct val="100000"/>
              <a:buFont typeface="+mj-lt"/>
              <a:buAutoNum type="arabicPeriod"/>
            </a:pP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Depth( </a:t>
            </a:r>
            <a:r>
              <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深度 </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p>
          <a:p>
            <a:pPr>
              <a:lnSpc>
                <a:spcPct val="125000"/>
              </a:lnSpc>
              <a:buSzPct val="100000"/>
              <a:buFont typeface="+mj-lt"/>
              <a:buAutoNum type="arabicPeriod"/>
            </a:pPr>
            <a:r>
              <a:rPr lang="en-US" altLang="zh-TW"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U</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nique data ( </a:t>
            </a:r>
            <a:r>
              <a:rPr lang="zh-CN"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独特</a:t>
            </a:r>
            <a:r>
              <a:rPr lang="en-US" altLang="zh-CN"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24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)——Citation Index</a:t>
            </a:r>
            <a:endParaRPr lang="zh-TW" altLang="en-US" sz="24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cxnSp>
        <p:nvCxnSpPr>
          <p:cNvPr id="17" name="Straight Connector 8">
            <a:extLst>
              <a:ext uri="{FF2B5EF4-FFF2-40B4-BE49-F238E27FC236}">
                <a16:creationId xmlns="" xmlns:a16="http://schemas.microsoft.com/office/drawing/2014/main" id="{2EE28D84-44AC-49E5-B135-306F5BEDA3C9}"/>
              </a:ext>
            </a:extLst>
          </p:cNvPr>
          <p:cNvCxnSpPr/>
          <p:nvPr/>
        </p:nvCxnSpPr>
        <p:spPr>
          <a:xfrm>
            <a:off x="511673" y="1834632"/>
            <a:ext cx="3881305"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73606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698" y="1273530"/>
            <a:ext cx="7593201" cy="4293483"/>
          </a:xfrm>
          <a:prstGeom prst="rect">
            <a:avLst/>
          </a:prstGeom>
        </p:spPr>
        <p:txBody>
          <a:bodyPr wrap="square">
            <a:spAutoFit/>
          </a:bodyPr>
          <a:lstStyle/>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Science Citation Index Expanded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科学引文索引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smtClean="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rPr>
              <a:t> </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177</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个</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学科</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的</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9000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多种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高质量学术期刊 。</a:t>
            </a:r>
            <a:endPar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Social Sciences Citation Index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56</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个社会科学学科</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的</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3000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多种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权威学术期刊。</a:t>
            </a:r>
            <a:endParaRPr lang="en-US" altLang="zh-CN" sz="1400"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Arts &amp; Humanities Citation Index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艺术与人文引文索引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收录</a:t>
            </a:r>
            <a:r>
              <a:rPr lang="en-US" altLang="zh-CN" sz="1400" b="1" dirty="0">
                <a:solidFill>
                  <a:srgbClr val="000000"/>
                </a:solidFill>
                <a:latin typeface="微软雅黑" panose="020B0503020204020204" pitchFamily="34" charset="-122"/>
                <a:ea typeface="微软雅黑" panose="020B0503020204020204" pitchFamily="34" charset="-122"/>
              </a:rPr>
              <a:t>28</a:t>
            </a:r>
            <a:r>
              <a:rPr lang="zh-CN" altLang="en-US" sz="1400" b="1" dirty="0">
                <a:solidFill>
                  <a:srgbClr val="000000"/>
                </a:solidFill>
                <a:latin typeface="微软雅黑" panose="020B0503020204020204" pitchFamily="34" charset="-122"/>
                <a:ea typeface="微软雅黑" panose="020B0503020204020204" pitchFamily="34" charset="-122"/>
              </a:rPr>
              <a:t>个人文艺术领域学科</a:t>
            </a:r>
            <a:r>
              <a:rPr lang="zh-CN" altLang="en-US" sz="1400" b="1" dirty="0" smtClean="0">
                <a:solidFill>
                  <a:srgbClr val="000000"/>
                </a:solidFill>
                <a:latin typeface="微软雅黑" panose="020B0503020204020204" pitchFamily="34" charset="-122"/>
                <a:ea typeface="微软雅黑" panose="020B0503020204020204" pitchFamily="34" charset="-122"/>
              </a:rPr>
              <a:t>的</a:t>
            </a:r>
            <a:r>
              <a:rPr lang="en-US" altLang="zh-CN" sz="1400" b="1" dirty="0" smtClean="0">
                <a:solidFill>
                  <a:srgbClr val="000000"/>
                </a:solidFill>
                <a:latin typeface="微软雅黑" panose="020B0503020204020204" pitchFamily="34" charset="-122"/>
                <a:ea typeface="微软雅黑" panose="020B0503020204020204" pitchFamily="34" charset="-122"/>
              </a:rPr>
              <a:t>1800</a:t>
            </a:r>
            <a:r>
              <a:rPr lang="zh-CN" altLang="en-US" sz="1400" b="1" dirty="0" smtClean="0">
                <a:solidFill>
                  <a:srgbClr val="000000"/>
                </a:solidFill>
                <a:latin typeface="微软雅黑" panose="020B0503020204020204" pitchFamily="34" charset="-122"/>
                <a:ea typeface="微软雅黑" panose="020B0503020204020204" pitchFamily="34" charset="-122"/>
              </a:rPr>
              <a:t>多种</a:t>
            </a:r>
            <a:r>
              <a:rPr lang="zh-CN" altLang="en-US" sz="1400" b="1" dirty="0">
                <a:solidFill>
                  <a:srgbClr val="000000"/>
                </a:solidFill>
                <a:latin typeface="微软雅黑" panose="020B0503020204020204" pitchFamily="34" charset="-122"/>
                <a:ea typeface="微软雅黑" panose="020B0503020204020204" pitchFamily="34" charset="-122"/>
              </a:rPr>
              <a:t>国际性、高影响力的学术期刊的数据内容 </a:t>
            </a:r>
            <a:r>
              <a:rPr lang="zh-CN" altLang="en-US" sz="1400" b="1" dirty="0" smtClean="0">
                <a:solidFill>
                  <a:srgbClr val="000000"/>
                </a:solidFill>
                <a:latin typeface="微软雅黑" panose="020B0503020204020204" pitchFamily="34" charset="-122"/>
                <a:ea typeface="微软雅黑" panose="020B0503020204020204" pitchFamily="34" charset="-122"/>
              </a:rPr>
              <a:t>。</a:t>
            </a: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marL="285750" indent="-285750">
              <a:spcBef>
                <a:spcPct val="50000"/>
              </a:spcBef>
              <a:buFont typeface="Wingdings" panose="05000000000000000000" pitchFamily="2" charset="2"/>
              <a:buChar char="Ø"/>
              <a:defRPr/>
            </a:pPr>
            <a:r>
              <a:rPr lang="en-US" altLang="zh-CN" sz="1400" b="1" dirty="0" smtClean="0">
                <a:solidFill>
                  <a:srgbClr val="6817FF"/>
                </a:solidFill>
                <a:latin typeface="微软雅黑" panose="020B0503020204020204" pitchFamily="34" charset="-122"/>
                <a:ea typeface="微软雅黑" panose="020B0503020204020204" pitchFamily="34" charset="-122"/>
                <a:cs typeface="Times New Roman" pitchFamily="18" charset="0"/>
              </a:rPr>
              <a:t>Conference </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Proceedings Citation Index – Science+ Social Science &amp; Humanities(</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会议录引文索引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超过</a:t>
            </a:r>
            <a:r>
              <a:rPr lang="en-US" altLang="zh-CN" sz="1400" b="1" dirty="0">
                <a:solidFill>
                  <a:srgbClr val="000000"/>
                </a:solidFill>
                <a:latin typeface="微软雅黑" panose="020B0503020204020204" pitchFamily="34" charset="-122"/>
                <a:ea typeface="微软雅黑" panose="020B0503020204020204" pitchFamily="34" charset="-122"/>
              </a:rPr>
              <a:t>160</a:t>
            </a:r>
            <a:r>
              <a:rPr lang="zh-CN" altLang="en-US" sz="1400" b="1" dirty="0">
                <a:solidFill>
                  <a:srgbClr val="000000"/>
                </a:solidFill>
                <a:latin typeface="微软雅黑" panose="020B0503020204020204" pitchFamily="34" charset="-122"/>
                <a:ea typeface="微软雅黑" panose="020B0503020204020204" pitchFamily="34" charset="-122"/>
              </a:rPr>
              <a:t>，</a:t>
            </a:r>
            <a:r>
              <a:rPr lang="en-US" altLang="zh-CN" sz="1400" b="1" dirty="0">
                <a:solidFill>
                  <a:srgbClr val="000000"/>
                </a:solidFill>
                <a:latin typeface="微软雅黑" panose="020B0503020204020204" pitchFamily="34" charset="-122"/>
                <a:ea typeface="微软雅黑" panose="020B0503020204020204" pitchFamily="34" charset="-122"/>
              </a:rPr>
              <a:t>000</a:t>
            </a:r>
            <a:r>
              <a:rPr lang="zh-CN" altLang="en-US" sz="1400" b="1" dirty="0">
                <a:solidFill>
                  <a:srgbClr val="000000"/>
                </a:solidFill>
                <a:latin typeface="微软雅黑" panose="020B0503020204020204" pitchFamily="34" charset="-122"/>
                <a:ea typeface="微软雅黑" panose="020B0503020204020204" pitchFamily="34" charset="-122"/>
              </a:rPr>
              <a:t>个会议录，涉及</a:t>
            </a:r>
            <a:r>
              <a:rPr lang="en-US" altLang="zh-CN" sz="1400" b="1" dirty="0">
                <a:solidFill>
                  <a:srgbClr val="000000"/>
                </a:solidFill>
                <a:latin typeface="微软雅黑" panose="020B0503020204020204" pitchFamily="34" charset="-122"/>
                <a:ea typeface="微软雅黑" panose="020B0503020204020204" pitchFamily="34" charset="-122"/>
              </a:rPr>
              <a:t>250</a:t>
            </a:r>
            <a:r>
              <a:rPr lang="zh-CN" altLang="en-US" sz="1400" b="1" dirty="0">
                <a:solidFill>
                  <a:srgbClr val="000000"/>
                </a:solidFill>
                <a:latin typeface="微软雅黑" panose="020B0503020204020204" pitchFamily="34" charset="-122"/>
                <a:ea typeface="微软雅黑" panose="020B0503020204020204" pitchFamily="34" charset="-122"/>
              </a:rPr>
              <a:t>多个学科。</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marL="285750"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Book Citation Index - Science + Social Science &amp; Humanities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图书引文索引</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 </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    截</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止至</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2017</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年</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收</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录</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超</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过</a:t>
            </a:r>
            <a:r>
              <a:rPr lang="en-US" altLang="zh-CN"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90,000</a:t>
            </a:r>
            <a:r>
              <a:rPr lang="zh-CN" altLang="en-US" sz="1400" b="1" dirty="0" smtClean="0">
                <a:solidFill>
                  <a:srgbClr val="000000"/>
                </a:solidFill>
                <a:latin typeface="微软雅黑" panose="020B0503020204020204" pitchFamily="34" charset="-122"/>
                <a:ea typeface="微软雅黑" panose="020B0503020204020204" pitchFamily="34" charset="-122"/>
                <a:cs typeface="Times New Roman" pitchFamily="18" charset="0"/>
              </a:rPr>
              <a:t>种</a:t>
            </a:r>
            <a:r>
              <a:rPr lang="zh-CN" altLang="en-US" sz="1400" b="1" dirty="0">
                <a:solidFill>
                  <a:srgbClr val="000000"/>
                </a:solidFill>
                <a:latin typeface="微软雅黑" panose="020B0503020204020204" pitchFamily="34" charset="-122"/>
                <a:ea typeface="微软雅黑" panose="020B0503020204020204" pitchFamily="34" charset="-122"/>
                <a:cs typeface="Times New Roman" pitchFamily="18" charset="0"/>
              </a:rPr>
              <a:t>学术专著，同时每年增加</a:t>
            </a:r>
            <a:r>
              <a:rPr lang="en-US" altLang="zh-CN" sz="1400" b="1" dirty="0">
                <a:solidFill>
                  <a:srgbClr val="000000"/>
                </a:solidFill>
                <a:latin typeface="微软雅黑" panose="020B0503020204020204" pitchFamily="34" charset="-122"/>
                <a:ea typeface="微软雅黑" panose="020B0503020204020204" pitchFamily="34" charset="-122"/>
              </a:rPr>
              <a:t>10,000</a:t>
            </a:r>
            <a:r>
              <a:rPr lang="zh-CN" altLang="en-US" sz="1400" b="1" dirty="0">
                <a:solidFill>
                  <a:srgbClr val="000000"/>
                </a:solidFill>
                <a:latin typeface="微软雅黑" panose="020B0503020204020204" pitchFamily="34" charset="-122"/>
                <a:ea typeface="微软雅黑" panose="020B0503020204020204" pitchFamily="34" charset="-122"/>
              </a:rPr>
              <a:t>种新书。</a:t>
            </a:r>
            <a:endParaRPr lang="en-US" altLang="zh-CN" sz="1400" b="1" dirty="0">
              <a:solidFill>
                <a:srgbClr val="000000"/>
              </a:solidFill>
              <a:latin typeface="微软雅黑" panose="020B0503020204020204" pitchFamily="34" charset="-122"/>
              <a:ea typeface="微软雅黑" panose="020B0503020204020204" pitchFamily="34" charset="-122"/>
            </a:endParaRPr>
          </a:p>
          <a:p>
            <a:pPr indent="-285750">
              <a:spcBef>
                <a:spcPct val="50000"/>
              </a:spcBef>
              <a:buFont typeface="Wingdings" panose="05000000000000000000" pitchFamily="2" charset="2"/>
              <a:buChar char="Ø"/>
              <a:defRPr/>
            </a:pP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IC/CCR(</a:t>
            </a:r>
            <a:r>
              <a:rPr lang="zh-CN" altLang="en-US" sz="1400" b="1" dirty="0">
                <a:solidFill>
                  <a:srgbClr val="6817FF"/>
                </a:solidFill>
                <a:latin typeface="微软雅黑" panose="020B0503020204020204" pitchFamily="34" charset="-122"/>
                <a:ea typeface="微软雅黑" panose="020B0503020204020204" pitchFamily="34" charset="-122"/>
                <a:cs typeface="Times New Roman" pitchFamily="18" charset="0"/>
              </a:rPr>
              <a:t>化学类数据库</a:t>
            </a:r>
            <a:r>
              <a:rPr lang="en-US" altLang="zh-CN" sz="1400"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a:spcBef>
                <a:spcPct val="50000"/>
              </a:spcBef>
              <a:defRPr/>
            </a:pPr>
            <a:r>
              <a:rPr lang="zh-CN" altLang="en-US" sz="1400" b="1" dirty="0" smtClean="0">
                <a:solidFill>
                  <a:srgbClr val="000000"/>
                </a:solidFill>
                <a:latin typeface="微软雅黑" panose="020B0503020204020204" pitchFamily="34" charset="-122"/>
                <a:ea typeface="微软雅黑" panose="020B0503020204020204" pitchFamily="34" charset="-122"/>
              </a:rPr>
              <a:t>    包括</a:t>
            </a:r>
            <a:r>
              <a:rPr lang="zh-CN" altLang="en-US" sz="1400" b="1" dirty="0">
                <a:solidFill>
                  <a:srgbClr val="000000"/>
                </a:solidFill>
                <a:latin typeface="微软雅黑" panose="020B0503020204020204" pitchFamily="34" charset="-122"/>
                <a:ea typeface="微软雅黑" panose="020B0503020204020204" pitchFamily="34" charset="-122"/>
              </a:rPr>
              <a:t>超过</a:t>
            </a:r>
            <a:r>
              <a:rPr lang="en-US" altLang="zh-CN" sz="1400" b="1" dirty="0">
                <a:solidFill>
                  <a:srgbClr val="000000"/>
                </a:solidFill>
                <a:latin typeface="微软雅黑" panose="020B0503020204020204" pitchFamily="34" charset="-122"/>
                <a:ea typeface="微软雅黑" panose="020B0503020204020204" pitchFamily="34" charset="-122"/>
              </a:rPr>
              <a:t>100</a:t>
            </a:r>
            <a:r>
              <a:rPr lang="zh-CN" altLang="en-US" sz="1400" b="1" dirty="0">
                <a:solidFill>
                  <a:srgbClr val="000000"/>
                </a:solidFill>
                <a:latin typeface="微软雅黑" panose="020B0503020204020204" pitchFamily="34" charset="-122"/>
                <a:ea typeface="微软雅黑" panose="020B0503020204020204" pitchFamily="34" charset="-122"/>
              </a:rPr>
              <a:t>万种化学反应信息及</a:t>
            </a:r>
            <a:r>
              <a:rPr lang="en-US" altLang="zh-CN" sz="1400" b="1" dirty="0">
                <a:solidFill>
                  <a:srgbClr val="000000"/>
                </a:solidFill>
                <a:latin typeface="微软雅黑" panose="020B0503020204020204" pitchFamily="34" charset="-122"/>
                <a:ea typeface="微软雅黑" panose="020B0503020204020204" pitchFamily="34" charset="-122"/>
              </a:rPr>
              <a:t>420</a:t>
            </a:r>
            <a:r>
              <a:rPr lang="zh-CN" altLang="en-US" sz="1400" b="1" dirty="0">
                <a:solidFill>
                  <a:srgbClr val="000000"/>
                </a:solidFill>
                <a:latin typeface="微软雅黑" panose="020B0503020204020204" pitchFamily="34" charset="-122"/>
                <a:ea typeface="微软雅黑" panose="020B0503020204020204" pitchFamily="34" charset="-122"/>
              </a:rPr>
              <a:t>万种化合物</a:t>
            </a:r>
            <a:r>
              <a:rPr lang="zh-CN" altLang="en-US" sz="1400" b="1" dirty="0" smtClean="0">
                <a:solidFill>
                  <a:srgbClr val="000000"/>
                </a:solidFill>
                <a:latin typeface="微软雅黑" panose="020B0503020204020204" pitchFamily="34" charset="-122"/>
                <a:ea typeface="微软雅黑" panose="020B0503020204020204" pitchFamily="34" charset="-122"/>
              </a:rPr>
              <a:t>。</a:t>
            </a:r>
            <a:endParaRPr lang="en-US" altLang="zh-CN" sz="1400" b="1" dirty="0" smtClean="0">
              <a:solidFill>
                <a:srgbClr val="000000"/>
              </a:solidFill>
              <a:latin typeface="微软雅黑" panose="020B0503020204020204" pitchFamily="34" charset="-122"/>
              <a:ea typeface="微软雅黑" panose="020B0503020204020204" pitchFamily="34" charset="-122"/>
            </a:endParaRPr>
          </a:p>
        </p:txBody>
      </p:sp>
      <p:sp>
        <p:nvSpPr>
          <p:cNvPr id="2" name="Title 1"/>
          <p:cNvSpPr>
            <a:spLocks noGrp="1"/>
          </p:cNvSpPr>
          <p:nvPr>
            <p:ph type="title"/>
          </p:nvPr>
        </p:nvSpPr>
        <p:spPr>
          <a:xfrm>
            <a:off x="1224227" y="397291"/>
            <a:ext cx="8390828" cy="399311"/>
          </a:xfrm>
        </p:spPr>
        <p:txBody>
          <a:bodyPr/>
          <a:lstStyle/>
          <a:p>
            <a:pPr>
              <a:defRPr/>
            </a:pPr>
            <a:r>
              <a:rPr lang="en-US" sz="2400" dirty="0" smtClean="0">
                <a:solidFill>
                  <a:schemeClr val="bg2"/>
                </a:solidFill>
                <a:latin typeface="微软雅黑" panose="020B0503020204020204" pitchFamily="34" charset="-122"/>
                <a:ea typeface="微软雅黑" panose="020B0503020204020204" pitchFamily="34" charset="-122"/>
              </a:rPr>
              <a:t>Web of Science</a:t>
            </a:r>
            <a:r>
              <a:rPr lang="en-US" sz="2400" baseline="30000" dirty="0" smtClean="0">
                <a:solidFill>
                  <a:schemeClr val="bg2"/>
                </a:solidFill>
                <a:latin typeface="微软雅黑" panose="020B0503020204020204" pitchFamily="34" charset="-122"/>
                <a:ea typeface="微软雅黑" panose="020B0503020204020204" pitchFamily="34" charset="-122"/>
              </a:rPr>
              <a:t>TM</a:t>
            </a:r>
            <a:r>
              <a:rPr lang="zh-CN" altLang="en-US" sz="2400" dirty="0" smtClean="0">
                <a:solidFill>
                  <a:schemeClr val="bg2"/>
                </a:solidFill>
                <a:latin typeface="微软雅黑" panose="020B0503020204020204" pitchFamily="34" charset="-122"/>
                <a:ea typeface="微软雅黑" panose="020B0503020204020204" pitchFamily="34" charset="-122"/>
              </a:rPr>
              <a:t>核心合集数据库 </a:t>
            </a:r>
            <a:r>
              <a:rPr lang="en-US" altLang="zh-CN" sz="2400" dirty="0" smtClean="0">
                <a:solidFill>
                  <a:schemeClr val="bg2"/>
                </a:solidFill>
                <a:latin typeface="微软雅黑" panose="020B0503020204020204" pitchFamily="34" charset="-122"/>
                <a:ea typeface="微软雅黑" panose="020B0503020204020204" pitchFamily="34" charset="-122"/>
              </a:rPr>
              <a:t>—— </a:t>
            </a:r>
            <a:r>
              <a:rPr lang="zh-CN" altLang="en-US" sz="2400" dirty="0" smtClean="0">
                <a:solidFill>
                  <a:schemeClr val="bg2"/>
                </a:solidFill>
                <a:latin typeface="微软雅黑" panose="020B0503020204020204" pitchFamily="34" charset="-122"/>
                <a:ea typeface="微软雅黑" panose="020B0503020204020204" pitchFamily="34" charset="-122"/>
              </a:rPr>
              <a:t>广度</a:t>
            </a:r>
            <a:endParaRPr lang="en-US" sz="2400" dirty="0">
              <a:solidFill>
                <a:schemeClr val="bg2"/>
              </a:solidFill>
              <a:latin typeface="微软雅黑" panose="020B0503020204020204" pitchFamily="34" charset="-122"/>
              <a:ea typeface="微软雅黑" panose="020B0503020204020204" pitchFamily="34" charset="-122"/>
            </a:endParaRPr>
          </a:p>
        </p:txBody>
      </p:sp>
      <p:sp>
        <p:nvSpPr>
          <p:cNvPr id="5" name="文本占位符 4"/>
          <p:cNvSpPr>
            <a:spLocks noGrp="1"/>
          </p:cNvSpPr>
          <p:nvPr>
            <p:ph type="body" sz="quarter" idx="13"/>
          </p:nvPr>
        </p:nvSpPr>
        <p:spPr/>
        <p:txBody>
          <a:bodyPr/>
          <a:lstStyle/>
          <a:p>
            <a:endParaRPr lang="zh-CN" altLang="en-US"/>
          </a:p>
        </p:txBody>
      </p:sp>
      <p:sp>
        <p:nvSpPr>
          <p:cNvPr id="8" name="TextBox 7"/>
          <p:cNvSpPr txBox="1"/>
          <p:nvPr/>
        </p:nvSpPr>
        <p:spPr>
          <a:xfrm>
            <a:off x="6999513" y="3203972"/>
            <a:ext cx="2046515" cy="584775"/>
          </a:xfrm>
          <a:prstGeom prst="rect">
            <a:avLst/>
          </a:prstGeom>
          <a:solidFill>
            <a:srgbClr val="18B103"/>
          </a:solidFill>
        </p:spPr>
        <p:txBody>
          <a:bodyPr wrap="square" rtlCol="0">
            <a:spAutoFit/>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会</a:t>
            </a:r>
            <a:r>
              <a:rPr lang="zh-CN" altLang="en-US" sz="1600" b="1" dirty="0" smtClean="0">
                <a:solidFill>
                  <a:srgbClr val="FFFFFF"/>
                </a:solidFill>
                <a:latin typeface="微软雅黑" panose="020B0503020204020204" pitchFamily="34" charset="-122"/>
                <a:ea typeface="微软雅黑" panose="020B0503020204020204" pitchFamily="34" charset="-122"/>
              </a:rPr>
              <a:t>议</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CPCI-S+CPCI-SSH</a:t>
            </a:r>
            <a:endParaRPr lang="en-US" sz="1600" b="1" dirty="0">
              <a:solidFill>
                <a:srgbClr val="FFFFFF"/>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253842" y="4385492"/>
            <a:ext cx="1537855" cy="584775"/>
          </a:xfrm>
          <a:prstGeom prst="rect">
            <a:avLst/>
          </a:prstGeom>
          <a:solidFill>
            <a:srgbClr val="18B103"/>
          </a:solidFill>
        </p:spPr>
        <p:txBody>
          <a:bodyPr wrap="square" rtlCol="0">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图书</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BKCI</a:t>
            </a:r>
            <a:endParaRPr lang="en-US" sz="1600" b="1" dirty="0">
              <a:solidFill>
                <a:srgbClr val="FFFFFF"/>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4996925" y="5034432"/>
            <a:ext cx="1534174" cy="584775"/>
          </a:xfrm>
          <a:prstGeom prst="rect">
            <a:avLst/>
          </a:prstGeom>
          <a:solidFill>
            <a:srgbClr val="18B103"/>
          </a:solidFill>
        </p:spPr>
        <p:txBody>
          <a:bodyPr wrap="square" rtlCol="0">
            <a:spAutoFit/>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化学</a:t>
            </a:r>
            <a:r>
              <a:rPr lang="zh-CN" altLang="en-US" sz="1600" b="1" dirty="0" smtClean="0">
                <a:solidFill>
                  <a:srgbClr val="FFFFFF"/>
                </a:solidFill>
                <a:latin typeface="微软雅黑" panose="020B0503020204020204" pitchFamily="34" charset="-122"/>
                <a:ea typeface="微软雅黑" panose="020B0503020204020204" pitchFamily="34" charset="-122"/>
              </a:rPr>
              <a:t>式</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IC/CCR</a:t>
            </a:r>
            <a:endParaRPr lang="en-US" sz="1600" b="1" dirty="0">
              <a:solidFill>
                <a:srgbClr val="FFFFFF"/>
              </a:solidFill>
              <a:latin typeface="微软雅黑" panose="020B0503020204020204" pitchFamily="34" charset="-122"/>
              <a:ea typeface="微软雅黑" panose="020B0503020204020204" pitchFamily="34" charset="-122"/>
            </a:endParaRPr>
          </a:p>
        </p:txBody>
      </p:sp>
      <p:cxnSp>
        <p:nvCxnSpPr>
          <p:cNvPr id="7" name="Straight Connector 6"/>
          <p:cNvCxnSpPr/>
          <p:nvPr/>
        </p:nvCxnSpPr>
        <p:spPr>
          <a:xfrm>
            <a:off x="5273749" y="1420244"/>
            <a:ext cx="1471434" cy="43669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6" idx="1"/>
          </p:cNvCxnSpPr>
          <p:nvPr/>
        </p:nvCxnSpPr>
        <p:spPr>
          <a:xfrm flipV="1">
            <a:off x="5273749" y="1955763"/>
            <a:ext cx="1471434" cy="14430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842535" y="2082823"/>
            <a:ext cx="902648" cy="62772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745183" y="1663375"/>
            <a:ext cx="2046514" cy="584775"/>
          </a:xfrm>
          <a:prstGeom prst="rect">
            <a:avLst/>
          </a:prstGeom>
          <a:solidFill>
            <a:srgbClr val="18B103"/>
          </a:solidFill>
        </p:spPr>
        <p:txBody>
          <a:bodyPr wrap="square" rtlCol="0">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期刊</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algn="ctr"/>
            <a:r>
              <a:rPr lang="en-US" sz="1600" b="1" dirty="0" smtClean="0">
                <a:solidFill>
                  <a:srgbClr val="FFFFFF"/>
                </a:solidFill>
                <a:latin typeface="微软雅黑" panose="020B0503020204020204" pitchFamily="34" charset="-122"/>
                <a:ea typeface="微软雅黑" panose="020B0503020204020204" pitchFamily="34" charset="-122"/>
              </a:rPr>
              <a:t>SCI+SSCI+A&amp;HCI</a:t>
            </a:r>
            <a:endParaRPr 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71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标题 1"/>
          <p:cNvSpPr>
            <a:spLocks noGrp="1"/>
          </p:cNvSpPr>
          <p:nvPr>
            <p:ph type="title"/>
          </p:nvPr>
        </p:nvSpPr>
        <p:spPr>
          <a:xfrm>
            <a:off x="1136537" y="577850"/>
            <a:ext cx="8229600" cy="1143000"/>
          </a:xfrm>
          <a:extLst/>
        </p:spPr>
        <p:txBody>
          <a:bodyPr vert="horz" lIns="0" tIns="0" rIns="0" bIns="0"/>
          <a:lstStyle/>
          <a:p>
            <a:pPr algn="l"/>
            <a:r>
              <a:rPr lang="en-US" sz="2400" b="1" dirty="0">
                <a:solidFill>
                  <a:schemeClr val="bg2"/>
                </a:solidFill>
                <a:latin typeface="微软雅黑" panose="020B0503020204020204" pitchFamily="34" charset="-122"/>
                <a:ea typeface="微软雅黑" panose="020B0503020204020204" pitchFamily="34" charset="-122"/>
              </a:rPr>
              <a:t>Web of </a:t>
            </a:r>
            <a:r>
              <a:rPr lang="en-US" sz="2400" b="1" dirty="0" err="1">
                <a:solidFill>
                  <a:schemeClr val="bg2"/>
                </a:solidFill>
                <a:latin typeface="微软雅黑" panose="020B0503020204020204" pitchFamily="34" charset="-122"/>
                <a:ea typeface="微软雅黑" panose="020B0503020204020204" pitchFamily="34" charset="-122"/>
              </a:rPr>
              <a:t>Science</a:t>
            </a:r>
            <a:r>
              <a:rPr lang="en-US" sz="2400" b="1" baseline="30000" dirty="0" err="1">
                <a:solidFill>
                  <a:schemeClr val="bg2"/>
                </a:solidFill>
                <a:latin typeface="微软雅黑" panose="020B0503020204020204" pitchFamily="34" charset="-122"/>
                <a:ea typeface="微软雅黑" panose="020B0503020204020204" pitchFamily="34" charset="-122"/>
              </a:rPr>
              <a:t>TM</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核</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心合集数据</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库 </a:t>
            </a:r>
            <a:r>
              <a:rPr lang="en-US" altLang="zh-CN"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 </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品</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质</a:t>
            </a:r>
          </a:p>
        </p:txBody>
      </p:sp>
      <p:grpSp>
        <p:nvGrpSpPr>
          <p:cNvPr id="14" name="组合 19"/>
          <p:cNvGrpSpPr/>
          <p:nvPr/>
        </p:nvGrpSpPr>
        <p:grpSpPr>
          <a:xfrm>
            <a:off x="1374233" y="3883803"/>
            <a:ext cx="2029100" cy="1473693"/>
            <a:chOff x="7743826" y="2522538"/>
            <a:chExt cx="236538" cy="217488"/>
          </a:xfrm>
          <a:solidFill>
            <a:schemeClr val="bg1">
              <a:lumMod val="65000"/>
            </a:schemeClr>
          </a:solidFill>
        </p:grpSpPr>
        <p:sp>
          <p:nvSpPr>
            <p:cNvPr id="15" name="Freeform 132"/>
            <p:cNvSpPr>
              <a:spLocks/>
            </p:cNvSpPr>
            <p:nvPr/>
          </p:nvSpPr>
          <p:spPr bwMode="auto">
            <a:xfrm>
              <a:off x="7743826" y="2522538"/>
              <a:ext cx="117475" cy="82550"/>
            </a:xfrm>
            <a:custGeom>
              <a:avLst/>
              <a:gdLst>
                <a:gd name="T0" fmla="*/ 44 w 74"/>
                <a:gd name="T1" fmla="*/ 0 h 52"/>
                <a:gd name="T2" fmla="*/ 0 w 74"/>
                <a:gd name="T3" fmla="*/ 27 h 52"/>
                <a:gd name="T4" fmla="*/ 30 w 74"/>
                <a:gd name="T5" fmla="*/ 52 h 52"/>
                <a:gd name="T6" fmla="*/ 74 w 74"/>
                <a:gd name="T7" fmla="*/ 25 h 52"/>
                <a:gd name="T8" fmla="*/ 44 w 74"/>
                <a:gd name="T9" fmla="*/ 0 h 52"/>
              </a:gdLst>
              <a:ahLst/>
              <a:cxnLst>
                <a:cxn ang="0">
                  <a:pos x="T0" y="T1"/>
                </a:cxn>
                <a:cxn ang="0">
                  <a:pos x="T2" y="T3"/>
                </a:cxn>
                <a:cxn ang="0">
                  <a:pos x="T4" y="T5"/>
                </a:cxn>
                <a:cxn ang="0">
                  <a:pos x="T6" y="T7"/>
                </a:cxn>
                <a:cxn ang="0">
                  <a:pos x="T8" y="T9"/>
                </a:cxn>
              </a:cxnLst>
              <a:rect l="0" t="0" r="r" b="b"/>
              <a:pathLst>
                <a:path w="74" h="52">
                  <a:moveTo>
                    <a:pt x="44" y="0"/>
                  </a:moveTo>
                  <a:lnTo>
                    <a:pt x="0" y="27"/>
                  </a:lnTo>
                  <a:lnTo>
                    <a:pt x="30" y="52"/>
                  </a:lnTo>
                  <a:lnTo>
                    <a:pt x="74" y="25"/>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6" name="Freeform 133"/>
            <p:cNvSpPr>
              <a:spLocks/>
            </p:cNvSpPr>
            <p:nvPr/>
          </p:nvSpPr>
          <p:spPr bwMode="auto">
            <a:xfrm>
              <a:off x="7743826" y="2605088"/>
              <a:ext cx="117475" cy="84138"/>
            </a:xfrm>
            <a:custGeom>
              <a:avLst/>
              <a:gdLst>
                <a:gd name="T0" fmla="*/ 44 w 74"/>
                <a:gd name="T1" fmla="*/ 53 h 53"/>
                <a:gd name="T2" fmla="*/ 74 w 74"/>
                <a:gd name="T3" fmla="*/ 27 h 53"/>
                <a:gd name="T4" fmla="*/ 30 w 74"/>
                <a:gd name="T5" fmla="*/ 0 h 53"/>
                <a:gd name="T6" fmla="*/ 0 w 74"/>
                <a:gd name="T7" fmla="*/ 24 h 53"/>
                <a:gd name="T8" fmla="*/ 44 w 74"/>
                <a:gd name="T9" fmla="*/ 53 h 53"/>
              </a:gdLst>
              <a:ahLst/>
              <a:cxnLst>
                <a:cxn ang="0">
                  <a:pos x="T0" y="T1"/>
                </a:cxn>
                <a:cxn ang="0">
                  <a:pos x="T2" y="T3"/>
                </a:cxn>
                <a:cxn ang="0">
                  <a:pos x="T4" y="T5"/>
                </a:cxn>
                <a:cxn ang="0">
                  <a:pos x="T6" y="T7"/>
                </a:cxn>
                <a:cxn ang="0">
                  <a:pos x="T8" y="T9"/>
                </a:cxn>
              </a:cxnLst>
              <a:rect l="0" t="0" r="r" b="b"/>
              <a:pathLst>
                <a:path w="74" h="53">
                  <a:moveTo>
                    <a:pt x="44" y="53"/>
                  </a:moveTo>
                  <a:lnTo>
                    <a:pt x="74" y="27"/>
                  </a:lnTo>
                  <a:lnTo>
                    <a:pt x="30" y="0"/>
                  </a:lnTo>
                  <a:lnTo>
                    <a:pt x="0" y="24"/>
                  </a:lnTo>
                  <a:lnTo>
                    <a:pt x="44"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8" name="Freeform 134"/>
            <p:cNvSpPr>
              <a:spLocks/>
            </p:cNvSpPr>
            <p:nvPr/>
          </p:nvSpPr>
          <p:spPr bwMode="auto">
            <a:xfrm>
              <a:off x="7861301" y="2605088"/>
              <a:ext cx="119063" cy="84138"/>
            </a:xfrm>
            <a:custGeom>
              <a:avLst/>
              <a:gdLst>
                <a:gd name="T0" fmla="*/ 31 w 75"/>
                <a:gd name="T1" fmla="*/ 53 h 53"/>
                <a:gd name="T2" fmla="*/ 75 w 75"/>
                <a:gd name="T3" fmla="*/ 24 h 53"/>
                <a:gd name="T4" fmla="*/ 44 w 75"/>
                <a:gd name="T5" fmla="*/ 0 h 53"/>
                <a:gd name="T6" fmla="*/ 0 w 75"/>
                <a:gd name="T7" fmla="*/ 27 h 53"/>
                <a:gd name="T8" fmla="*/ 31 w 75"/>
                <a:gd name="T9" fmla="*/ 53 h 53"/>
              </a:gdLst>
              <a:ahLst/>
              <a:cxnLst>
                <a:cxn ang="0">
                  <a:pos x="T0" y="T1"/>
                </a:cxn>
                <a:cxn ang="0">
                  <a:pos x="T2" y="T3"/>
                </a:cxn>
                <a:cxn ang="0">
                  <a:pos x="T4" y="T5"/>
                </a:cxn>
                <a:cxn ang="0">
                  <a:pos x="T6" y="T7"/>
                </a:cxn>
                <a:cxn ang="0">
                  <a:pos x="T8" y="T9"/>
                </a:cxn>
              </a:cxnLst>
              <a:rect l="0" t="0" r="r" b="b"/>
              <a:pathLst>
                <a:path w="75" h="53">
                  <a:moveTo>
                    <a:pt x="31" y="53"/>
                  </a:moveTo>
                  <a:lnTo>
                    <a:pt x="75" y="24"/>
                  </a:lnTo>
                  <a:lnTo>
                    <a:pt x="44" y="0"/>
                  </a:lnTo>
                  <a:lnTo>
                    <a:pt x="0" y="27"/>
                  </a:lnTo>
                  <a:lnTo>
                    <a:pt x="31"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19" name="Freeform 135"/>
            <p:cNvSpPr>
              <a:spLocks/>
            </p:cNvSpPr>
            <p:nvPr/>
          </p:nvSpPr>
          <p:spPr bwMode="auto">
            <a:xfrm>
              <a:off x="7861301" y="2522538"/>
              <a:ext cx="119063" cy="82550"/>
            </a:xfrm>
            <a:custGeom>
              <a:avLst/>
              <a:gdLst>
                <a:gd name="T0" fmla="*/ 75 w 75"/>
                <a:gd name="T1" fmla="*/ 27 h 52"/>
                <a:gd name="T2" fmla="*/ 31 w 75"/>
                <a:gd name="T3" fmla="*/ 0 h 52"/>
                <a:gd name="T4" fmla="*/ 0 w 75"/>
                <a:gd name="T5" fmla="*/ 25 h 52"/>
                <a:gd name="T6" fmla="*/ 44 w 75"/>
                <a:gd name="T7" fmla="*/ 52 h 52"/>
                <a:gd name="T8" fmla="*/ 75 w 75"/>
                <a:gd name="T9" fmla="*/ 27 h 52"/>
              </a:gdLst>
              <a:ahLst/>
              <a:cxnLst>
                <a:cxn ang="0">
                  <a:pos x="T0" y="T1"/>
                </a:cxn>
                <a:cxn ang="0">
                  <a:pos x="T2" y="T3"/>
                </a:cxn>
                <a:cxn ang="0">
                  <a:pos x="T4" y="T5"/>
                </a:cxn>
                <a:cxn ang="0">
                  <a:pos x="T6" y="T7"/>
                </a:cxn>
                <a:cxn ang="0">
                  <a:pos x="T8" y="T9"/>
                </a:cxn>
              </a:cxnLst>
              <a:rect l="0" t="0" r="r" b="b"/>
              <a:pathLst>
                <a:path w="75" h="52">
                  <a:moveTo>
                    <a:pt x="75" y="27"/>
                  </a:moveTo>
                  <a:lnTo>
                    <a:pt x="31" y="0"/>
                  </a:lnTo>
                  <a:lnTo>
                    <a:pt x="0" y="25"/>
                  </a:lnTo>
                  <a:lnTo>
                    <a:pt x="44" y="52"/>
                  </a:lnTo>
                  <a:lnTo>
                    <a:pt x="7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0" name="Freeform 136"/>
            <p:cNvSpPr>
              <a:spLocks/>
            </p:cNvSpPr>
            <p:nvPr/>
          </p:nvSpPr>
          <p:spPr bwMode="auto">
            <a:xfrm>
              <a:off x="7791451" y="2655888"/>
              <a:ext cx="139700" cy="84138"/>
            </a:xfrm>
            <a:custGeom>
              <a:avLst/>
              <a:gdLst>
                <a:gd name="T0" fmla="*/ 44 w 88"/>
                <a:gd name="T1" fmla="*/ 0 h 53"/>
                <a:gd name="T2" fmla="*/ 14 w 88"/>
                <a:gd name="T3" fmla="*/ 26 h 53"/>
                <a:gd name="T4" fmla="*/ 0 w 88"/>
                <a:gd name="T5" fmla="*/ 17 h 53"/>
                <a:gd name="T6" fmla="*/ 0 w 88"/>
                <a:gd name="T7" fmla="*/ 27 h 53"/>
                <a:gd name="T8" fmla="*/ 44 w 88"/>
                <a:gd name="T9" fmla="*/ 53 h 53"/>
                <a:gd name="T10" fmla="*/ 88 w 88"/>
                <a:gd name="T11" fmla="*/ 27 h 53"/>
                <a:gd name="T12" fmla="*/ 88 w 88"/>
                <a:gd name="T13" fmla="*/ 17 h 53"/>
                <a:gd name="T14" fmla="*/ 75 w 88"/>
                <a:gd name="T15" fmla="*/ 26 h 53"/>
                <a:gd name="T16" fmla="*/ 44 w 88"/>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
                  <a:moveTo>
                    <a:pt x="44" y="0"/>
                  </a:moveTo>
                  <a:lnTo>
                    <a:pt x="14" y="26"/>
                  </a:lnTo>
                  <a:lnTo>
                    <a:pt x="0" y="17"/>
                  </a:lnTo>
                  <a:lnTo>
                    <a:pt x="0" y="27"/>
                  </a:lnTo>
                  <a:lnTo>
                    <a:pt x="44" y="53"/>
                  </a:lnTo>
                  <a:lnTo>
                    <a:pt x="88" y="27"/>
                  </a:lnTo>
                  <a:lnTo>
                    <a:pt x="88" y="17"/>
                  </a:lnTo>
                  <a:lnTo>
                    <a:pt x="75" y="26"/>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grpSp>
      <p:sp>
        <p:nvSpPr>
          <p:cNvPr id="21" name="Oval 14"/>
          <p:cNvSpPr>
            <a:spLocks noChangeArrowheads="1"/>
          </p:cNvSpPr>
          <p:nvPr/>
        </p:nvSpPr>
        <p:spPr bwMode="auto">
          <a:xfrm>
            <a:off x="2639106" y="1741487"/>
            <a:ext cx="400050" cy="400050"/>
          </a:xfrm>
          <a:prstGeom prst="ellipse">
            <a:avLst/>
          </a:prstGeom>
          <a:solidFill>
            <a:schemeClr val="accent4"/>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2" name="Freeform 15"/>
          <p:cNvSpPr>
            <a:spLocks/>
          </p:cNvSpPr>
          <p:nvPr/>
        </p:nvSpPr>
        <p:spPr bwMode="auto">
          <a:xfrm>
            <a:off x="2740706" y="2114550"/>
            <a:ext cx="103188" cy="95250"/>
          </a:xfrm>
          <a:custGeom>
            <a:avLst/>
            <a:gdLst>
              <a:gd name="T0" fmla="*/ 0 w 65"/>
              <a:gd name="T1" fmla="*/ 0 h 60"/>
              <a:gd name="T2" fmla="*/ 2147483647 w 65"/>
              <a:gd name="T3" fmla="*/ 2147483647 h 60"/>
              <a:gd name="T4" fmla="*/ 2147483647 w 65"/>
              <a:gd name="T5" fmla="*/ 2147483647 h 60"/>
              <a:gd name="T6" fmla="*/ 0 w 65"/>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0">
                <a:moveTo>
                  <a:pt x="0" y="0"/>
                </a:moveTo>
                <a:lnTo>
                  <a:pt x="5" y="60"/>
                </a:lnTo>
                <a:lnTo>
                  <a:pt x="65" y="10"/>
                </a:lnTo>
                <a:lnTo>
                  <a:pt x="0" y="0"/>
                </a:lnTo>
                <a:close/>
              </a:path>
            </a:pathLst>
          </a:custGeom>
          <a:solidFill>
            <a:schemeClr val="accent4"/>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23" name="Freeform 16"/>
          <p:cNvSpPr>
            <a:spLocks/>
          </p:cNvSpPr>
          <p:nvPr/>
        </p:nvSpPr>
        <p:spPr bwMode="auto">
          <a:xfrm>
            <a:off x="2772456" y="1846262"/>
            <a:ext cx="50800" cy="214313"/>
          </a:xfrm>
          <a:custGeom>
            <a:avLst/>
            <a:gdLst>
              <a:gd name="T0" fmla="*/ 2147483647 w 32"/>
              <a:gd name="T1" fmla="*/ 2147483647 h 135"/>
              <a:gd name="T2" fmla="*/ 2147483647 w 32"/>
              <a:gd name="T3" fmla="*/ 2147483647 h 135"/>
              <a:gd name="T4" fmla="*/ 2147483647 w 32"/>
              <a:gd name="T5" fmla="*/ 2147483647 h 135"/>
              <a:gd name="T6" fmla="*/ 0 w 32"/>
              <a:gd name="T7" fmla="*/ 2147483647 h 135"/>
              <a:gd name="T8" fmla="*/ 0 w 32"/>
              <a:gd name="T9" fmla="*/ 0 h 135"/>
              <a:gd name="T10" fmla="*/ 2147483647 w 32"/>
              <a:gd name="T11" fmla="*/ 0 h 135"/>
              <a:gd name="T12" fmla="*/ 2147483647 w 32"/>
              <a:gd name="T13" fmla="*/ 2147483647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35">
                <a:moveTo>
                  <a:pt x="32" y="108"/>
                </a:moveTo>
                <a:lnTo>
                  <a:pt x="22" y="135"/>
                </a:lnTo>
                <a:lnTo>
                  <a:pt x="10" y="135"/>
                </a:lnTo>
                <a:lnTo>
                  <a:pt x="0" y="108"/>
                </a:lnTo>
                <a:lnTo>
                  <a:pt x="0" y="0"/>
                </a:lnTo>
                <a:lnTo>
                  <a:pt x="32" y="0"/>
                </a:lnTo>
                <a:lnTo>
                  <a:pt x="32" y="1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6" name="Freeform 17"/>
          <p:cNvSpPr>
            <a:spLocks/>
          </p:cNvSpPr>
          <p:nvPr/>
        </p:nvSpPr>
        <p:spPr bwMode="auto">
          <a:xfrm>
            <a:off x="2772456" y="1808162"/>
            <a:ext cx="50800" cy="61913"/>
          </a:xfrm>
          <a:custGeom>
            <a:avLst/>
            <a:gdLst>
              <a:gd name="T0" fmla="*/ 2147483647 w 44"/>
              <a:gd name="T1" fmla="*/ 2147483647 h 54"/>
              <a:gd name="T2" fmla="*/ 2147483647 w 44"/>
              <a:gd name="T3" fmla="*/ 2147483647 h 54"/>
              <a:gd name="T4" fmla="*/ 2147483647 w 44"/>
              <a:gd name="T5" fmla="*/ 2147483647 h 54"/>
              <a:gd name="T6" fmla="*/ 0 w 44"/>
              <a:gd name="T7" fmla="*/ 2147483647 h 54"/>
              <a:gd name="T8" fmla="*/ 0 w 44"/>
              <a:gd name="T9" fmla="*/ 2147483647 h 54"/>
              <a:gd name="T10" fmla="*/ 2147483647 w 44"/>
              <a:gd name="T11" fmla="*/ 2147483647 h 54"/>
              <a:gd name="T12" fmla="*/ 2147483647 w 44"/>
              <a:gd name="T13" fmla="*/ 2147483647 h 54"/>
              <a:gd name="T14" fmla="*/ 2147483647 w 44"/>
              <a:gd name="T15" fmla="*/ 2147483647 h 54"/>
              <a:gd name="T16" fmla="*/ 2147483647 w 44"/>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7" name="Rectangle 18"/>
          <p:cNvSpPr>
            <a:spLocks noChangeArrowheads="1"/>
          </p:cNvSpPr>
          <p:nvPr/>
        </p:nvSpPr>
        <p:spPr bwMode="auto">
          <a:xfrm>
            <a:off x="2769281" y="1833562"/>
            <a:ext cx="55563" cy="523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28" name="Freeform 19"/>
          <p:cNvSpPr>
            <a:spLocks/>
          </p:cNvSpPr>
          <p:nvPr/>
        </p:nvSpPr>
        <p:spPr bwMode="auto">
          <a:xfrm>
            <a:off x="2786744" y="2054225"/>
            <a:ext cx="20637" cy="31750"/>
          </a:xfrm>
          <a:custGeom>
            <a:avLst/>
            <a:gdLst>
              <a:gd name="T0" fmla="*/ 0 w 17"/>
              <a:gd name="T1" fmla="*/ 2147483647 h 27"/>
              <a:gd name="T2" fmla="*/ 2147483647 w 17"/>
              <a:gd name="T3" fmla="*/ 2147483647 h 27"/>
              <a:gd name="T4" fmla="*/ 2147483647 w 17"/>
              <a:gd name="T5" fmla="*/ 2147483647 h 27"/>
              <a:gd name="T6" fmla="*/ 0 w 17"/>
              <a:gd name="T7" fmla="*/ 214748364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27">
                <a:moveTo>
                  <a:pt x="0" y="5"/>
                </a:moveTo>
                <a:cubicBezTo>
                  <a:pt x="0" y="5"/>
                  <a:pt x="4"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29" name="Freeform 20"/>
          <p:cNvSpPr>
            <a:spLocks/>
          </p:cNvSpPr>
          <p:nvPr/>
        </p:nvSpPr>
        <p:spPr bwMode="auto">
          <a:xfrm>
            <a:off x="2848656" y="1846262"/>
            <a:ext cx="50800" cy="214313"/>
          </a:xfrm>
          <a:custGeom>
            <a:avLst/>
            <a:gdLst>
              <a:gd name="T0" fmla="*/ 2147483647 w 32"/>
              <a:gd name="T1" fmla="*/ 2147483647 h 135"/>
              <a:gd name="T2" fmla="*/ 2147483647 w 32"/>
              <a:gd name="T3" fmla="*/ 2147483647 h 135"/>
              <a:gd name="T4" fmla="*/ 2147483647 w 32"/>
              <a:gd name="T5" fmla="*/ 2147483647 h 135"/>
              <a:gd name="T6" fmla="*/ 0 w 32"/>
              <a:gd name="T7" fmla="*/ 2147483647 h 135"/>
              <a:gd name="T8" fmla="*/ 0 w 32"/>
              <a:gd name="T9" fmla="*/ 0 h 135"/>
              <a:gd name="T10" fmla="*/ 2147483647 w 32"/>
              <a:gd name="T11" fmla="*/ 0 h 135"/>
              <a:gd name="T12" fmla="*/ 2147483647 w 32"/>
              <a:gd name="T13" fmla="*/ 2147483647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35">
                <a:moveTo>
                  <a:pt x="32" y="108"/>
                </a:moveTo>
                <a:lnTo>
                  <a:pt x="21" y="135"/>
                </a:lnTo>
                <a:lnTo>
                  <a:pt x="10" y="135"/>
                </a:lnTo>
                <a:lnTo>
                  <a:pt x="0" y="108"/>
                </a:lnTo>
                <a:lnTo>
                  <a:pt x="0" y="0"/>
                </a:lnTo>
                <a:lnTo>
                  <a:pt x="32" y="0"/>
                </a:lnTo>
                <a:lnTo>
                  <a:pt x="32" y="1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0" name="Freeform 21"/>
          <p:cNvSpPr>
            <a:spLocks/>
          </p:cNvSpPr>
          <p:nvPr/>
        </p:nvSpPr>
        <p:spPr bwMode="auto">
          <a:xfrm>
            <a:off x="2848656" y="1808162"/>
            <a:ext cx="50800" cy="61913"/>
          </a:xfrm>
          <a:custGeom>
            <a:avLst/>
            <a:gdLst>
              <a:gd name="T0" fmla="*/ 2147483647 w 44"/>
              <a:gd name="T1" fmla="*/ 2147483647 h 54"/>
              <a:gd name="T2" fmla="*/ 2147483647 w 44"/>
              <a:gd name="T3" fmla="*/ 2147483647 h 54"/>
              <a:gd name="T4" fmla="*/ 2147483647 w 44"/>
              <a:gd name="T5" fmla="*/ 2147483647 h 54"/>
              <a:gd name="T6" fmla="*/ 0 w 44"/>
              <a:gd name="T7" fmla="*/ 2147483647 h 54"/>
              <a:gd name="T8" fmla="*/ 0 w 44"/>
              <a:gd name="T9" fmla="*/ 2147483647 h 54"/>
              <a:gd name="T10" fmla="*/ 2147483647 w 44"/>
              <a:gd name="T11" fmla="*/ 2147483647 h 54"/>
              <a:gd name="T12" fmla="*/ 2147483647 w 44"/>
              <a:gd name="T13" fmla="*/ 2147483647 h 54"/>
              <a:gd name="T14" fmla="*/ 2147483647 w 44"/>
              <a:gd name="T15" fmla="*/ 2147483647 h 54"/>
              <a:gd name="T16" fmla="*/ 2147483647 w 44"/>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1" name="Rectangle 22"/>
          <p:cNvSpPr>
            <a:spLocks noChangeArrowheads="1"/>
          </p:cNvSpPr>
          <p:nvPr/>
        </p:nvSpPr>
        <p:spPr bwMode="auto">
          <a:xfrm>
            <a:off x="2845481" y="1833562"/>
            <a:ext cx="57150" cy="523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2" name="Freeform 23"/>
          <p:cNvSpPr>
            <a:spLocks/>
          </p:cNvSpPr>
          <p:nvPr/>
        </p:nvSpPr>
        <p:spPr bwMode="auto">
          <a:xfrm>
            <a:off x="2862944" y="2054225"/>
            <a:ext cx="19050" cy="31750"/>
          </a:xfrm>
          <a:custGeom>
            <a:avLst/>
            <a:gdLst>
              <a:gd name="T0" fmla="*/ 0 w 17"/>
              <a:gd name="T1" fmla="*/ 2147483647 h 27"/>
              <a:gd name="T2" fmla="*/ 2147483647 w 17"/>
              <a:gd name="T3" fmla="*/ 2147483647 h 27"/>
              <a:gd name="T4" fmla="*/ 2147483647 w 17"/>
              <a:gd name="T5" fmla="*/ 2147483647 h 27"/>
              <a:gd name="T6" fmla="*/ 0 w 17"/>
              <a:gd name="T7" fmla="*/ 214748364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27">
                <a:moveTo>
                  <a:pt x="0" y="5"/>
                </a:moveTo>
                <a:cubicBezTo>
                  <a:pt x="0" y="5"/>
                  <a:pt x="5"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3" name="Freeform 24"/>
          <p:cNvSpPr>
            <a:spLocks/>
          </p:cNvSpPr>
          <p:nvPr/>
        </p:nvSpPr>
        <p:spPr bwMode="auto">
          <a:xfrm>
            <a:off x="2894694" y="1843087"/>
            <a:ext cx="19050" cy="107950"/>
          </a:xfrm>
          <a:custGeom>
            <a:avLst/>
            <a:gdLst>
              <a:gd name="T0" fmla="*/ 2147483647 w 16"/>
              <a:gd name="T1" fmla="*/ 2147483647 h 95"/>
              <a:gd name="T2" fmla="*/ 2147483647 w 16"/>
              <a:gd name="T3" fmla="*/ 2147483647 h 95"/>
              <a:gd name="T4" fmla="*/ 2147483647 w 16"/>
              <a:gd name="T5" fmla="*/ 2147483647 h 95"/>
              <a:gd name="T6" fmla="*/ 2147483647 w 16"/>
              <a:gd name="T7" fmla="*/ 2147483647 h 95"/>
              <a:gd name="T8" fmla="*/ 2147483647 w 16"/>
              <a:gd name="T9" fmla="*/ 2147483647 h 95"/>
              <a:gd name="T10" fmla="*/ 2147483647 w 16"/>
              <a:gd name="T11" fmla="*/ 2147483647 h 95"/>
              <a:gd name="T12" fmla="*/ 0 w 16"/>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5">
                <a:moveTo>
                  <a:pt x="1" y="1"/>
                </a:moveTo>
                <a:cubicBezTo>
                  <a:pt x="1" y="1"/>
                  <a:pt x="13" y="7"/>
                  <a:pt x="14" y="11"/>
                </a:cubicBezTo>
                <a:cubicBezTo>
                  <a:pt x="14" y="15"/>
                  <a:pt x="14" y="89"/>
                  <a:pt x="14" y="89"/>
                </a:cubicBezTo>
                <a:cubicBezTo>
                  <a:pt x="14" y="89"/>
                  <a:pt x="16" y="95"/>
                  <a:pt x="10" y="95"/>
                </a:cubicBezTo>
                <a:cubicBezTo>
                  <a:pt x="10" y="33"/>
                  <a:pt x="10" y="33"/>
                  <a:pt x="10" y="33"/>
                </a:cubicBezTo>
                <a:cubicBezTo>
                  <a:pt x="5" y="26"/>
                  <a:pt x="5" y="26"/>
                  <a:pt x="5" y="26"/>
                </a:cubicBezTo>
                <a:cubicBezTo>
                  <a:pt x="0" y="0"/>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4" name="Oval 25"/>
          <p:cNvSpPr>
            <a:spLocks noChangeArrowheads="1"/>
          </p:cNvSpPr>
          <p:nvPr/>
        </p:nvSpPr>
        <p:spPr bwMode="auto">
          <a:xfrm>
            <a:off x="2100944" y="3516312"/>
            <a:ext cx="676275" cy="677863"/>
          </a:xfrm>
          <a:prstGeom prst="ellipse">
            <a:avLst/>
          </a:prstGeom>
          <a:solidFill>
            <a:srgbClr val="FA9A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5" name="Oval 27"/>
          <p:cNvSpPr>
            <a:spLocks noChangeArrowheads="1"/>
          </p:cNvSpPr>
          <p:nvPr/>
        </p:nvSpPr>
        <p:spPr bwMode="auto">
          <a:xfrm>
            <a:off x="2945494" y="3382962"/>
            <a:ext cx="442912" cy="4413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36" name="Oval 29"/>
          <p:cNvSpPr>
            <a:spLocks noChangeArrowheads="1"/>
          </p:cNvSpPr>
          <p:nvPr/>
        </p:nvSpPr>
        <p:spPr bwMode="auto">
          <a:xfrm>
            <a:off x="2701019" y="2790825"/>
            <a:ext cx="534987" cy="534987"/>
          </a:xfrm>
          <a:prstGeom prst="ellipse">
            <a:avLst/>
          </a:prstGeom>
          <a:solidFill>
            <a:schemeClr val="accent5"/>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7" name="Freeform 30"/>
          <p:cNvSpPr>
            <a:spLocks/>
          </p:cNvSpPr>
          <p:nvPr/>
        </p:nvSpPr>
        <p:spPr bwMode="auto">
          <a:xfrm>
            <a:off x="2835956" y="3289300"/>
            <a:ext cx="138113" cy="127000"/>
          </a:xfrm>
          <a:custGeom>
            <a:avLst/>
            <a:gdLst>
              <a:gd name="T0" fmla="*/ 0 w 87"/>
              <a:gd name="T1" fmla="*/ 0 h 80"/>
              <a:gd name="T2" fmla="*/ 2147483647 w 87"/>
              <a:gd name="T3" fmla="*/ 2147483647 h 80"/>
              <a:gd name="T4" fmla="*/ 2147483647 w 87"/>
              <a:gd name="T5" fmla="*/ 2147483647 h 80"/>
              <a:gd name="T6" fmla="*/ 0 w 8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80">
                <a:moveTo>
                  <a:pt x="0" y="0"/>
                </a:moveTo>
                <a:lnTo>
                  <a:pt x="8" y="80"/>
                </a:lnTo>
                <a:lnTo>
                  <a:pt x="87" y="13"/>
                </a:lnTo>
                <a:lnTo>
                  <a:pt x="0" y="0"/>
                </a:lnTo>
                <a:close/>
              </a:path>
            </a:pathLst>
          </a:custGeom>
          <a:solidFill>
            <a:schemeClr val="accent5"/>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38" name="Oval 31"/>
          <p:cNvSpPr>
            <a:spLocks noChangeArrowheads="1"/>
          </p:cNvSpPr>
          <p:nvPr/>
        </p:nvSpPr>
        <p:spPr bwMode="auto">
          <a:xfrm>
            <a:off x="2200956" y="2230437"/>
            <a:ext cx="534988" cy="534988"/>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39" name="Freeform 32"/>
          <p:cNvSpPr>
            <a:spLocks/>
          </p:cNvSpPr>
          <p:nvPr/>
        </p:nvSpPr>
        <p:spPr bwMode="auto">
          <a:xfrm>
            <a:off x="2335894" y="2728912"/>
            <a:ext cx="138112" cy="127000"/>
          </a:xfrm>
          <a:custGeom>
            <a:avLst/>
            <a:gdLst>
              <a:gd name="T0" fmla="*/ 0 w 87"/>
              <a:gd name="T1" fmla="*/ 0 h 80"/>
              <a:gd name="T2" fmla="*/ 2147483647 w 87"/>
              <a:gd name="T3" fmla="*/ 2147483647 h 80"/>
              <a:gd name="T4" fmla="*/ 2147483647 w 87"/>
              <a:gd name="T5" fmla="*/ 2147483647 h 80"/>
              <a:gd name="T6" fmla="*/ 0 w 8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80">
                <a:moveTo>
                  <a:pt x="0" y="0"/>
                </a:moveTo>
                <a:lnTo>
                  <a:pt x="7" y="80"/>
                </a:lnTo>
                <a:lnTo>
                  <a:pt x="87" y="14"/>
                </a:lnTo>
                <a:lnTo>
                  <a:pt x="0"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0" name="Oval 33"/>
          <p:cNvSpPr>
            <a:spLocks noChangeArrowheads="1"/>
          </p:cNvSpPr>
          <p:nvPr/>
        </p:nvSpPr>
        <p:spPr bwMode="auto">
          <a:xfrm>
            <a:off x="3393169" y="2809875"/>
            <a:ext cx="423862" cy="423862"/>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1" name="Freeform 34"/>
          <p:cNvSpPr>
            <a:spLocks/>
          </p:cNvSpPr>
          <p:nvPr/>
        </p:nvSpPr>
        <p:spPr bwMode="auto">
          <a:xfrm>
            <a:off x="3501119" y="3205162"/>
            <a:ext cx="109537" cy="101600"/>
          </a:xfrm>
          <a:custGeom>
            <a:avLst/>
            <a:gdLst>
              <a:gd name="T0" fmla="*/ 0 w 69"/>
              <a:gd name="T1" fmla="*/ 0 h 64"/>
              <a:gd name="T2" fmla="*/ 2147483647 w 69"/>
              <a:gd name="T3" fmla="*/ 2147483647 h 64"/>
              <a:gd name="T4" fmla="*/ 2147483647 w 69"/>
              <a:gd name="T5" fmla="*/ 2147483647 h 64"/>
              <a:gd name="T6" fmla="*/ 0 w 69"/>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4">
                <a:moveTo>
                  <a:pt x="0" y="0"/>
                </a:moveTo>
                <a:lnTo>
                  <a:pt x="5" y="64"/>
                </a:lnTo>
                <a:lnTo>
                  <a:pt x="69" y="10"/>
                </a:lnTo>
                <a:lnTo>
                  <a:pt x="0"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2" name="Oval 35"/>
          <p:cNvSpPr>
            <a:spLocks noChangeArrowheads="1"/>
          </p:cNvSpPr>
          <p:nvPr/>
        </p:nvSpPr>
        <p:spPr bwMode="auto">
          <a:xfrm>
            <a:off x="1751694" y="1749425"/>
            <a:ext cx="423862" cy="423862"/>
          </a:xfrm>
          <a:prstGeom prst="ellipse">
            <a:avLst/>
          </a:prstGeom>
          <a:solidFill>
            <a:schemeClr val="accent3"/>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3" name="Freeform 36"/>
          <p:cNvSpPr>
            <a:spLocks/>
          </p:cNvSpPr>
          <p:nvPr/>
        </p:nvSpPr>
        <p:spPr bwMode="auto">
          <a:xfrm>
            <a:off x="1958069" y="2143125"/>
            <a:ext cx="107950" cy="101600"/>
          </a:xfrm>
          <a:custGeom>
            <a:avLst/>
            <a:gdLst>
              <a:gd name="T0" fmla="*/ 2147483647 w 68"/>
              <a:gd name="T1" fmla="*/ 0 h 64"/>
              <a:gd name="T2" fmla="*/ 2147483647 w 68"/>
              <a:gd name="T3" fmla="*/ 2147483647 h 64"/>
              <a:gd name="T4" fmla="*/ 0 w 68"/>
              <a:gd name="T5" fmla="*/ 2147483647 h 64"/>
              <a:gd name="T6" fmla="*/ 2147483647 w 68"/>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64">
                <a:moveTo>
                  <a:pt x="68" y="0"/>
                </a:moveTo>
                <a:lnTo>
                  <a:pt x="63" y="64"/>
                </a:lnTo>
                <a:lnTo>
                  <a:pt x="0" y="11"/>
                </a:lnTo>
                <a:lnTo>
                  <a:pt x="68" y="0"/>
                </a:lnTo>
                <a:close/>
              </a:path>
            </a:pathLst>
          </a:custGeom>
          <a:solidFill>
            <a:schemeClr val="accent3"/>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4" name="Oval 37"/>
          <p:cNvSpPr>
            <a:spLocks noChangeArrowheads="1"/>
          </p:cNvSpPr>
          <p:nvPr/>
        </p:nvSpPr>
        <p:spPr bwMode="auto">
          <a:xfrm>
            <a:off x="1146856" y="1970087"/>
            <a:ext cx="423863" cy="4238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45" name="Freeform 38"/>
          <p:cNvSpPr>
            <a:spLocks/>
          </p:cNvSpPr>
          <p:nvPr/>
        </p:nvSpPr>
        <p:spPr bwMode="auto">
          <a:xfrm>
            <a:off x="1354819" y="2365375"/>
            <a:ext cx="109537"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1"/>
                </a:lnTo>
                <a:lnTo>
                  <a:pt x="6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6" name="Oval 39"/>
          <p:cNvSpPr>
            <a:spLocks noChangeArrowheads="1"/>
          </p:cNvSpPr>
          <p:nvPr/>
        </p:nvSpPr>
        <p:spPr bwMode="auto">
          <a:xfrm>
            <a:off x="875394" y="2522537"/>
            <a:ext cx="422275" cy="423863"/>
          </a:xfrm>
          <a:prstGeom prst="ellipse">
            <a:avLst/>
          </a:prstGeom>
          <a:solidFill>
            <a:schemeClr val="accent6"/>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7" name="Freeform 40"/>
          <p:cNvSpPr>
            <a:spLocks/>
          </p:cNvSpPr>
          <p:nvPr/>
        </p:nvSpPr>
        <p:spPr bwMode="auto">
          <a:xfrm>
            <a:off x="1081769" y="2917825"/>
            <a:ext cx="109537"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1"/>
                </a:lnTo>
                <a:lnTo>
                  <a:pt x="69" y="0"/>
                </a:lnTo>
                <a:close/>
              </a:path>
            </a:pathLst>
          </a:custGeom>
          <a:solidFill>
            <a:schemeClr val="accent6"/>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48" name="Oval 41"/>
          <p:cNvSpPr>
            <a:spLocks noChangeArrowheads="1"/>
          </p:cNvSpPr>
          <p:nvPr/>
        </p:nvSpPr>
        <p:spPr bwMode="auto">
          <a:xfrm>
            <a:off x="2126344" y="2957512"/>
            <a:ext cx="423862" cy="423863"/>
          </a:xfrm>
          <a:prstGeom prst="ellipse">
            <a:avLst/>
          </a:prstGeom>
          <a:solidFill>
            <a:schemeClr val="accent4"/>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49" name="Freeform 42"/>
          <p:cNvSpPr>
            <a:spLocks/>
          </p:cNvSpPr>
          <p:nvPr/>
        </p:nvSpPr>
        <p:spPr bwMode="auto">
          <a:xfrm>
            <a:off x="2334306" y="3352800"/>
            <a:ext cx="109538" cy="100012"/>
          </a:xfrm>
          <a:custGeom>
            <a:avLst/>
            <a:gdLst>
              <a:gd name="T0" fmla="*/ 2147483647 w 69"/>
              <a:gd name="T1" fmla="*/ 0 h 63"/>
              <a:gd name="T2" fmla="*/ 2147483647 w 69"/>
              <a:gd name="T3" fmla="*/ 2147483647 h 63"/>
              <a:gd name="T4" fmla="*/ 0 w 69"/>
              <a:gd name="T5" fmla="*/ 2147483647 h 63"/>
              <a:gd name="T6" fmla="*/ 2147483647 w 69"/>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3">
                <a:moveTo>
                  <a:pt x="69" y="0"/>
                </a:moveTo>
                <a:lnTo>
                  <a:pt x="63" y="63"/>
                </a:lnTo>
                <a:lnTo>
                  <a:pt x="0" y="10"/>
                </a:lnTo>
                <a:lnTo>
                  <a:pt x="69" y="0"/>
                </a:lnTo>
                <a:close/>
              </a:path>
            </a:pathLst>
          </a:custGeom>
          <a:solidFill>
            <a:schemeClr val="accent4"/>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50" name="Oval 43"/>
          <p:cNvSpPr>
            <a:spLocks noChangeArrowheads="1"/>
          </p:cNvSpPr>
          <p:nvPr/>
        </p:nvSpPr>
        <p:spPr bwMode="auto">
          <a:xfrm>
            <a:off x="875394" y="3089275"/>
            <a:ext cx="422275" cy="423862"/>
          </a:xfrm>
          <a:prstGeom prst="ellipse">
            <a:avLst/>
          </a:prstGeom>
          <a:solidFill>
            <a:schemeClr val="accent5"/>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1" name="Freeform 44"/>
          <p:cNvSpPr>
            <a:spLocks/>
          </p:cNvSpPr>
          <p:nvPr/>
        </p:nvSpPr>
        <p:spPr bwMode="auto">
          <a:xfrm>
            <a:off x="1081769" y="3484562"/>
            <a:ext cx="109537" cy="101600"/>
          </a:xfrm>
          <a:custGeom>
            <a:avLst/>
            <a:gdLst>
              <a:gd name="T0" fmla="*/ 2147483647 w 69"/>
              <a:gd name="T1" fmla="*/ 0 h 64"/>
              <a:gd name="T2" fmla="*/ 2147483647 w 69"/>
              <a:gd name="T3" fmla="*/ 2147483647 h 64"/>
              <a:gd name="T4" fmla="*/ 0 w 69"/>
              <a:gd name="T5" fmla="*/ 2147483647 h 64"/>
              <a:gd name="T6" fmla="*/ 2147483647 w 69"/>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64">
                <a:moveTo>
                  <a:pt x="69" y="0"/>
                </a:moveTo>
                <a:lnTo>
                  <a:pt x="63" y="64"/>
                </a:lnTo>
                <a:lnTo>
                  <a:pt x="0" y="10"/>
                </a:lnTo>
                <a:lnTo>
                  <a:pt x="69" y="0"/>
                </a:lnTo>
                <a:close/>
              </a:path>
            </a:pathLst>
          </a:custGeom>
          <a:solidFill>
            <a:schemeClr val="accent5"/>
          </a:solidFill>
          <a:ln>
            <a:noFill/>
          </a:ln>
        </p:spPr>
        <p:txBody>
          <a:bodyPr/>
          <a:lstStyle/>
          <a:p>
            <a:pPr>
              <a:defRPr/>
            </a:pPr>
            <a:endParaRPr lang="en-US">
              <a:solidFill>
                <a:srgbClr val="000000"/>
              </a:solidFill>
              <a:ea typeface="Microsoft YaHei UI" panose="020B0503020204020204" pitchFamily="34" charset="-122"/>
              <a:sym typeface="Arial" panose="020B0604020202020204" pitchFamily="34" charset="0"/>
            </a:endParaRPr>
          </a:p>
        </p:txBody>
      </p:sp>
      <p:sp>
        <p:nvSpPr>
          <p:cNvPr id="52" name="Oval 45"/>
          <p:cNvSpPr>
            <a:spLocks noChangeArrowheads="1"/>
          </p:cNvSpPr>
          <p:nvPr/>
        </p:nvSpPr>
        <p:spPr bwMode="auto">
          <a:xfrm>
            <a:off x="1394506" y="3046412"/>
            <a:ext cx="592138" cy="590550"/>
          </a:xfrm>
          <a:prstGeom prst="ellipse">
            <a:avLst/>
          </a:prstGeom>
          <a:solidFill>
            <a:schemeClr val="accent3"/>
          </a:solidFill>
          <a:ln>
            <a:noFill/>
          </a:ln>
        </p:spPr>
        <p:txBody>
          <a:bodyPr/>
          <a:lstStyle/>
          <a:p>
            <a:pPr>
              <a:defRPr/>
            </a:pPr>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3" name="Oval 47"/>
          <p:cNvSpPr>
            <a:spLocks noChangeArrowheads="1"/>
          </p:cNvSpPr>
          <p:nvPr/>
        </p:nvSpPr>
        <p:spPr bwMode="auto">
          <a:xfrm>
            <a:off x="1564369" y="2432050"/>
            <a:ext cx="488950" cy="49053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54" name="Freeform 48"/>
          <p:cNvSpPr>
            <a:spLocks/>
          </p:cNvSpPr>
          <p:nvPr/>
        </p:nvSpPr>
        <p:spPr bwMode="auto">
          <a:xfrm>
            <a:off x="1802494" y="2889250"/>
            <a:ext cx="127000" cy="115887"/>
          </a:xfrm>
          <a:custGeom>
            <a:avLst/>
            <a:gdLst>
              <a:gd name="T0" fmla="*/ 2147483647 w 80"/>
              <a:gd name="T1" fmla="*/ 0 h 73"/>
              <a:gd name="T2" fmla="*/ 2147483647 w 80"/>
              <a:gd name="T3" fmla="*/ 2147483647 h 73"/>
              <a:gd name="T4" fmla="*/ 0 w 80"/>
              <a:gd name="T5" fmla="*/ 2147483647 h 73"/>
              <a:gd name="T6" fmla="*/ 2147483647 w 80"/>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80" y="0"/>
                </a:moveTo>
                <a:lnTo>
                  <a:pt x="73" y="73"/>
                </a:lnTo>
                <a:lnTo>
                  <a:pt x="0" y="12"/>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5" name="Oval 49"/>
          <p:cNvSpPr>
            <a:spLocks noChangeArrowheads="1"/>
          </p:cNvSpPr>
          <p:nvPr/>
        </p:nvSpPr>
        <p:spPr bwMode="auto">
          <a:xfrm>
            <a:off x="2991531" y="2149475"/>
            <a:ext cx="506413" cy="508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56" name="Freeform 50"/>
          <p:cNvSpPr>
            <a:spLocks/>
          </p:cNvSpPr>
          <p:nvPr/>
        </p:nvSpPr>
        <p:spPr bwMode="auto">
          <a:xfrm>
            <a:off x="3120119" y="2622550"/>
            <a:ext cx="130175" cy="120650"/>
          </a:xfrm>
          <a:custGeom>
            <a:avLst/>
            <a:gdLst>
              <a:gd name="T0" fmla="*/ 0 w 82"/>
              <a:gd name="T1" fmla="*/ 0 h 76"/>
              <a:gd name="T2" fmla="*/ 2147483647 w 82"/>
              <a:gd name="T3" fmla="*/ 2147483647 h 76"/>
              <a:gd name="T4" fmla="*/ 2147483647 w 82"/>
              <a:gd name="T5" fmla="*/ 2147483647 h 76"/>
              <a:gd name="T6" fmla="*/ 0 w 82"/>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76">
                <a:moveTo>
                  <a:pt x="0" y="0"/>
                </a:moveTo>
                <a:lnTo>
                  <a:pt x="6" y="76"/>
                </a:lnTo>
                <a:lnTo>
                  <a:pt x="82" y="1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7" name="Freeform 57"/>
          <p:cNvSpPr>
            <a:spLocks noEditPoints="1"/>
          </p:cNvSpPr>
          <p:nvPr/>
        </p:nvSpPr>
        <p:spPr bwMode="auto">
          <a:xfrm>
            <a:off x="3042331" y="3452812"/>
            <a:ext cx="263525" cy="266700"/>
          </a:xfrm>
          <a:custGeom>
            <a:avLst/>
            <a:gdLst>
              <a:gd name="T0" fmla="*/ 2147483647 w 229"/>
              <a:gd name="T1" fmla="*/ 2147483647 h 231"/>
              <a:gd name="T2" fmla="*/ 2147483647 w 229"/>
              <a:gd name="T3" fmla="*/ 2147483647 h 231"/>
              <a:gd name="T4" fmla="*/ 2147483647 w 229"/>
              <a:gd name="T5" fmla="*/ 2147483647 h 231"/>
              <a:gd name="T6" fmla="*/ 2147483647 w 229"/>
              <a:gd name="T7" fmla="*/ 2147483647 h 231"/>
              <a:gd name="T8" fmla="*/ 2147483647 w 229"/>
              <a:gd name="T9" fmla="*/ 2147483647 h 231"/>
              <a:gd name="T10" fmla="*/ 2147483647 w 229"/>
              <a:gd name="T11" fmla="*/ 2147483647 h 231"/>
              <a:gd name="T12" fmla="*/ 2147483647 w 229"/>
              <a:gd name="T13" fmla="*/ 2147483647 h 231"/>
              <a:gd name="T14" fmla="*/ 2147483647 w 229"/>
              <a:gd name="T15" fmla="*/ 2147483647 h 231"/>
              <a:gd name="T16" fmla="*/ 2147483647 w 229"/>
              <a:gd name="T17" fmla="*/ 0 h 231"/>
              <a:gd name="T18" fmla="*/ 2147483647 w 229"/>
              <a:gd name="T19" fmla="*/ 2147483647 h 231"/>
              <a:gd name="T20" fmla="*/ 2147483647 w 229"/>
              <a:gd name="T21" fmla="*/ 2147483647 h 231"/>
              <a:gd name="T22" fmla="*/ 2147483647 w 229"/>
              <a:gd name="T23" fmla="*/ 2147483647 h 231"/>
              <a:gd name="T24" fmla="*/ 2147483647 w 229"/>
              <a:gd name="T25" fmla="*/ 2147483647 h 231"/>
              <a:gd name="T26" fmla="*/ 2147483647 w 229"/>
              <a:gd name="T27" fmla="*/ 2147483647 h 231"/>
              <a:gd name="T28" fmla="*/ 2147483647 w 229"/>
              <a:gd name="T29" fmla="*/ 2147483647 h 231"/>
              <a:gd name="T30" fmla="*/ 2147483647 w 229"/>
              <a:gd name="T31" fmla="*/ 2147483647 h 231"/>
              <a:gd name="T32" fmla="*/ 2147483647 w 229"/>
              <a:gd name="T33" fmla="*/ 2147483647 h 231"/>
              <a:gd name="T34" fmla="*/ 2147483647 w 229"/>
              <a:gd name="T35" fmla="*/ 2147483647 h 231"/>
              <a:gd name="T36" fmla="*/ 2147483647 w 229"/>
              <a:gd name="T37" fmla="*/ 2147483647 h 231"/>
              <a:gd name="T38" fmla="*/ 2147483647 w 229"/>
              <a:gd name="T39" fmla="*/ 2147483647 h 231"/>
              <a:gd name="T40" fmla="*/ 2147483647 w 229"/>
              <a:gd name="T41" fmla="*/ 2147483647 h 231"/>
              <a:gd name="T42" fmla="*/ 2147483647 w 229"/>
              <a:gd name="T43" fmla="*/ 2147483647 h 231"/>
              <a:gd name="T44" fmla="*/ 2147483647 w 229"/>
              <a:gd name="T45" fmla="*/ 2147483647 h 231"/>
              <a:gd name="T46" fmla="*/ 2147483647 w 229"/>
              <a:gd name="T47" fmla="*/ 2147483647 h 231"/>
              <a:gd name="T48" fmla="*/ 2147483647 w 229"/>
              <a:gd name="T49" fmla="*/ 2147483647 h 231"/>
              <a:gd name="T50" fmla="*/ 2147483647 w 229"/>
              <a:gd name="T51" fmla="*/ 2147483647 h 2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9" h="231">
                <a:moveTo>
                  <a:pt x="147" y="112"/>
                </a:moveTo>
                <a:cubicBezTo>
                  <a:pt x="147" y="112"/>
                  <a:pt x="141" y="109"/>
                  <a:pt x="141" y="98"/>
                </a:cubicBezTo>
                <a:cubicBezTo>
                  <a:pt x="141" y="89"/>
                  <a:pt x="141" y="55"/>
                  <a:pt x="141" y="44"/>
                </a:cubicBezTo>
                <a:cubicBezTo>
                  <a:pt x="145" y="42"/>
                  <a:pt x="147" y="40"/>
                  <a:pt x="147" y="37"/>
                </a:cubicBezTo>
                <a:cubicBezTo>
                  <a:pt x="148" y="37"/>
                  <a:pt x="148" y="37"/>
                  <a:pt x="148" y="37"/>
                </a:cubicBezTo>
                <a:cubicBezTo>
                  <a:pt x="148" y="13"/>
                  <a:pt x="148" y="13"/>
                  <a:pt x="148" y="13"/>
                </a:cubicBezTo>
                <a:cubicBezTo>
                  <a:pt x="147" y="13"/>
                  <a:pt x="147" y="13"/>
                  <a:pt x="147" y="13"/>
                </a:cubicBezTo>
                <a:cubicBezTo>
                  <a:pt x="147" y="12"/>
                  <a:pt x="147" y="12"/>
                  <a:pt x="147" y="12"/>
                </a:cubicBezTo>
                <a:cubicBezTo>
                  <a:pt x="147" y="5"/>
                  <a:pt x="132" y="0"/>
                  <a:pt x="114" y="0"/>
                </a:cubicBezTo>
                <a:cubicBezTo>
                  <a:pt x="96" y="0"/>
                  <a:pt x="81" y="5"/>
                  <a:pt x="81" y="12"/>
                </a:cubicBezTo>
                <a:cubicBezTo>
                  <a:pt x="81" y="13"/>
                  <a:pt x="81" y="13"/>
                  <a:pt x="81" y="13"/>
                </a:cubicBezTo>
                <a:cubicBezTo>
                  <a:pt x="80" y="13"/>
                  <a:pt x="80" y="13"/>
                  <a:pt x="80" y="13"/>
                </a:cubicBezTo>
                <a:cubicBezTo>
                  <a:pt x="80" y="37"/>
                  <a:pt x="80" y="37"/>
                  <a:pt x="80" y="37"/>
                </a:cubicBezTo>
                <a:cubicBezTo>
                  <a:pt x="81" y="37"/>
                  <a:pt x="81" y="37"/>
                  <a:pt x="81" y="37"/>
                </a:cubicBezTo>
                <a:cubicBezTo>
                  <a:pt x="82" y="40"/>
                  <a:pt x="84" y="42"/>
                  <a:pt x="91" y="44"/>
                </a:cubicBezTo>
                <a:cubicBezTo>
                  <a:pt x="91" y="56"/>
                  <a:pt x="91" y="89"/>
                  <a:pt x="91" y="98"/>
                </a:cubicBezTo>
                <a:cubicBezTo>
                  <a:pt x="91" y="109"/>
                  <a:pt x="83" y="112"/>
                  <a:pt x="83" y="112"/>
                </a:cubicBezTo>
                <a:cubicBezTo>
                  <a:pt x="71" y="119"/>
                  <a:pt x="0" y="190"/>
                  <a:pt x="31" y="212"/>
                </a:cubicBezTo>
                <a:cubicBezTo>
                  <a:pt x="59" y="231"/>
                  <a:pt x="105" y="231"/>
                  <a:pt x="115" y="230"/>
                </a:cubicBezTo>
                <a:cubicBezTo>
                  <a:pt x="124" y="231"/>
                  <a:pt x="170" y="231"/>
                  <a:pt x="198" y="212"/>
                </a:cubicBezTo>
                <a:cubicBezTo>
                  <a:pt x="229" y="190"/>
                  <a:pt x="159" y="119"/>
                  <a:pt x="147" y="112"/>
                </a:cubicBezTo>
                <a:close/>
                <a:moveTo>
                  <a:pt x="145" y="213"/>
                </a:moveTo>
                <a:cubicBezTo>
                  <a:pt x="145" y="213"/>
                  <a:pt x="180" y="206"/>
                  <a:pt x="182" y="187"/>
                </a:cubicBezTo>
                <a:cubicBezTo>
                  <a:pt x="183" y="169"/>
                  <a:pt x="150" y="134"/>
                  <a:pt x="150" y="134"/>
                </a:cubicBezTo>
                <a:cubicBezTo>
                  <a:pt x="150" y="134"/>
                  <a:pt x="194" y="167"/>
                  <a:pt x="193" y="190"/>
                </a:cubicBezTo>
                <a:cubicBezTo>
                  <a:pt x="193" y="213"/>
                  <a:pt x="145" y="213"/>
                  <a:pt x="145" y="21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8" name="Freeform 60"/>
          <p:cNvSpPr>
            <a:spLocks noEditPoints="1"/>
          </p:cNvSpPr>
          <p:nvPr/>
        </p:nvSpPr>
        <p:spPr bwMode="auto">
          <a:xfrm>
            <a:off x="3364594" y="2884487"/>
            <a:ext cx="401637" cy="265113"/>
          </a:xfrm>
          <a:custGeom>
            <a:avLst/>
            <a:gdLst>
              <a:gd name="T0" fmla="*/ 2147483647 w 349"/>
              <a:gd name="T1" fmla="*/ 2147483647 h 230"/>
              <a:gd name="T2" fmla="*/ 2147483647 w 349"/>
              <a:gd name="T3" fmla="*/ 0 h 230"/>
              <a:gd name="T4" fmla="*/ 2147483647 w 349"/>
              <a:gd name="T5" fmla="*/ 2147483647 h 230"/>
              <a:gd name="T6" fmla="*/ 2147483647 w 349"/>
              <a:gd name="T7" fmla="*/ 2147483647 h 230"/>
              <a:gd name="T8" fmla="*/ 2147483647 w 349"/>
              <a:gd name="T9" fmla="*/ 2147483647 h 230"/>
              <a:gd name="T10" fmla="*/ 2147483647 w 349"/>
              <a:gd name="T11" fmla="*/ 2147483647 h 230"/>
              <a:gd name="T12" fmla="*/ 2147483647 w 349"/>
              <a:gd name="T13" fmla="*/ 2147483647 h 230"/>
              <a:gd name="T14" fmla="*/ 2147483647 w 349"/>
              <a:gd name="T15" fmla="*/ 2147483647 h 230"/>
              <a:gd name="T16" fmla="*/ 2147483647 w 349"/>
              <a:gd name="T17" fmla="*/ 2147483647 h 230"/>
              <a:gd name="T18" fmla="*/ 2147483647 w 349"/>
              <a:gd name="T19" fmla="*/ 2147483647 h 230"/>
              <a:gd name="T20" fmla="*/ 2147483647 w 349"/>
              <a:gd name="T21" fmla="*/ 2147483647 h 230"/>
              <a:gd name="T22" fmla="*/ 2147483647 w 349"/>
              <a:gd name="T23" fmla="*/ 2147483647 h 230"/>
              <a:gd name="T24" fmla="*/ 2147483647 w 349"/>
              <a:gd name="T25" fmla="*/ 2147483647 h 230"/>
              <a:gd name="T26" fmla="*/ 2147483647 w 349"/>
              <a:gd name="T27" fmla="*/ 2147483647 h 230"/>
              <a:gd name="T28" fmla="*/ 2147483647 w 349"/>
              <a:gd name="T29" fmla="*/ 2147483647 h 230"/>
              <a:gd name="T30" fmla="*/ 2147483647 w 349"/>
              <a:gd name="T31" fmla="*/ 2147483647 h 230"/>
              <a:gd name="T32" fmla="*/ 2147483647 w 349"/>
              <a:gd name="T33" fmla="*/ 2147483647 h 230"/>
              <a:gd name="T34" fmla="*/ 2147483647 w 349"/>
              <a:gd name="T35" fmla="*/ 2147483647 h 230"/>
              <a:gd name="T36" fmla="*/ 2147483647 w 349"/>
              <a:gd name="T37" fmla="*/ 2147483647 h 230"/>
              <a:gd name="T38" fmla="*/ 2147483647 w 349"/>
              <a:gd name="T39" fmla="*/ 2147483647 h 230"/>
              <a:gd name="T40" fmla="*/ 2147483647 w 349"/>
              <a:gd name="T41" fmla="*/ 2147483647 h 230"/>
              <a:gd name="T42" fmla="*/ 2147483647 w 349"/>
              <a:gd name="T43" fmla="*/ 2147483647 h 230"/>
              <a:gd name="T44" fmla="*/ 2147483647 w 349"/>
              <a:gd name="T45" fmla="*/ 2147483647 h 230"/>
              <a:gd name="T46" fmla="*/ 2147483647 w 349"/>
              <a:gd name="T47" fmla="*/ 2147483647 h 230"/>
              <a:gd name="T48" fmla="*/ 2147483647 w 349"/>
              <a:gd name="T49" fmla="*/ 2147483647 h 230"/>
              <a:gd name="T50" fmla="*/ 2147483647 w 349"/>
              <a:gd name="T51" fmla="*/ 2147483647 h 230"/>
              <a:gd name="T52" fmla="*/ 2147483647 w 349"/>
              <a:gd name="T53" fmla="*/ 2147483647 h 230"/>
              <a:gd name="T54" fmla="*/ 2147483647 w 349"/>
              <a:gd name="T55" fmla="*/ 2147483647 h 230"/>
              <a:gd name="T56" fmla="*/ 2147483647 w 349"/>
              <a:gd name="T57" fmla="*/ 2147483647 h 230"/>
              <a:gd name="T58" fmla="*/ 2147483647 w 349"/>
              <a:gd name="T59" fmla="*/ 2147483647 h 2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9" h="230">
                <a:moveTo>
                  <a:pt x="333" y="51"/>
                </a:moveTo>
                <a:cubicBezTo>
                  <a:pt x="317" y="6"/>
                  <a:pt x="259" y="0"/>
                  <a:pt x="259" y="0"/>
                </a:cubicBezTo>
                <a:cubicBezTo>
                  <a:pt x="0" y="4"/>
                  <a:pt x="103" y="220"/>
                  <a:pt x="170" y="225"/>
                </a:cubicBezTo>
                <a:cubicBezTo>
                  <a:pt x="237" y="230"/>
                  <a:pt x="227" y="150"/>
                  <a:pt x="269" y="133"/>
                </a:cubicBezTo>
                <a:cubicBezTo>
                  <a:pt x="312" y="116"/>
                  <a:pt x="349" y="96"/>
                  <a:pt x="333" y="51"/>
                </a:cubicBezTo>
                <a:close/>
                <a:moveTo>
                  <a:pt x="140" y="41"/>
                </a:moveTo>
                <a:cubicBezTo>
                  <a:pt x="148" y="41"/>
                  <a:pt x="155" y="48"/>
                  <a:pt x="155" y="56"/>
                </a:cubicBezTo>
                <a:cubicBezTo>
                  <a:pt x="155" y="65"/>
                  <a:pt x="148" y="71"/>
                  <a:pt x="140" y="71"/>
                </a:cubicBezTo>
                <a:cubicBezTo>
                  <a:pt x="131" y="71"/>
                  <a:pt x="125" y="65"/>
                  <a:pt x="125" y="56"/>
                </a:cubicBezTo>
                <a:cubicBezTo>
                  <a:pt x="125" y="48"/>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4"/>
                  <a:pt x="116" y="151"/>
                </a:cubicBezTo>
                <a:cubicBezTo>
                  <a:pt x="116" y="138"/>
                  <a:pt x="126" y="128"/>
                  <a:pt x="139" y="128"/>
                </a:cubicBezTo>
                <a:cubicBezTo>
                  <a:pt x="151" y="128"/>
                  <a:pt x="162" y="138"/>
                  <a:pt x="162" y="151"/>
                </a:cubicBezTo>
                <a:cubicBezTo>
                  <a:pt x="162" y="164"/>
                  <a:pt x="151" y="174"/>
                  <a:pt x="139" y="174"/>
                </a:cubicBezTo>
                <a:close/>
                <a:moveTo>
                  <a:pt x="180" y="213"/>
                </a:moveTo>
                <a:cubicBezTo>
                  <a:pt x="166" y="213"/>
                  <a:pt x="155" y="202"/>
                  <a:pt x="155" y="188"/>
                </a:cubicBezTo>
                <a:cubicBezTo>
                  <a:pt x="155" y="175"/>
                  <a:pt x="166" y="163"/>
                  <a:pt x="180" y="163"/>
                </a:cubicBezTo>
                <a:cubicBezTo>
                  <a:pt x="194" y="163"/>
                  <a:pt x="205" y="175"/>
                  <a:pt x="205" y="188"/>
                </a:cubicBezTo>
                <a:cubicBezTo>
                  <a:pt x="205" y="202"/>
                  <a:pt x="194" y="213"/>
                  <a:pt x="180" y="213"/>
                </a:cubicBezTo>
                <a:close/>
                <a:moveTo>
                  <a:pt x="282" y="98"/>
                </a:moveTo>
                <a:cubicBezTo>
                  <a:pt x="265" y="98"/>
                  <a:pt x="252" y="84"/>
                  <a:pt x="252" y="68"/>
                </a:cubicBezTo>
                <a:cubicBezTo>
                  <a:pt x="252" y="51"/>
                  <a:pt x="265" y="38"/>
                  <a:pt x="282" y="38"/>
                </a:cubicBezTo>
                <a:cubicBezTo>
                  <a:pt x="298" y="38"/>
                  <a:pt x="312" y="51"/>
                  <a:pt x="312" y="68"/>
                </a:cubicBezTo>
                <a:cubicBezTo>
                  <a:pt x="312" y="84"/>
                  <a:pt x="298" y="98"/>
                  <a:pt x="282" y="9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59" name="Oval 61"/>
          <p:cNvSpPr>
            <a:spLocks noChangeArrowheads="1"/>
          </p:cNvSpPr>
          <p:nvPr/>
        </p:nvSpPr>
        <p:spPr bwMode="auto">
          <a:xfrm>
            <a:off x="3216956" y="2246312"/>
            <a:ext cx="79375" cy="80963"/>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0" name="Freeform 62"/>
          <p:cNvSpPr>
            <a:spLocks/>
          </p:cNvSpPr>
          <p:nvPr/>
        </p:nvSpPr>
        <p:spPr bwMode="auto">
          <a:xfrm>
            <a:off x="3245531" y="2306637"/>
            <a:ext cx="125413" cy="263525"/>
          </a:xfrm>
          <a:custGeom>
            <a:avLst/>
            <a:gdLst>
              <a:gd name="T0" fmla="*/ 0 w 110"/>
              <a:gd name="T1" fmla="*/ 2147483647 h 229"/>
              <a:gd name="T2" fmla="*/ 2147483647 w 110"/>
              <a:gd name="T3" fmla="*/ 2147483647 h 229"/>
              <a:gd name="T4" fmla="*/ 2147483647 w 110"/>
              <a:gd name="T5" fmla="*/ 2147483647 h 229"/>
              <a:gd name="T6" fmla="*/ 2147483647 w 110"/>
              <a:gd name="T7" fmla="*/ 0 h 229"/>
              <a:gd name="T8" fmla="*/ 0 w 110"/>
              <a:gd name="T9" fmla="*/ 214748364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229">
                <a:moveTo>
                  <a:pt x="0" y="6"/>
                </a:moveTo>
                <a:cubicBezTo>
                  <a:pt x="0" y="8"/>
                  <a:pt x="73" y="198"/>
                  <a:pt x="73" y="198"/>
                </a:cubicBezTo>
                <a:cubicBezTo>
                  <a:pt x="73" y="198"/>
                  <a:pt x="103" y="229"/>
                  <a:pt x="107" y="229"/>
                </a:cubicBezTo>
                <a:cubicBezTo>
                  <a:pt x="110" y="229"/>
                  <a:pt x="24" y="0"/>
                  <a:pt x="24" y="0"/>
                </a:cubicBez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1" name="Freeform 63"/>
          <p:cNvSpPr>
            <a:spLocks/>
          </p:cNvSpPr>
          <p:nvPr/>
        </p:nvSpPr>
        <p:spPr bwMode="auto">
          <a:xfrm>
            <a:off x="3132819" y="2306637"/>
            <a:ext cx="136525" cy="260350"/>
          </a:xfrm>
          <a:custGeom>
            <a:avLst/>
            <a:gdLst>
              <a:gd name="T0" fmla="*/ 2147483647 w 86"/>
              <a:gd name="T1" fmla="*/ 2147483647 h 164"/>
              <a:gd name="T2" fmla="*/ 2147483647 w 86"/>
              <a:gd name="T3" fmla="*/ 2147483647 h 164"/>
              <a:gd name="T4" fmla="*/ 0 w 86"/>
              <a:gd name="T5" fmla="*/ 2147483647 h 164"/>
              <a:gd name="T6" fmla="*/ 2147483647 w 86"/>
              <a:gd name="T7" fmla="*/ 2147483647 h 164"/>
              <a:gd name="T8" fmla="*/ 2147483647 w 86"/>
              <a:gd name="T9" fmla="*/ 0 h 164"/>
              <a:gd name="T10" fmla="*/ 2147483647 w 86"/>
              <a:gd name="T11" fmla="*/ 2147483647 h 164"/>
              <a:gd name="T12" fmla="*/ 2147483647 w 86"/>
              <a:gd name="T13" fmla="*/ 2147483647 h 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64">
                <a:moveTo>
                  <a:pt x="85" y="7"/>
                </a:moveTo>
                <a:lnTo>
                  <a:pt x="24" y="140"/>
                </a:lnTo>
                <a:lnTo>
                  <a:pt x="0" y="164"/>
                </a:lnTo>
                <a:lnTo>
                  <a:pt x="8" y="132"/>
                </a:lnTo>
                <a:lnTo>
                  <a:pt x="67" y="0"/>
                </a:lnTo>
                <a:lnTo>
                  <a:pt x="86" y="5"/>
                </a:lnTo>
                <a:lnTo>
                  <a:pt x="85"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2" name="Freeform 64"/>
          <p:cNvSpPr>
            <a:spLocks/>
          </p:cNvSpPr>
          <p:nvPr/>
        </p:nvSpPr>
        <p:spPr bwMode="auto">
          <a:xfrm>
            <a:off x="3132819" y="2306637"/>
            <a:ext cx="136525" cy="260350"/>
          </a:xfrm>
          <a:custGeom>
            <a:avLst/>
            <a:gdLst>
              <a:gd name="T0" fmla="*/ 2147483647 w 86"/>
              <a:gd name="T1" fmla="*/ 2147483647 h 164"/>
              <a:gd name="T2" fmla="*/ 2147483647 w 86"/>
              <a:gd name="T3" fmla="*/ 2147483647 h 164"/>
              <a:gd name="T4" fmla="*/ 0 w 86"/>
              <a:gd name="T5" fmla="*/ 2147483647 h 164"/>
              <a:gd name="T6" fmla="*/ 2147483647 w 86"/>
              <a:gd name="T7" fmla="*/ 2147483647 h 164"/>
              <a:gd name="T8" fmla="*/ 2147483647 w 86"/>
              <a:gd name="T9" fmla="*/ 0 h 164"/>
              <a:gd name="T10" fmla="*/ 2147483647 w 86"/>
              <a:gd name="T11" fmla="*/ 2147483647 h 1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64">
                <a:moveTo>
                  <a:pt x="85" y="7"/>
                </a:moveTo>
                <a:lnTo>
                  <a:pt x="24" y="140"/>
                </a:lnTo>
                <a:lnTo>
                  <a:pt x="0" y="164"/>
                </a:lnTo>
                <a:lnTo>
                  <a:pt x="8" y="132"/>
                </a:lnTo>
                <a:lnTo>
                  <a:pt x="67" y="0"/>
                </a:lnTo>
                <a:lnTo>
                  <a:pt x="86"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3" name="Freeform 65"/>
          <p:cNvSpPr>
            <a:spLocks/>
          </p:cNvSpPr>
          <p:nvPr/>
        </p:nvSpPr>
        <p:spPr bwMode="auto">
          <a:xfrm>
            <a:off x="3251881" y="2219325"/>
            <a:ext cx="15875" cy="42862"/>
          </a:xfrm>
          <a:custGeom>
            <a:avLst/>
            <a:gdLst>
              <a:gd name="T0" fmla="*/ 2147483647 w 13"/>
              <a:gd name="T1" fmla="*/ 2147483647 h 38"/>
              <a:gd name="T2" fmla="*/ 2147483647 w 13"/>
              <a:gd name="T3" fmla="*/ 2147483647 h 38"/>
              <a:gd name="T4" fmla="*/ 2147483647 w 13"/>
              <a:gd name="T5" fmla="*/ 2147483647 h 38"/>
              <a:gd name="T6" fmla="*/ 0 w 13"/>
              <a:gd name="T7" fmla="*/ 2147483647 h 38"/>
              <a:gd name="T8" fmla="*/ 0 w 13"/>
              <a:gd name="T9" fmla="*/ 2147483647 h 38"/>
              <a:gd name="T10" fmla="*/ 2147483647 w 13"/>
              <a:gd name="T11" fmla="*/ 0 h 38"/>
              <a:gd name="T12" fmla="*/ 2147483647 w 13"/>
              <a:gd name="T13" fmla="*/ 0 h 38"/>
              <a:gd name="T14" fmla="*/ 2147483647 w 13"/>
              <a:gd name="T15" fmla="*/ 2147483647 h 38"/>
              <a:gd name="T16" fmla="*/ 2147483647 w 1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8">
                <a:moveTo>
                  <a:pt x="13" y="32"/>
                </a:moveTo>
                <a:cubicBezTo>
                  <a:pt x="13" y="35"/>
                  <a:pt x="10" y="38"/>
                  <a:pt x="7" y="38"/>
                </a:cubicBezTo>
                <a:cubicBezTo>
                  <a:pt x="7" y="38"/>
                  <a:pt x="7" y="38"/>
                  <a:pt x="7" y="38"/>
                </a:cubicBezTo>
                <a:cubicBezTo>
                  <a:pt x="3" y="38"/>
                  <a:pt x="0" y="35"/>
                  <a:pt x="0" y="32"/>
                </a:cubicBezTo>
                <a:cubicBezTo>
                  <a:pt x="0" y="6"/>
                  <a:pt x="0" y="6"/>
                  <a:pt x="0" y="6"/>
                </a:cubicBezTo>
                <a:cubicBezTo>
                  <a:pt x="0" y="2"/>
                  <a:pt x="3" y="0"/>
                  <a:pt x="7" y="0"/>
                </a:cubicBezTo>
                <a:cubicBezTo>
                  <a:pt x="7" y="0"/>
                  <a:pt x="7" y="0"/>
                  <a:pt x="7" y="0"/>
                </a:cubicBezTo>
                <a:cubicBezTo>
                  <a:pt x="10" y="0"/>
                  <a:pt x="13" y="2"/>
                  <a:pt x="13" y="6"/>
                </a:cubicBezTo>
                <a:lnTo>
                  <a:pt x="13"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4" name="Freeform 71"/>
          <p:cNvSpPr>
            <a:spLocks noEditPoints="1"/>
          </p:cNvSpPr>
          <p:nvPr/>
        </p:nvSpPr>
        <p:spPr bwMode="auto">
          <a:xfrm>
            <a:off x="1891394" y="1860550"/>
            <a:ext cx="146050" cy="144462"/>
          </a:xfrm>
          <a:custGeom>
            <a:avLst/>
            <a:gdLst>
              <a:gd name="T0" fmla="*/ 2147483647 w 126"/>
              <a:gd name="T1" fmla="*/ 0 h 126"/>
              <a:gd name="T2" fmla="*/ 0 w 126"/>
              <a:gd name="T3" fmla="*/ 2147483647 h 126"/>
              <a:gd name="T4" fmla="*/ 2147483647 w 126"/>
              <a:gd name="T5" fmla="*/ 2147483647 h 126"/>
              <a:gd name="T6" fmla="*/ 2147483647 w 126"/>
              <a:gd name="T7" fmla="*/ 2147483647 h 126"/>
              <a:gd name="T8" fmla="*/ 2147483647 w 126"/>
              <a:gd name="T9" fmla="*/ 0 h 126"/>
              <a:gd name="T10" fmla="*/ 2147483647 w 126"/>
              <a:gd name="T11" fmla="*/ 2147483647 h 126"/>
              <a:gd name="T12" fmla="*/ 2147483647 w 126"/>
              <a:gd name="T13" fmla="*/ 2147483647 h 126"/>
              <a:gd name="T14" fmla="*/ 2147483647 w 126"/>
              <a:gd name="T15" fmla="*/ 2147483647 h 126"/>
              <a:gd name="T16" fmla="*/ 2147483647 w 126"/>
              <a:gd name="T17" fmla="*/ 2147483647 h 126"/>
              <a:gd name="T18" fmla="*/ 2147483647 w 126"/>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6" h="126">
                <a:moveTo>
                  <a:pt x="63" y="0"/>
                </a:moveTo>
                <a:cubicBezTo>
                  <a:pt x="29" y="0"/>
                  <a:pt x="0" y="28"/>
                  <a:pt x="0" y="63"/>
                </a:cubicBezTo>
                <a:cubicBezTo>
                  <a:pt x="0" y="98"/>
                  <a:pt x="29" y="126"/>
                  <a:pt x="63" y="126"/>
                </a:cubicBezTo>
                <a:cubicBezTo>
                  <a:pt x="98" y="126"/>
                  <a:pt x="126" y="98"/>
                  <a:pt x="126" y="63"/>
                </a:cubicBezTo>
                <a:cubicBezTo>
                  <a:pt x="126" y="28"/>
                  <a:pt x="98" y="0"/>
                  <a:pt x="63" y="0"/>
                </a:cubicBezTo>
                <a:close/>
                <a:moveTo>
                  <a:pt x="63" y="114"/>
                </a:moveTo>
                <a:cubicBezTo>
                  <a:pt x="35" y="114"/>
                  <a:pt x="12" y="91"/>
                  <a:pt x="12" y="63"/>
                </a:cubicBezTo>
                <a:cubicBezTo>
                  <a:pt x="12" y="35"/>
                  <a:pt x="35" y="12"/>
                  <a:pt x="63" y="12"/>
                </a:cubicBezTo>
                <a:cubicBezTo>
                  <a:pt x="92" y="12"/>
                  <a:pt x="115" y="35"/>
                  <a:pt x="115" y="63"/>
                </a:cubicBezTo>
                <a:cubicBezTo>
                  <a:pt x="115" y="91"/>
                  <a:pt x="92" y="114"/>
                  <a:pt x="63" y="114"/>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5" name="Rectangle 72"/>
          <p:cNvSpPr>
            <a:spLocks noChangeArrowheads="1"/>
          </p:cNvSpPr>
          <p:nvPr/>
        </p:nvSpPr>
        <p:spPr bwMode="auto">
          <a:xfrm>
            <a:off x="1954894" y="1997075"/>
            <a:ext cx="20637" cy="714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6" name="Freeform 73"/>
          <p:cNvSpPr>
            <a:spLocks/>
          </p:cNvSpPr>
          <p:nvPr/>
        </p:nvSpPr>
        <p:spPr bwMode="auto">
          <a:xfrm>
            <a:off x="1950131" y="2020887"/>
            <a:ext cx="30163" cy="98425"/>
          </a:xfrm>
          <a:custGeom>
            <a:avLst/>
            <a:gdLst>
              <a:gd name="T0" fmla="*/ 2147483647 w 27"/>
              <a:gd name="T1" fmla="*/ 2147483647 h 85"/>
              <a:gd name="T2" fmla="*/ 2147483647 w 27"/>
              <a:gd name="T3" fmla="*/ 2147483647 h 85"/>
              <a:gd name="T4" fmla="*/ 0 w 27"/>
              <a:gd name="T5" fmla="*/ 2147483647 h 85"/>
              <a:gd name="T6" fmla="*/ 0 w 27"/>
              <a:gd name="T7" fmla="*/ 2147483647 h 85"/>
              <a:gd name="T8" fmla="*/ 2147483647 w 27"/>
              <a:gd name="T9" fmla="*/ 0 h 85"/>
              <a:gd name="T10" fmla="*/ 2147483647 w 27"/>
              <a:gd name="T11" fmla="*/ 2147483647 h 85"/>
              <a:gd name="T12" fmla="*/ 2147483647 w 27"/>
              <a:gd name="T13" fmla="*/ 2147483647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85">
                <a:moveTo>
                  <a:pt x="27" y="71"/>
                </a:moveTo>
                <a:cubicBezTo>
                  <a:pt x="27" y="79"/>
                  <a:pt x="21" y="85"/>
                  <a:pt x="13" y="85"/>
                </a:cubicBezTo>
                <a:cubicBezTo>
                  <a:pt x="6" y="85"/>
                  <a:pt x="0" y="79"/>
                  <a:pt x="0" y="71"/>
                </a:cubicBezTo>
                <a:cubicBezTo>
                  <a:pt x="0" y="13"/>
                  <a:pt x="0" y="13"/>
                  <a:pt x="0" y="13"/>
                </a:cubicBezTo>
                <a:cubicBezTo>
                  <a:pt x="0" y="6"/>
                  <a:pt x="6" y="0"/>
                  <a:pt x="13" y="0"/>
                </a:cubicBezTo>
                <a:cubicBezTo>
                  <a:pt x="21" y="0"/>
                  <a:pt x="27" y="6"/>
                  <a:pt x="27" y="13"/>
                </a:cubicBezTo>
                <a:lnTo>
                  <a:pt x="27" y="7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7" name="Freeform 74"/>
          <p:cNvSpPr>
            <a:spLocks noEditPoints="1"/>
          </p:cNvSpPr>
          <p:nvPr/>
        </p:nvSpPr>
        <p:spPr bwMode="auto">
          <a:xfrm>
            <a:off x="1794556" y="2536825"/>
            <a:ext cx="146050" cy="277812"/>
          </a:xfrm>
          <a:custGeom>
            <a:avLst/>
            <a:gdLst>
              <a:gd name="T0" fmla="*/ 0 w 92"/>
              <a:gd name="T1" fmla="*/ 0 h 175"/>
              <a:gd name="T2" fmla="*/ 0 w 92"/>
              <a:gd name="T3" fmla="*/ 2147483647 h 175"/>
              <a:gd name="T4" fmla="*/ 2147483647 w 92"/>
              <a:gd name="T5" fmla="*/ 2147483647 h 175"/>
              <a:gd name="T6" fmla="*/ 0 w 92"/>
              <a:gd name="T7" fmla="*/ 0 h 175"/>
              <a:gd name="T8" fmla="*/ 2147483647 w 92"/>
              <a:gd name="T9" fmla="*/ 2147483647 h 175"/>
              <a:gd name="T10" fmla="*/ 2147483647 w 92"/>
              <a:gd name="T11" fmla="*/ 2147483647 h 175"/>
              <a:gd name="T12" fmla="*/ 2147483647 w 92"/>
              <a:gd name="T13" fmla="*/ 2147483647 h 175"/>
              <a:gd name="T14" fmla="*/ 2147483647 w 92"/>
              <a:gd name="T15" fmla="*/ 2147483647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175">
                <a:moveTo>
                  <a:pt x="0" y="0"/>
                </a:moveTo>
                <a:lnTo>
                  <a:pt x="0" y="175"/>
                </a:lnTo>
                <a:lnTo>
                  <a:pt x="92" y="175"/>
                </a:lnTo>
                <a:lnTo>
                  <a:pt x="0" y="0"/>
                </a:lnTo>
                <a:close/>
                <a:moveTo>
                  <a:pt x="13" y="68"/>
                </a:moveTo>
                <a:lnTo>
                  <a:pt x="62" y="152"/>
                </a:lnTo>
                <a:lnTo>
                  <a:pt x="13" y="152"/>
                </a:lnTo>
                <a:lnTo>
                  <a:pt x="13" y="6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68" name="Rectangle 75"/>
          <p:cNvSpPr>
            <a:spLocks noChangeArrowheads="1"/>
          </p:cNvSpPr>
          <p:nvPr/>
        </p:nvSpPr>
        <p:spPr bwMode="auto">
          <a:xfrm>
            <a:off x="1719944" y="2535237"/>
            <a:ext cx="38100" cy="2730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endParaRPr lang="zh-CN" alt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69" name="Freeform 76"/>
          <p:cNvSpPr>
            <a:spLocks noEditPoints="1"/>
          </p:cNvSpPr>
          <p:nvPr/>
        </p:nvSpPr>
        <p:spPr bwMode="auto">
          <a:xfrm>
            <a:off x="1242106" y="2054225"/>
            <a:ext cx="250825" cy="252412"/>
          </a:xfrm>
          <a:custGeom>
            <a:avLst/>
            <a:gdLst>
              <a:gd name="T0" fmla="*/ 2147483647 w 217"/>
              <a:gd name="T1" fmla="*/ 2147483647 h 219"/>
              <a:gd name="T2" fmla="*/ 2147483647 w 217"/>
              <a:gd name="T3" fmla="*/ 2147483647 h 219"/>
              <a:gd name="T4" fmla="*/ 2147483647 w 217"/>
              <a:gd name="T5" fmla="*/ 2147483647 h 219"/>
              <a:gd name="T6" fmla="*/ 2147483647 w 217"/>
              <a:gd name="T7" fmla="*/ 2147483647 h 219"/>
              <a:gd name="T8" fmla="*/ 2147483647 w 217"/>
              <a:gd name="T9" fmla="*/ 2147483647 h 219"/>
              <a:gd name="T10" fmla="*/ 2147483647 w 217"/>
              <a:gd name="T11" fmla="*/ 2147483647 h 219"/>
              <a:gd name="T12" fmla="*/ 2147483647 w 217"/>
              <a:gd name="T13" fmla="*/ 2147483647 h 219"/>
              <a:gd name="T14" fmla="*/ 2147483647 w 217"/>
              <a:gd name="T15" fmla="*/ 2147483647 h 219"/>
              <a:gd name="T16" fmla="*/ 2147483647 w 217"/>
              <a:gd name="T17" fmla="*/ 0 h 219"/>
              <a:gd name="T18" fmla="*/ 2147483647 w 217"/>
              <a:gd name="T19" fmla="*/ 2147483647 h 219"/>
              <a:gd name="T20" fmla="*/ 2147483647 w 217"/>
              <a:gd name="T21" fmla="*/ 2147483647 h 219"/>
              <a:gd name="T22" fmla="*/ 2147483647 w 217"/>
              <a:gd name="T23" fmla="*/ 2147483647 h 219"/>
              <a:gd name="T24" fmla="*/ 2147483647 w 217"/>
              <a:gd name="T25" fmla="*/ 2147483647 h 219"/>
              <a:gd name="T26" fmla="*/ 2147483647 w 217"/>
              <a:gd name="T27" fmla="*/ 2147483647 h 219"/>
              <a:gd name="T28" fmla="*/ 2147483647 w 217"/>
              <a:gd name="T29" fmla="*/ 2147483647 h 219"/>
              <a:gd name="T30" fmla="*/ 2147483647 w 217"/>
              <a:gd name="T31" fmla="*/ 2147483647 h 219"/>
              <a:gd name="T32" fmla="*/ 2147483647 w 217"/>
              <a:gd name="T33" fmla="*/ 2147483647 h 219"/>
              <a:gd name="T34" fmla="*/ 2147483647 w 217"/>
              <a:gd name="T35" fmla="*/ 2147483647 h 219"/>
              <a:gd name="T36" fmla="*/ 2147483647 w 217"/>
              <a:gd name="T37" fmla="*/ 2147483647 h 219"/>
              <a:gd name="T38" fmla="*/ 2147483647 w 217"/>
              <a:gd name="T39" fmla="*/ 2147483647 h 219"/>
              <a:gd name="T40" fmla="*/ 2147483647 w 217"/>
              <a:gd name="T41" fmla="*/ 2147483647 h 219"/>
              <a:gd name="T42" fmla="*/ 2147483647 w 217"/>
              <a:gd name="T43" fmla="*/ 2147483647 h 219"/>
              <a:gd name="T44" fmla="*/ 2147483647 w 217"/>
              <a:gd name="T45" fmla="*/ 2147483647 h 219"/>
              <a:gd name="T46" fmla="*/ 2147483647 w 217"/>
              <a:gd name="T47" fmla="*/ 2147483647 h 219"/>
              <a:gd name="T48" fmla="*/ 2147483647 w 217"/>
              <a:gd name="T49" fmla="*/ 2147483647 h 219"/>
              <a:gd name="T50" fmla="*/ 2147483647 w 217"/>
              <a:gd name="T51" fmla="*/ 2147483647 h 2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7" h="219">
                <a:moveTo>
                  <a:pt x="139" y="105"/>
                </a:moveTo>
                <a:cubicBezTo>
                  <a:pt x="139" y="105"/>
                  <a:pt x="134" y="103"/>
                  <a:pt x="134" y="93"/>
                </a:cubicBezTo>
                <a:cubicBezTo>
                  <a:pt x="134" y="84"/>
                  <a:pt x="134" y="52"/>
                  <a:pt x="134" y="42"/>
                </a:cubicBezTo>
                <a:cubicBezTo>
                  <a:pt x="137" y="40"/>
                  <a:pt x="139" y="37"/>
                  <a:pt x="139" y="35"/>
                </a:cubicBezTo>
                <a:cubicBezTo>
                  <a:pt x="140" y="35"/>
                  <a:pt x="140" y="35"/>
                  <a:pt x="140" y="35"/>
                </a:cubicBezTo>
                <a:cubicBezTo>
                  <a:pt x="140" y="12"/>
                  <a:pt x="140" y="12"/>
                  <a:pt x="140" y="12"/>
                </a:cubicBezTo>
                <a:cubicBezTo>
                  <a:pt x="139" y="12"/>
                  <a:pt x="139" y="12"/>
                  <a:pt x="139" y="12"/>
                </a:cubicBezTo>
                <a:cubicBezTo>
                  <a:pt x="139" y="12"/>
                  <a:pt x="139" y="12"/>
                  <a:pt x="139" y="12"/>
                </a:cubicBezTo>
                <a:cubicBezTo>
                  <a:pt x="139" y="5"/>
                  <a:pt x="125" y="0"/>
                  <a:pt x="108" y="0"/>
                </a:cubicBezTo>
                <a:cubicBezTo>
                  <a:pt x="91" y="0"/>
                  <a:pt x="77" y="5"/>
                  <a:pt x="77" y="12"/>
                </a:cubicBezTo>
                <a:cubicBezTo>
                  <a:pt x="77" y="12"/>
                  <a:pt x="77" y="12"/>
                  <a:pt x="77" y="12"/>
                </a:cubicBezTo>
                <a:cubicBezTo>
                  <a:pt x="76" y="12"/>
                  <a:pt x="76" y="12"/>
                  <a:pt x="76" y="12"/>
                </a:cubicBezTo>
                <a:cubicBezTo>
                  <a:pt x="76" y="35"/>
                  <a:pt x="76" y="35"/>
                  <a:pt x="76" y="35"/>
                </a:cubicBezTo>
                <a:cubicBezTo>
                  <a:pt x="77" y="35"/>
                  <a:pt x="77" y="35"/>
                  <a:pt x="77" y="35"/>
                </a:cubicBezTo>
                <a:cubicBezTo>
                  <a:pt x="77" y="38"/>
                  <a:pt x="79" y="40"/>
                  <a:pt x="86" y="42"/>
                </a:cubicBezTo>
                <a:cubicBezTo>
                  <a:pt x="86" y="53"/>
                  <a:pt x="86" y="85"/>
                  <a:pt x="86" y="93"/>
                </a:cubicBezTo>
                <a:cubicBezTo>
                  <a:pt x="86" y="103"/>
                  <a:pt x="79" y="105"/>
                  <a:pt x="79" y="105"/>
                </a:cubicBezTo>
                <a:cubicBezTo>
                  <a:pt x="67" y="112"/>
                  <a:pt x="0" y="180"/>
                  <a:pt x="29" y="200"/>
                </a:cubicBezTo>
                <a:cubicBezTo>
                  <a:pt x="56" y="219"/>
                  <a:pt x="100" y="218"/>
                  <a:pt x="108" y="218"/>
                </a:cubicBezTo>
                <a:cubicBezTo>
                  <a:pt x="117" y="218"/>
                  <a:pt x="161" y="219"/>
                  <a:pt x="187" y="200"/>
                </a:cubicBezTo>
                <a:cubicBezTo>
                  <a:pt x="217" y="180"/>
                  <a:pt x="150" y="112"/>
                  <a:pt x="139" y="105"/>
                </a:cubicBezTo>
                <a:close/>
                <a:moveTo>
                  <a:pt x="137" y="201"/>
                </a:moveTo>
                <a:cubicBezTo>
                  <a:pt x="137" y="201"/>
                  <a:pt x="170" y="195"/>
                  <a:pt x="172" y="177"/>
                </a:cubicBezTo>
                <a:cubicBezTo>
                  <a:pt x="173" y="159"/>
                  <a:pt x="142" y="126"/>
                  <a:pt x="142" y="126"/>
                </a:cubicBezTo>
                <a:cubicBezTo>
                  <a:pt x="142" y="126"/>
                  <a:pt x="183" y="158"/>
                  <a:pt x="183" y="179"/>
                </a:cubicBezTo>
                <a:cubicBezTo>
                  <a:pt x="182" y="201"/>
                  <a:pt x="137" y="201"/>
                  <a:pt x="137" y="20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0" name="Freeform 77"/>
          <p:cNvSpPr>
            <a:spLocks noEditPoints="1"/>
          </p:cNvSpPr>
          <p:nvPr/>
        </p:nvSpPr>
        <p:spPr bwMode="auto">
          <a:xfrm>
            <a:off x="840469" y="2620962"/>
            <a:ext cx="401637" cy="263525"/>
          </a:xfrm>
          <a:custGeom>
            <a:avLst/>
            <a:gdLst>
              <a:gd name="T0" fmla="*/ 2147483647 w 349"/>
              <a:gd name="T1" fmla="*/ 2147483647 h 229"/>
              <a:gd name="T2" fmla="*/ 2147483647 w 349"/>
              <a:gd name="T3" fmla="*/ 0 h 229"/>
              <a:gd name="T4" fmla="*/ 2147483647 w 349"/>
              <a:gd name="T5" fmla="*/ 2147483647 h 229"/>
              <a:gd name="T6" fmla="*/ 2147483647 w 349"/>
              <a:gd name="T7" fmla="*/ 2147483647 h 229"/>
              <a:gd name="T8" fmla="*/ 2147483647 w 349"/>
              <a:gd name="T9" fmla="*/ 2147483647 h 229"/>
              <a:gd name="T10" fmla="*/ 2147483647 w 349"/>
              <a:gd name="T11" fmla="*/ 2147483647 h 229"/>
              <a:gd name="T12" fmla="*/ 2147483647 w 349"/>
              <a:gd name="T13" fmla="*/ 2147483647 h 229"/>
              <a:gd name="T14" fmla="*/ 2147483647 w 349"/>
              <a:gd name="T15" fmla="*/ 2147483647 h 229"/>
              <a:gd name="T16" fmla="*/ 2147483647 w 349"/>
              <a:gd name="T17" fmla="*/ 2147483647 h 229"/>
              <a:gd name="T18" fmla="*/ 2147483647 w 349"/>
              <a:gd name="T19" fmla="*/ 2147483647 h 229"/>
              <a:gd name="T20" fmla="*/ 2147483647 w 349"/>
              <a:gd name="T21" fmla="*/ 2147483647 h 229"/>
              <a:gd name="T22" fmla="*/ 2147483647 w 349"/>
              <a:gd name="T23" fmla="*/ 2147483647 h 229"/>
              <a:gd name="T24" fmla="*/ 2147483647 w 349"/>
              <a:gd name="T25" fmla="*/ 2147483647 h 229"/>
              <a:gd name="T26" fmla="*/ 2147483647 w 349"/>
              <a:gd name="T27" fmla="*/ 2147483647 h 229"/>
              <a:gd name="T28" fmla="*/ 2147483647 w 349"/>
              <a:gd name="T29" fmla="*/ 2147483647 h 229"/>
              <a:gd name="T30" fmla="*/ 2147483647 w 349"/>
              <a:gd name="T31" fmla="*/ 2147483647 h 229"/>
              <a:gd name="T32" fmla="*/ 2147483647 w 349"/>
              <a:gd name="T33" fmla="*/ 2147483647 h 229"/>
              <a:gd name="T34" fmla="*/ 2147483647 w 349"/>
              <a:gd name="T35" fmla="*/ 2147483647 h 229"/>
              <a:gd name="T36" fmla="*/ 2147483647 w 349"/>
              <a:gd name="T37" fmla="*/ 2147483647 h 229"/>
              <a:gd name="T38" fmla="*/ 2147483647 w 349"/>
              <a:gd name="T39" fmla="*/ 2147483647 h 229"/>
              <a:gd name="T40" fmla="*/ 2147483647 w 349"/>
              <a:gd name="T41" fmla="*/ 2147483647 h 229"/>
              <a:gd name="T42" fmla="*/ 2147483647 w 349"/>
              <a:gd name="T43" fmla="*/ 2147483647 h 229"/>
              <a:gd name="T44" fmla="*/ 2147483647 w 349"/>
              <a:gd name="T45" fmla="*/ 2147483647 h 229"/>
              <a:gd name="T46" fmla="*/ 2147483647 w 349"/>
              <a:gd name="T47" fmla="*/ 2147483647 h 229"/>
              <a:gd name="T48" fmla="*/ 2147483647 w 349"/>
              <a:gd name="T49" fmla="*/ 2147483647 h 229"/>
              <a:gd name="T50" fmla="*/ 2147483647 w 349"/>
              <a:gd name="T51" fmla="*/ 2147483647 h 229"/>
              <a:gd name="T52" fmla="*/ 2147483647 w 349"/>
              <a:gd name="T53" fmla="*/ 2147483647 h 229"/>
              <a:gd name="T54" fmla="*/ 2147483647 w 349"/>
              <a:gd name="T55" fmla="*/ 2147483647 h 229"/>
              <a:gd name="T56" fmla="*/ 2147483647 w 349"/>
              <a:gd name="T57" fmla="*/ 2147483647 h 229"/>
              <a:gd name="T58" fmla="*/ 2147483647 w 349"/>
              <a:gd name="T59" fmla="*/ 2147483647 h 2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9" h="229">
                <a:moveTo>
                  <a:pt x="333" y="51"/>
                </a:moveTo>
                <a:cubicBezTo>
                  <a:pt x="316" y="6"/>
                  <a:pt x="259" y="0"/>
                  <a:pt x="259" y="0"/>
                </a:cubicBezTo>
                <a:cubicBezTo>
                  <a:pt x="0" y="4"/>
                  <a:pt x="103" y="219"/>
                  <a:pt x="170" y="224"/>
                </a:cubicBezTo>
                <a:cubicBezTo>
                  <a:pt x="236" y="229"/>
                  <a:pt x="226" y="149"/>
                  <a:pt x="269" y="132"/>
                </a:cubicBezTo>
                <a:cubicBezTo>
                  <a:pt x="311" y="116"/>
                  <a:pt x="349" y="96"/>
                  <a:pt x="333" y="51"/>
                </a:cubicBezTo>
                <a:close/>
                <a:moveTo>
                  <a:pt x="140" y="41"/>
                </a:moveTo>
                <a:cubicBezTo>
                  <a:pt x="148" y="41"/>
                  <a:pt x="155" y="47"/>
                  <a:pt x="155" y="56"/>
                </a:cubicBezTo>
                <a:cubicBezTo>
                  <a:pt x="155" y="64"/>
                  <a:pt x="148" y="71"/>
                  <a:pt x="140" y="71"/>
                </a:cubicBezTo>
                <a:cubicBezTo>
                  <a:pt x="131" y="71"/>
                  <a:pt x="125" y="64"/>
                  <a:pt x="125" y="56"/>
                </a:cubicBezTo>
                <a:cubicBezTo>
                  <a:pt x="125" y="47"/>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3"/>
                  <a:pt x="116" y="151"/>
                </a:cubicBezTo>
                <a:cubicBezTo>
                  <a:pt x="116" y="138"/>
                  <a:pt x="126" y="127"/>
                  <a:pt x="139" y="127"/>
                </a:cubicBezTo>
                <a:cubicBezTo>
                  <a:pt x="151" y="127"/>
                  <a:pt x="161" y="138"/>
                  <a:pt x="161" y="151"/>
                </a:cubicBezTo>
                <a:cubicBezTo>
                  <a:pt x="161" y="163"/>
                  <a:pt x="151" y="174"/>
                  <a:pt x="139" y="174"/>
                </a:cubicBezTo>
                <a:close/>
                <a:moveTo>
                  <a:pt x="180" y="213"/>
                </a:moveTo>
                <a:cubicBezTo>
                  <a:pt x="166" y="213"/>
                  <a:pt x="155" y="202"/>
                  <a:pt x="155" y="188"/>
                </a:cubicBezTo>
                <a:cubicBezTo>
                  <a:pt x="155" y="174"/>
                  <a:pt x="166" y="163"/>
                  <a:pt x="180" y="163"/>
                </a:cubicBezTo>
                <a:cubicBezTo>
                  <a:pt x="193" y="163"/>
                  <a:pt x="205" y="174"/>
                  <a:pt x="205" y="188"/>
                </a:cubicBezTo>
                <a:cubicBezTo>
                  <a:pt x="205" y="202"/>
                  <a:pt x="193" y="213"/>
                  <a:pt x="180" y="213"/>
                </a:cubicBezTo>
                <a:close/>
                <a:moveTo>
                  <a:pt x="281" y="97"/>
                </a:moveTo>
                <a:cubicBezTo>
                  <a:pt x="265" y="97"/>
                  <a:pt x="251" y="84"/>
                  <a:pt x="251" y="67"/>
                </a:cubicBezTo>
                <a:cubicBezTo>
                  <a:pt x="251" y="51"/>
                  <a:pt x="265" y="37"/>
                  <a:pt x="281" y="37"/>
                </a:cubicBezTo>
                <a:cubicBezTo>
                  <a:pt x="298" y="37"/>
                  <a:pt x="311" y="51"/>
                  <a:pt x="311" y="67"/>
                </a:cubicBezTo>
                <a:cubicBezTo>
                  <a:pt x="311" y="84"/>
                  <a:pt x="298" y="97"/>
                  <a:pt x="281" y="9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1" name="Freeform 83"/>
          <p:cNvSpPr>
            <a:spLocks/>
          </p:cNvSpPr>
          <p:nvPr/>
        </p:nvSpPr>
        <p:spPr bwMode="auto">
          <a:xfrm>
            <a:off x="2234294" y="3017837"/>
            <a:ext cx="250825" cy="250825"/>
          </a:xfrm>
          <a:custGeom>
            <a:avLst/>
            <a:gdLst>
              <a:gd name="T0" fmla="*/ 2147483647 w 218"/>
              <a:gd name="T1" fmla="*/ 2147483647 h 219"/>
              <a:gd name="T2" fmla="*/ 2147483647 w 218"/>
              <a:gd name="T3" fmla="*/ 2147483647 h 219"/>
              <a:gd name="T4" fmla="*/ 2147483647 w 218"/>
              <a:gd name="T5" fmla="*/ 2147483647 h 219"/>
              <a:gd name="T6" fmla="*/ 2147483647 w 218"/>
              <a:gd name="T7" fmla="*/ 2147483647 h 219"/>
              <a:gd name="T8" fmla="*/ 0 w 218"/>
              <a:gd name="T9" fmla="*/ 2147483647 h 219"/>
              <a:gd name="T10" fmla="*/ 2147483647 w 218"/>
              <a:gd name="T11" fmla="*/ 2147483647 h 219"/>
              <a:gd name="T12" fmla="*/ 2147483647 w 218"/>
              <a:gd name="T13" fmla="*/ 2147483647 h 219"/>
              <a:gd name="T14" fmla="*/ 2147483647 w 218"/>
              <a:gd name="T15" fmla="*/ 0 h 219"/>
              <a:gd name="T16" fmla="*/ 2147483647 w 218"/>
              <a:gd name="T17" fmla="*/ 2147483647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2" name="Freeform 84"/>
          <p:cNvSpPr>
            <a:spLocks noEditPoints="1"/>
          </p:cNvSpPr>
          <p:nvPr/>
        </p:nvSpPr>
        <p:spPr bwMode="auto">
          <a:xfrm>
            <a:off x="2237469" y="3021012"/>
            <a:ext cx="222250" cy="222250"/>
          </a:xfrm>
          <a:custGeom>
            <a:avLst/>
            <a:gdLst>
              <a:gd name="T0" fmla="*/ 2147483647 w 193"/>
              <a:gd name="T1" fmla="*/ 0 h 193"/>
              <a:gd name="T2" fmla="*/ 0 w 193"/>
              <a:gd name="T3" fmla="*/ 2147483647 h 193"/>
              <a:gd name="T4" fmla="*/ 2147483647 w 193"/>
              <a:gd name="T5" fmla="*/ 2147483647 h 193"/>
              <a:gd name="T6" fmla="*/ 2147483647 w 193"/>
              <a:gd name="T7" fmla="*/ 2147483647 h 193"/>
              <a:gd name="T8" fmla="*/ 2147483647 w 193"/>
              <a:gd name="T9" fmla="*/ 0 h 193"/>
              <a:gd name="T10" fmla="*/ 2147483647 w 193"/>
              <a:gd name="T11" fmla="*/ 2147483647 h 193"/>
              <a:gd name="T12" fmla="*/ 2147483647 w 193"/>
              <a:gd name="T13" fmla="*/ 2147483647 h 193"/>
              <a:gd name="T14" fmla="*/ 2147483647 w 193"/>
              <a:gd name="T15" fmla="*/ 2147483647 h 193"/>
              <a:gd name="T16" fmla="*/ 2147483647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3" name="Freeform 85"/>
          <p:cNvSpPr>
            <a:spLocks/>
          </p:cNvSpPr>
          <p:nvPr/>
        </p:nvSpPr>
        <p:spPr bwMode="auto">
          <a:xfrm>
            <a:off x="2231119" y="3025775"/>
            <a:ext cx="249237" cy="217487"/>
          </a:xfrm>
          <a:custGeom>
            <a:avLst/>
            <a:gdLst>
              <a:gd name="T0" fmla="*/ 2147483647 w 216"/>
              <a:gd name="T1" fmla="*/ 2147483647 h 189"/>
              <a:gd name="T2" fmla="*/ 2147483647 w 216"/>
              <a:gd name="T3" fmla="*/ 2147483647 h 189"/>
              <a:gd name="T4" fmla="*/ 2147483647 w 216"/>
              <a:gd name="T5" fmla="*/ 2147483647 h 189"/>
              <a:gd name="T6" fmla="*/ 2147483647 w 216"/>
              <a:gd name="T7" fmla="*/ 2147483647 h 189"/>
              <a:gd name="T8" fmla="*/ 2147483647 w 216"/>
              <a:gd name="T9" fmla="*/ 2147483647 h 189"/>
              <a:gd name="T10" fmla="*/ 2147483647 w 216"/>
              <a:gd name="T11" fmla="*/ 2147483647 h 189"/>
              <a:gd name="T12" fmla="*/ 2147483647 w 216"/>
              <a:gd name="T13" fmla="*/ 2147483647 h 189"/>
              <a:gd name="T14" fmla="*/ 2147483647 w 216"/>
              <a:gd name="T15" fmla="*/ 2147483647 h 189"/>
              <a:gd name="T16" fmla="*/ 2147483647 w 216"/>
              <a:gd name="T17" fmla="*/ 2147483647 h 189"/>
              <a:gd name="T18" fmla="*/ 2147483647 w 216"/>
              <a:gd name="T19" fmla="*/ 2147483647 h 189"/>
              <a:gd name="T20" fmla="*/ 2147483647 w 216"/>
              <a:gd name="T21" fmla="*/ 2147483647 h 189"/>
              <a:gd name="T22" fmla="*/ 2147483647 w 216"/>
              <a:gd name="T23" fmla="*/ 2147483647 h 189"/>
              <a:gd name="T24" fmla="*/ 2147483647 w 216"/>
              <a:gd name="T25" fmla="*/ 2147483647 h 189"/>
              <a:gd name="T26" fmla="*/ 2147483647 w 216"/>
              <a:gd name="T27" fmla="*/ 2147483647 h 189"/>
              <a:gd name="T28" fmla="*/ 2147483647 w 216"/>
              <a:gd name="T29" fmla="*/ 2147483647 h 189"/>
              <a:gd name="T30" fmla="*/ 2147483647 w 216"/>
              <a:gd name="T31" fmla="*/ 2147483647 h 189"/>
              <a:gd name="T32" fmla="*/ 2147483647 w 216"/>
              <a:gd name="T33" fmla="*/ 2147483647 h 189"/>
              <a:gd name="T34" fmla="*/ 2147483647 w 216"/>
              <a:gd name="T35" fmla="*/ 2147483647 h 189"/>
              <a:gd name="T36" fmla="*/ 2147483647 w 216"/>
              <a:gd name="T37" fmla="*/ 2147483647 h 189"/>
              <a:gd name="T38" fmla="*/ 2147483647 w 216"/>
              <a:gd name="T39" fmla="*/ 2147483647 h 189"/>
              <a:gd name="T40" fmla="*/ 2147483647 w 216"/>
              <a:gd name="T41" fmla="*/ 2147483647 h 189"/>
              <a:gd name="T42" fmla="*/ 2147483647 w 216"/>
              <a:gd name="T43" fmla="*/ 2147483647 h 189"/>
              <a:gd name="T44" fmla="*/ 2147483647 w 216"/>
              <a:gd name="T45" fmla="*/ 2147483647 h 189"/>
              <a:gd name="T46" fmla="*/ 2147483647 w 216"/>
              <a:gd name="T47" fmla="*/ 2147483647 h 189"/>
              <a:gd name="T48" fmla="*/ 2147483647 w 216"/>
              <a:gd name="T49" fmla="*/ 2147483647 h 189"/>
              <a:gd name="T50" fmla="*/ 2147483647 w 216"/>
              <a:gd name="T51" fmla="*/ 2147483647 h 189"/>
              <a:gd name="T52" fmla="*/ 2147483647 w 216"/>
              <a:gd name="T53" fmla="*/ 2147483647 h 189"/>
              <a:gd name="T54" fmla="*/ 2147483647 w 216"/>
              <a:gd name="T55" fmla="*/ 2147483647 h 189"/>
              <a:gd name="T56" fmla="*/ 2147483647 w 216"/>
              <a:gd name="T57" fmla="*/ 2147483647 h 189"/>
              <a:gd name="T58" fmla="*/ 2147483647 w 216"/>
              <a:gd name="T59" fmla="*/ 2147483647 h 189"/>
              <a:gd name="T60" fmla="*/ 2147483647 w 216"/>
              <a:gd name="T61" fmla="*/ 2147483647 h 189"/>
              <a:gd name="T62" fmla="*/ 2147483647 w 216"/>
              <a:gd name="T63" fmla="*/ 2147483647 h 189"/>
              <a:gd name="T64" fmla="*/ 2147483647 w 216"/>
              <a:gd name="T65" fmla="*/ 2147483647 h 189"/>
              <a:gd name="T66" fmla="*/ 2147483647 w 216"/>
              <a:gd name="T67" fmla="*/ 2147483647 h 189"/>
              <a:gd name="T68" fmla="*/ 2147483647 w 216"/>
              <a:gd name="T69" fmla="*/ 2147483647 h 189"/>
              <a:gd name="T70" fmla="*/ 2147483647 w 216"/>
              <a:gd name="T71" fmla="*/ 2147483647 h 189"/>
              <a:gd name="T72" fmla="*/ 2147483647 w 216"/>
              <a:gd name="T73" fmla="*/ 2147483647 h 189"/>
              <a:gd name="T74" fmla="*/ 2147483647 w 216"/>
              <a:gd name="T75" fmla="*/ 2147483647 h 189"/>
              <a:gd name="T76" fmla="*/ 2147483647 w 216"/>
              <a:gd name="T77" fmla="*/ 2147483647 h 189"/>
              <a:gd name="T78" fmla="*/ 2147483647 w 216"/>
              <a:gd name="T79" fmla="*/ 2147483647 h 189"/>
              <a:gd name="T80" fmla="*/ 2147483647 w 216"/>
              <a:gd name="T81" fmla="*/ 2147483647 h 189"/>
              <a:gd name="T82" fmla="*/ 2147483647 w 216"/>
              <a:gd name="T83" fmla="*/ 2147483647 h 189"/>
              <a:gd name="T84" fmla="*/ 2147483647 w 216"/>
              <a:gd name="T85" fmla="*/ 2147483647 h 189"/>
              <a:gd name="T86" fmla="*/ 2147483647 w 216"/>
              <a:gd name="T87" fmla="*/ 2147483647 h 189"/>
              <a:gd name="T88" fmla="*/ 2147483647 w 216"/>
              <a:gd name="T89" fmla="*/ 2147483647 h 189"/>
              <a:gd name="T90" fmla="*/ 2147483647 w 216"/>
              <a:gd name="T91" fmla="*/ 2147483647 h 189"/>
              <a:gd name="T92" fmla="*/ 2147483647 w 216"/>
              <a:gd name="T93" fmla="*/ 2147483647 h 189"/>
              <a:gd name="T94" fmla="*/ 2147483647 w 216"/>
              <a:gd name="T95" fmla="*/ 2147483647 h 189"/>
              <a:gd name="T96" fmla="*/ 2147483647 w 216"/>
              <a:gd name="T97" fmla="*/ 2147483647 h 189"/>
              <a:gd name="T98" fmla="*/ 2147483647 w 216"/>
              <a:gd name="T99" fmla="*/ 2147483647 h 189"/>
              <a:gd name="T100" fmla="*/ 2147483647 w 216"/>
              <a:gd name="T101" fmla="*/ 2147483647 h 189"/>
              <a:gd name="T102" fmla="*/ 2147483647 w 216"/>
              <a:gd name="T103" fmla="*/ 2147483647 h 189"/>
              <a:gd name="T104" fmla="*/ 2147483647 w 216"/>
              <a:gd name="T105" fmla="*/ 2147483647 h 189"/>
              <a:gd name="T106" fmla="*/ 2147483647 w 216"/>
              <a:gd name="T107" fmla="*/ 2147483647 h 189"/>
              <a:gd name="T108" fmla="*/ 2147483647 w 216"/>
              <a:gd name="T109" fmla="*/ 2147483647 h 189"/>
              <a:gd name="T110" fmla="*/ 2147483647 w 216"/>
              <a:gd name="T111" fmla="*/ 2147483647 h 189"/>
              <a:gd name="T112" fmla="*/ 2147483647 w 216"/>
              <a:gd name="T113" fmla="*/ 2147483647 h 189"/>
              <a:gd name="T114" fmla="*/ 2147483647 w 216"/>
              <a:gd name="T115" fmla="*/ 2147483647 h 189"/>
              <a:gd name="T116" fmla="*/ 2147483647 w 216"/>
              <a:gd name="T117" fmla="*/ 2147483647 h 189"/>
              <a:gd name="T118" fmla="*/ 2147483647 w 216"/>
              <a:gd name="T119" fmla="*/ 2147483647 h 189"/>
              <a:gd name="T120" fmla="*/ 2147483647 w 216"/>
              <a:gd name="T121" fmla="*/ 2147483647 h 189"/>
              <a:gd name="T122" fmla="*/ 2147483647 w 216"/>
              <a:gd name="T123" fmla="*/ 2147483647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2" y="15"/>
                  <a:pt x="62" y="15"/>
                  <a:pt x="62" y="15"/>
                </a:cubicBezTo>
                <a:cubicBezTo>
                  <a:pt x="62" y="15"/>
                  <a:pt x="60" y="17"/>
                  <a:pt x="60" y="17"/>
                </a:cubicBezTo>
                <a:cubicBezTo>
                  <a:pt x="60" y="18"/>
                  <a:pt x="61" y="19"/>
                  <a:pt x="61" y="19"/>
                </a:cubicBezTo>
                <a:cubicBezTo>
                  <a:pt x="60" y="20"/>
                  <a:pt x="60" y="20"/>
                  <a:pt x="60" y="20"/>
                </a:cubicBezTo>
                <a:cubicBezTo>
                  <a:pt x="59" y="21"/>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8"/>
                  <a:pt x="49" y="28"/>
                  <a:pt x="49" y="28"/>
                </a:cubicBezTo>
                <a:cubicBezTo>
                  <a:pt x="50"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0" y="33"/>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20" y="58"/>
                  <a:pt x="20" y="58"/>
                  <a:pt x="20" y="58"/>
                </a:cubicBezTo>
                <a:cubicBezTo>
                  <a:pt x="22" y="59"/>
                  <a:pt x="22" y="59"/>
                  <a:pt x="22" y="59"/>
                </a:cubicBezTo>
                <a:cubicBezTo>
                  <a:pt x="22" y="61"/>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7" y="67"/>
                  <a:pt x="27" y="67"/>
                  <a:pt x="27" y="67"/>
                </a:cubicBezTo>
                <a:cubicBezTo>
                  <a:pt x="26" y="68"/>
                  <a:pt x="26"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4" name="Freeform 86"/>
          <p:cNvSpPr>
            <a:spLocks/>
          </p:cNvSpPr>
          <p:nvPr/>
        </p:nvSpPr>
        <p:spPr bwMode="auto">
          <a:xfrm>
            <a:off x="2289856" y="3260725"/>
            <a:ext cx="71438" cy="84137"/>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0 h 73"/>
              <a:gd name="T12" fmla="*/ 2147483647 w 62"/>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3">
                <a:moveTo>
                  <a:pt x="43" y="5"/>
                </a:moveTo>
                <a:cubicBezTo>
                  <a:pt x="43" y="27"/>
                  <a:pt x="43" y="27"/>
                  <a:pt x="43" y="27"/>
                </a:cubicBezTo>
                <a:cubicBezTo>
                  <a:pt x="43" y="27"/>
                  <a:pt x="37" y="38"/>
                  <a:pt x="24" y="43"/>
                </a:cubicBezTo>
                <a:cubicBezTo>
                  <a:pt x="12" y="47"/>
                  <a:pt x="0" y="54"/>
                  <a:pt x="1" y="61"/>
                </a:cubicBezTo>
                <a:cubicBezTo>
                  <a:pt x="2" y="67"/>
                  <a:pt x="17" y="73"/>
                  <a:pt x="62" y="73"/>
                </a:cubicBezTo>
                <a:cubicBezTo>
                  <a:pt x="62" y="0"/>
                  <a:pt x="62" y="0"/>
                  <a:pt x="62" y="0"/>
                </a:cubicBezTo>
                <a:lnTo>
                  <a:pt x="43"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5" name="Freeform 87"/>
          <p:cNvSpPr>
            <a:spLocks/>
          </p:cNvSpPr>
          <p:nvPr/>
        </p:nvSpPr>
        <p:spPr bwMode="auto">
          <a:xfrm>
            <a:off x="2354944" y="3260725"/>
            <a:ext cx="66675" cy="84137"/>
          </a:xfrm>
          <a:custGeom>
            <a:avLst/>
            <a:gdLst>
              <a:gd name="T0" fmla="*/ 2147483647 w 58"/>
              <a:gd name="T1" fmla="*/ 2147483647 h 73"/>
              <a:gd name="T2" fmla="*/ 2147483647 w 58"/>
              <a:gd name="T3" fmla="*/ 2147483647 h 73"/>
              <a:gd name="T4" fmla="*/ 2147483647 w 58"/>
              <a:gd name="T5" fmla="*/ 2147483647 h 73"/>
              <a:gd name="T6" fmla="*/ 2147483647 w 58"/>
              <a:gd name="T7" fmla="*/ 2147483647 h 73"/>
              <a:gd name="T8" fmla="*/ 0 w 58"/>
              <a:gd name="T9" fmla="*/ 2147483647 h 73"/>
              <a:gd name="T10" fmla="*/ 0 w 58"/>
              <a:gd name="T11" fmla="*/ 0 h 73"/>
              <a:gd name="T12" fmla="*/ 2147483647 w 58"/>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73">
                <a:moveTo>
                  <a:pt x="12" y="5"/>
                </a:moveTo>
                <a:cubicBezTo>
                  <a:pt x="12" y="27"/>
                  <a:pt x="12" y="27"/>
                  <a:pt x="12" y="27"/>
                </a:cubicBezTo>
                <a:cubicBezTo>
                  <a:pt x="12" y="27"/>
                  <a:pt x="17" y="38"/>
                  <a:pt x="30" y="43"/>
                </a:cubicBezTo>
                <a:cubicBezTo>
                  <a:pt x="43" y="47"/>
                  <a:pt x="58" y="54"/>
                  <a:pt x="57" y="61"/>
                </a:cubicBezTo>
                <a:cubicBezTo>
                  <a:pt x="56" y="67"/>
                  <a:pt x="32" y="73"/>
                  <a:pt x="0" y="73"/>
                </a:cubicBezTo>
                <a:cubicBezTo>
                  <a:pt x="0" y="0"/>
                  <a:pt x="0" y="0"/>
                  <a:pt x="0" y="0"/>
                </a:cubicBezTo>
                <a:lnTo>
                  <a:pt x="12"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6" name="Freeform 88"/>
          <p:cNvSpPr>
            <a:spLocks/>
          </p:cNvSpPr>
          <p:nvPr/>
        </p:nvSpPr>
        <p:spPr bwMode="auto">
          <a:xfrm>
            <a:off x="2234294" y="3017837"/>
            <a:ext cx="250825" cy="250825"/>
          </a:xfrm>
          <a:custGeom>
            <a:avLst/>
            <a:gdLst>
              <a:gd name="T0" fmla="*/ 2147483647 w 218"/>
              <a:gd name="T1" fmla="*/ 2147483647 h 219"/>
              <a:gd name="T2" fmla="*/ 2147483647 w 218"/>
              <a:gd name="T3" fmla="*/ 2147483647 h 219"/>
              <a:gd name="T4" fmla="*/ 2147483647 w 218"/>
              <a:gd name="T5" fmla="*/ 2147483647 h 219"/>
              <a:gd name="T6" fmla="*/ 2147483647 w 218"/>
              <a:gd name="T7" fmla="*/ 2147483647 h 219"/>
              <a:gd name="T8" fmla="*/ 0 w 218"/>
              <a:gd name="T9" fmla="*/ 2147483647 h 219"/>
              <a:gd name="T10" fmla="*/ 2147483647 w 218"/>
              <a:gd name="T11" fmla="*/ 2147483647 h 219"/>
              <a:gd name="T12" fmla="*/ 2147483647 w 218"/>
              <a:gd name="T13" fmla="*/ 2147483647 h 219"/>
              <a:gd name="T14" fmla="*/ 2147483647 w 218"/>
              <a:gd name="T15" fmla="*/ 0 h 219"/>
              <a:gd name="T16" fmla="*/ 2147483647 w 218"/>
              <a:gd name="T17" fmla="*/ 2147483647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7" name="Freeform 89"/>
          <p:cNvSpPr>
            <a:spLocks noEditPoints="1"/>
          </p:cNvSpPr>
          <p:nvPr/>
        </p:nvSpPr>
        <p:spPr bwMode="auto">
          <a:xfrm>
            <a:off x="2237469" y="3021012"/>
            <a:ext cx="222250" cy="222250"/>
          </a:xfrm>
          <a:custGeom>
            <a:avLst/>
            <a:gdLst>
              <a:gd name="T0" fmla="*/ 2147483647 w 193"/>
              <a:gd name="T1" fmla="*/ 0 h 193"/>
              <a:gd name="T2" fmla="*/ 0 w 193"/>
              <a:gd name="T3" fmla="*/ 2147483647 h 193"/>
              <a:gd name="T4" fmla="*/ 2147483647 w 193"/>
              <a:gd name="T5" fmla="*/ 2147483647 h 193"/>
              <a:gd name="T6" fmla="*/ 2147483647 w 193"/>
              <a:gd name="T7" fmla="*/ 2147483647 h 193"/>
              <a:gd name="T8" fmla="*/ 2147483647 w 193"/>
              <a:gd name="T9" fmla="*/ 0 h 193"/>
              <a:gd name="T10" fmla="*/ 2147483647 w 193"/>
              <a:gd name="T11" fmla="*/ 2147483647 h 193"/>
              <a:gd name="T12" fmla="*/ 2147483647 w 193"/>
              <a:gd name="T13" fmla="*/ 2147483647 h 193"/>
              <a:gd name="T14" fmla="*/ 2147483647 w 193"/>
              <a:gd name="T15" fmla="*/ 2147483647 h 193"/>
              <a:gd name="T16" fmla="*/ 2147483647 w 193"/>
              <a:gd name="T17" fmla="*/ 2147483647 h 193"/>
              <a:gd name="T18" fmla="*/ 2147483647 w 193"/>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8" name="Freeform 90"/>
          <p:cNvSpPr>
            <a:spLocks/>
          </p:cNvSpPr>
          <p:nvPr/>
        </p:nvSpPr>
        <p:spPr bwMode="auto">
          <a:xfrm>
            <a:off x="2231119" y="3025775"/>
            <a:ext cx="249237" cy="217487"/>
          </a:xfrm>
          <a:custGeom>
            <a:avLst/>
            <a:gdLst>
              <a:gd name="T0" fmla="*/ 2147483647 w 216"/>
              <a:gd name="T1" fmla="*/ 2147483647 h 189"/>
              <a:gd name="T2" fmla="*/ 2147483647 w 216"/>
              <a:gd name="T3" fmla="*/ 2147483647 h 189"/>
              <a:gd name="T4" fmla="*/ 2147483647 w 216"/>
              <a:gd name="T5" fmla="*/ 2147483647 h 189"/>
              <a:gd name="T6" fmla="*/ 2147483647 w 216"/>
              <a:gd name="T7" fmla="*/ 2147483647 h 189"/>
              <a:gd name="T8" fmla="*/ 2147483647 w 216"/>
              <a:gd name="T9" fmla="*/ 2147483647 h 189"/>
              <a:gd name="T10" fmla="*/ 2147483647 w 216"/>
              <a:gd name="T11" fmla="*/ 2147483647 h 189"/>
              <a:gd name="T12" fmla="*/ 2147483647 w 216"/>
              <a:gd name="T13" fmla="*/ 2147483647 h 189"/>
              <a:gd name="T14" fmla="*/ 2147483647 w 216"/>
              <a:gd name="T15" fmla="*/ 2147483647 h 189"/>
              <a:gd name="T16" fmla="*/ 2147483647 w 216"/>
              <a:gd name="T17" fmla="*/ 2147483647 h 189"/>
              <a:gd name="T18" fmla="*/ 2147483647 w 216"/>
              <a:gd name="T19" fmla="*/ 2147483647 h 189"/>
              <a:gd name="T20" fmla="*/ 2147483647 w 216"/>
              <a:gd name="T21" fmla="*/ 2147483647 h 189"/>
              <a:gd name="T22" fmla="*/ 2147483647 w 216"/>
              <a:gd name="T23" fmla="*/ 2147483647 h 189"/>
              <a:gd name="T24" fmla="*/ 2147483647 w 216"/>
              <a:gd name="T25" fmla="*/ 2147483647 h 189"/>
              <a:gd name="T26" fmla="*/ 2147483647 w 216"/>
              <a:gd name="T27" fmla="*/ 2147483647 h 189"/>
              <a:gd name="T28" fmla="*/ 2147483647 w 216"/>
              <a:gd name="T29" fmla="*/ 2147483647 h 189"/>
              <a:gd name="T30" fmla="*/ 2147483647 w 216"/>
              <a:gd name="T31" fmla="*/ 2147483647 h 189"/>
              <a:gd name="T32" fmla="*/ 2147483647 w 216"/>
              <a:gd name="T33" fmla="*/ 2147483647 h 189"/>
              <a:gd name="T34" fmla="*/ 2147483647 w 216"/>
              <a:gd name="T35" fmla="*/ 2147483647 h 189"/>
              <a:gd name="T36" fmla="*/ 2147483647 w 216"/>
              <a:gd name="T37" fmla="*/ 2147483647 h 189"/>
              <a:gd name="T38" fmla="*/ 2147483647 w 216"/>
              <a:gd name="T39" fmla="*/ 2147483647 h 189"/>
              <a:gd name="T40" fmla="*/ 2147483647 w 216"/>
              <a:gd name="T41" fmla="*/ 2147483647 h 189"/>
              <a:gd name="T42" fmla="*/ 2147483647 w 216"/>
              <a:gd name="T43" fmla="*/ 2147483647 h 189"/>
              <a:gd name="T44" fmla="*/ 2147483647 w 216"/>
              <a:gd name="T45" fmla="*/ 2147483647 h 189"/>
              <a:gd name="T46" fmla="*/ 2147483647 w 216"/>
              <a:gd name="T47" fmla="*/ 2147483647 h 189"/>
              <a:gd name="T48" fmla="*/ 2147483647 w 216"/>
              <a:gd name="T49" fmla="*/ 2147483647 h 189"/>
              <a:gd name="T50" fmla="*/ 2147483647 w 216"/>
              <a:gd name="T51" fmla="*/ 2147483647 h 189"/>
              <a:gd name="T52" fmla="*/ 2147483647 w 216"/>
              <a:gd name="T53" fmla="*/ 2147483647 h 189"/>
              <a:gd name="T54" fmla="*/ 2147483647 w 216"/>
              <a:gd name="T55" fmla="*/ 2147483647 h 189"/>
              <a:gd name="T56" fmla="*/ 2147483647 w 216"/>
              <a:gd name="T57" fmla="*/ 2147483647 h 189"/>
              <a:gd name="T58" fmla="*/ 2147483647 w 216"/>
              <a:gd name="T59" fmla="*/ 2147483647 h 189"/>
              <a:gd name="T60" fmla="*/ 2147483647 w 216"/>
              <a:gd name="T61" fmla="*/ 2147483647 h 189"/>
              <a:gd name="T62" fmla="*/ 2147483647 w 216"/>
              <a:gd name="T63" fmla="*/ 2147483647 h 189"/>
              <a:gd name="T64" fmla="*/ 2147483647 w 216"/>
              <a:gd name="T65" fmla="*/ 2147483647 h 189"/>
              <a:gd name="T66" fmla="*/ 2147483647 w 216"/>
              <a:gd name="T67" fmla="*/ 2147483647 h 189"/>
              <a:gd name="T68" fmla="*/ 2147483647 w 216"/>
              <a:gd name="T69" fmla="*/ 2147483647 h 189"/>
              <a:gd name="T70" fmla="*/ 2147483647 w 216"/>
              <a:gd name="T71" fmla="*/ 2147483647 h 189"/>
              <a:gd name="T72" fmla="*/ 2147483647 w 216"/>
              <a:gd name="T73" fmla="*/ 2147483647 h 189"/>
              <a:gd name="T74" fmla="*/ 2147483647 w 216"/>
              <a:gd name="T75" fmla="*/ 2147483647 h 189"/>
              <a:gd name="T76" fmla="*/ 2147483647 w 216"/>
              <a:gd name="T77" fmla="*/ 2147483647 h 189"/>
              <a:gd name="T78" fmla="*/ 2147483647 w 216"/>
              <a:gd name="T79" fmla="*/ 2147483647 h 189"/>
              <a:gd name="T80" fmla="*/ 2147483647 w 216"/>
              <a:gd name="T81" fmla="*/ 2147483647 h 189"/>
              <a:gd name="T82" fmla="*/ 2147483647 w 216"/>
              <a:gd name="T83" fmla="*/ 2147483647 h 189"/>
              <a:gd name="T84" fmla="*/ 2147483647 w 216"/>
              <a:gd name="T85" fmla="*/ 2147483647 h 189"/>
              <a:gd name="T86" fmla="*/ 2147483647 w 216"/>
              <a:gd name="T87" fmla="*/ 2147483647 h 189"/>
              <a:gd name="T88" fmla="*/ 2147483647 w 216"/>
              <a:gd name="T89" fmla="*/ 2147483647 h 189"/>
              <a:gd name="T90" fmla="*/ 2147483647 w 216"/>
              <a:gd name="T91" fmla="*/ 2147483647 h 189"/>
              <a:gd name="T92" fmla="*/ 2147483647 w 216"/>
              <a:gd name="T93" fmla="*/ 2147483647 h 189"/>
              <a:gd name="T94" fmla="*/ 2147483647 w 216"/>
              <a:gd name="T95" fmla="*/ 2147483647 h 189"/>
              <a:gd name="T96" fmla="*/ 2147483647 w 216"/>
              <a:gd name="T97" fmla="*/ 2147483647 h 189"/>
              <a:gd name="T98" fmla="*/ 2147483647 w 216"/>
              <a:gd name="T99" fmla="*/ 2147483647 h 189"/>
              <a:gd name="T100" fmla="*/ 2147483647 w 216"/>
              <a:gd name="T101" fmla="*/ 2147483647 h 189"/>
              <a:gd name="T102" fmla="*/ 2147483647 w 216"/>
              <a:gd name="T103" fmla="*/ 2147483647 h 189"/>
              <a:gd name="T104" fmla="*/ 2147483647 w 216"/>
              <a:gd name="T105" fmla="*/ 2147483647 h 189"/>
              <a:gd name="T106" fmla="*/ 2147483647 w 216"/>
              <a:gd name="T107" fmla="*/ 2147483647 h 189"/>
              <a:gd name="T108" fmla="*/ 2147483647 w 216"/>
              <a:gd name="T109" fmla="*/ 2147483647 h 189"/>
              <a:gd name="T110" fmla="*/ 2147483647 w 216"/>
              <a:gd name="T111" fmla="*/ 2147483647 h 189"/>
              <a:gd name="T112" fmla="*/ 2147483647 w 216"/>
              <a:gd name="T113" fmla="*/ 2147483647 h 189"/>
              <a:gd name="T114" fmla="*/ 2147483647 w 216"/>
              <a:gd name="T115" fmla="*/ 2147483647 h 189"/>
              <a:gd name="T116" fmla="*/ 2147483647 w 216"/>
              <a:gd name="T117" fmla="*/ 2147483647 h 189"/>
              <a:gd name="T118" fmla="*/ 2147483647 w 216"/>
              <a:gd name="T119" fmla="*/ 2147483647 h 189"/>
              <a:gd name="T120" fmla="*/ 2147483647 w 216"/>
              <a:gd name="T121" fmla="*/ 2147483647 h 189"/>
              <a:gd name="T122" fmla="*/ 2147483647 w 216"/>
              <a:gd name="T123" fmla="*/ 2147483647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2" y="15"/>
                  <a:pt x="62" y="15"/>
                  <a:pt x="62" y="15"/>
                </a:cubicBezTo>
                <a:cubicBezTo>
                  <a:pt x="62" y="15"/>
                  <a:pt x="60" y="17"/>
                  <a:pt x="60" y="17"/>
                </a:cubicBezTo>
                <a:cubicBezTo>
                  <a:pt x="60" y="18"/>
                  <a:pt x="61" y="19"/>
                  <a:pt x="61" y="19"/>
                </a:cubicBezTo>
                <a:cubicBezTo>
                  <a:pt x="60" y="20"/>
                  <a:pt x="60" y="20"/>
                  <a:pt x="60" y="20"/>
                </a:cubicBezTo>
                <a:cubicBezTo>
                  <a:pt x="59" y="21"/>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8"/>
                  <a:pt x="49" y="28"/>
                  <a:pt x="49" y="28"/>
                </a:cubicBezTo>
                <a:cubicBezTo>
                  <a:pt x="50"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0" y="33"/>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20" y="58"/>
                  <a:pt x="20" y="58"/>
                  <a:pt x="20" y="58"/>
                </a:cubicBezTo>
                <a:cubicBezTo>
                  <a:pt x="22" y="59"/>
                  <a:pt x="22" y="59"/>
                  <a:pt x="22" y="59"/>
                </a:cubicBezTo>
                <a:cubicBezTo>
                  <a:pt x="22" y="61"/>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7" y="67"/>
                  <a:pt x="27" y="67"/>
                  <a:pt x="27" y="67"/>
                </a:cubicBezTo>
                <a:cubicBezTo>
                  <a:pt x="26" y="68"/>
                  <a:pt x="26"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79" name="KSO_Shape"/>
          <p:cNvSpPr/>
          <p:nvPr/>
        </p:nvSpPr>
        <p:spPr>
          <a:xfrm>
            <a:off x="2237469" y="3703637"/>
            <a:ext cx="401637" cy="304800"/>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Microsoft YaHei UI" panose="020B0503020204020204" pitchFamily="34" charset="-122"/>
              <a:cs typeface="+mn-ea"/>
              <a:sym typeface="Arial" panose="020B0604020202020204" pitchFamily="34" charset="0"/>
            </a:endParaRPr>
          </a:p>
        </p:txBody>
      </p:sp>
      <p:sp>
        <p:nvSpPr>
          <p:cNvPr id="80" name="KSO_Shape"/>
          <p:cNvSpPr>
            <a:spLocks/>
          </p:cNvSpPr>
          <p:nvPr/>
        </p:nvSpPr>
        <p:spPr bwMode="auto">
          <a:xfrm>
            <a:off x="1538969" y="3159125"/>
            <a:ext cx="303212" cy="366712"/>
          </a:xfrm>
          <a:custGeom>
            <a:avLst/>
            <a:gdLst>
              <a:gd name="T0" fmla="*/ 0 w 968375"/>
              <a:gd name="T1" fmla="*/ 0 h 1170887"/>
              <a:gd name="T2" fmla="*/ 0 w 968375"/>
              <a:gd name="T3" fmla="*/ 0 h 1170887"/>
              <a:gd name="T4" fmla="*/ 0 w 968375"/>
              <a:gd name="T5" fmla="*/ 0 h 1170887"/>
              <a:gd name="T6" fmla="*/ 0 w 968375"/>
              <a:gd name="T7" fmla="*/ 0 h 1170887"/>
              <a:gd name="T8" fmla="*/ 0 w 968375"/>
              <a:gd name="T9" fmla="*/ 0 h 1170887"/>
              <a:gd name="T10" fmla="*/ 0 w 968375"/>
              <a:gd name="T11" fmla="*/ 0 h 1170887"/>
              <a:gd name="T12" fmla="*/ 0 w 968375"/>
              <a:gd name="T13" fmla="*/ 0 h 1170887"/>
              <a:gd name="T14" fmla="*/ 0 w 968375"/>
              <a:gd name="T15" fmla="*/ 0 h 1170887"/>
              <a:gd name="T16" fmla="*/ 0 w 968375"/>
              <a:gd name="T17" fmla="*/ 0 h 1170887"/>
              <a:gd name="T18" fmla="*/ 0 w 968375"/>
              <a:gd name="T19" fmla="*/ 0 h 1170887"/>
              <a:gd name="T20" fmla="*/ 0 w 968375"/>
              <a:gd name="T21" fmla="*/ 0 h 1170887"/>
              <a:gd name="T22" fmla="*/ 0 w 968375"/>
              <a:gd name="T23" fmla="*/ 0 h 1170887"/>
              <a:gd name="T24" fmla="*/ 0 w 968375"/>
              <a:gd name="T25" fmla="*/ 0 h 1170887"/>
              <a:gd name="T26" fmla="*/ 0 w 968375"/>
              <a:gd name="T27" fmla="*/ 0 h 1170887"/>
              <a:gd name="T28" fmla="*/ 0 w 968375"/>
              <a:gd name="T29" fmla="*/ 0 h 1170887"/>
              <a:gd name="T30" fmla="*/ 0 w 968375"/>
              <a:gd name="T31" fmla="*/ 0 h 1170887"/>
              <a:gd name="T32" fmla="*/ 0 w 968375"/>
              <a:gd name="T33" fmla="*/ 0 h 1170887"/>
              <a:gd name="T34" fmla="*/ 0 w 968375"/>
              <a:gd name="T35" fmla="*/ 0 h 1170887"/>
              <a:gd name="T36" fmla="*/ 0 w 968375"/>
              <a:gd name="T37" fmla="*/ 0 h 1170887"/>
              <a:gd name="T38" fmla="*/ 0 w 968375"/>
              <a:gd name="T39" fmla="*/ 0 h 1170887"/>
              <a:gd name="T40" fmla="*/ 0 w 968375"/>
              <a:gd name="T41" fmla="*/ 0 h 1170887"/>
              <a:gd name="T42" fmla="*/ 0 w 968375"/>
              <a:gd name="T43" fmla="*/ 0 h 1170887"/>
              <a:gd name="T44" fmla="*/ 0 w 968375"/>
              <a:gd name="T45" fmla="*/ 0 h 1170887"/>
              <a:gd name="T46" fmla="*/ 0 w 968375"/>
              <a:gd name="T47" fmla="*/ 0 h 1170887"/>
              <a:gd name="T48" fmla="*/ 0 w 968375"/>
              <a:gd name="T49" fmla="*/ 0 h 1170887"/>
              <a:gd name="T50" fmla="*/ 0 w 968375"/>
              <a:gd name="T51" fmla="*/ 0 h 1170887"/>
              <a:gd name="T52" fmla="*/ 0 w 968375"/>
              <a:gd name="T53" fmla="*/ 0 h 1170887"/>
              <a:gd name="T54" fmla="*/ 0 w 968375"/>
              <a:gd name="T55" fmla="*/ 0 h 1170887"/>
              <a:gd name="T56" fmla="*/ 0 w 968375"/>
              <a:gd name="T57" fmla="*/ 0 h 1170887"/>
              <a:gd name="T58" fmla="*/ 0 w 968375"/>
              <a:gd name="T59" fmla="*/ 0 h 1170887"/>
              <a:gd name="T60" fmla="*/ 0 w 968375"/>
              <a:gd name="T61" fmla="*/ 0 h 1170887"/>
              <a:gd name="T62" fmla="*/ 0 w 968375"/>
              <a:gd name="T63" fmla="*/ 0 h 1170887"/>
              <a:gd name="T64" fmla="*/ 0 w 968375"/>
              <a:gd name="T65" fmla="*/ 0 h 1170887"/>
              <a:gd name="T66" fmla="*/ 0 w 968375"/>
              <a:gd name="T67" fmla="*/ 0 h 1170887"/>
              <a:gd name="T68" fmla="*/ 0 w 968375"/>
              <a:gd name="T69" fmla="*/ 0 h 1170887"/>
              <a:gd name="T70" fmla="*/ 0 w 968375"/>
              <a:gd name="T71" fmla="*/ 0 h 1170887"/>
              <a:gd name="T72" fmla="*/ 0 w 968375"/>
              <a:gd name="T73" fmla="*/ 0 h 1170887"/>
              <a:gd name="T74" fmla="*/ 0 w 968375"/>
              <a:gd name="T75" fmla="*/ 0 h 1170887"/>
              <a:gd name="T76" fmla="*/ 0 w 968375"/>
              <a:gd name="T77" fmla="*/ 0 h 1170887"/>
              <a:gd name="T78" fmla="*/ 0 w 968375"/>
              <a:gd name="T79" fmla="*/ 0 h 1170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8375" h="1170887">
                <a:moveTo>
                  <a:pt x="86328" y="968447"/>
                </a:moveTo>
                <a:cubicBezTo>
                  <a:pt x="120108" y="1054672"/>
                  <a:pt x="258984" y="1114654"/>
                  <a:pt x="416627" y="1114654"/>
                </a:cubicBezTo>
                <a:cubicBezTo>
                  <a:pt x="566762" y="1114654"/>
                  <a:pt x="701884" y="1058421"/>
                  <a:pt x="743172" y="975945"/>
                </a:cubicBezTo>
                <a:cubicBezTo>
                  <a:pt x="791966" y="998438"/>
                  <a:pt x="791966" y="998438"/>
                  <a:pt x="791966" y="998438"/>
                </a:cubicBezTo>
                <a:cubicBezTo>
                  <a:pt x="743172" y="1103407"/>
                  <a:pt x="589283" y="1170887"/>
                  <a:pt x="416627" y="1170887"/>
                </a:cubicBezTo>
                <a:cubicBezTo>
                  <a:pt x="236464" y="1170887"/>
                  <a:pt x="78821" y="1095909"/>
                  <a:pt x="33780" y="990941"/>
                </a:cubicBezTo>
                <a:cubicBezTo>
                  <a:pt x="86328" y="968447"/>
                  <a:pt x="86328" y="968447"/>
                  <a:pt x="86328" y="968447"/>
                </a:cubicBezTo>
                <a:close/>
                <a:moveTo>
                  <a:pt x="870787" y="619801"/>
                </a:moveTo>
                <a:cubicBezTo>
                  <a:pt x="927088" y="634796"/>
                  <a:pt x="968375" y="683532"/>
                  <a:pt x="968375" y="739765"/>
                </a:cubicBezTo>
                <a:cubicBezTo>
                  <a:pt x="968375" y="810994"/>
                  <a:pt x="912074" y="863478"/>
                  <a:pt x="844513" y="863478"/>
                </a:cubicBezTo>
                <a:cubicBezTo>
                  <a:pt x="829500" y="863478"/>
                  <a:pt x="814486" y="863478"/>
                  <a:pt x="799473" y="855981"/>
                </a:cubicBezTo>
                <a:cubicBezTo>
                  <a:pt x="810733" y="840985"/>
                  <a:pt x="821993" y="822241"/>
                  <a:pt x="829500" y="807245"/>
                </a:cubicBezTo>
                <a:cubicBezTo>
                  <a:pt x="833253" y="807245"/>
                  <a:pt x="840760" y="810994"/>
                  <a:pt x="844513" y="810994"/>
                </a:cubicBezTo>
                <a:cubicBezTo>
                  <a:pt x="882047" y="810994"/>
                  <a:pt x="912074" y="777254"/>
                  <a:pt x="912074" y="739765"/>
                </a:cubicBezTo>
                <a:cubicBezTo>
                  <a:pt x="912074" y="713523"/>
                  <a:pt x="893307" y="687281"/>
                  <a:pt x="867034" y="676034"/>
                </a:cubicBezTo>
                <a:cubicBezTo>
                  <a:pt x="870787" y="661038"/>
                  <a:pt x="870787" y="642294"/>
                  <a:pt x="870787" y="619801"/>
                </a:cubicBezTo>
                <a:close/>
                <a:moveTo>
                  <a:pt x="821993" y="537325"/>
                </a:moveTo>
                <a:cubicBezTo>
                  <a:pt x="825746" y="556070"/>
                  <a:pt x="829500" y="582312"/>
                  <a:pt x="829500" y="612303"/>
                </a:cubicBezTo>
                <a:cubicBezTo>
                  <a:pt x="829500" y="840985"/>
                  <a:pt x="645584" y="1024681"/>
                  <a:pt x="416627" y="1024681"/>
                </a:cubicBezTo>
                <a:cubicBezTo>
                  <a:pt x="187669" y="1024681"/>
                  <a:pt x="0" y="840985"/>
                  <a:pt x="0" y="612303"/>
                </a:cubicBezTo>
                <a:cubicBezTo>
                  <a:pt x="0" y="586061"/>
                  <a:pt x="3753" y="563567"/>
                  <a:pt x="7507" y="544823"/>
                </a:cubicBezTo>
                <a:cubicBezTo>
                  <a:pt x="7507" y="664787"/>
                  <a:pt x="187669" y="758510"/>
                  <a:pt x="416627" y="758510"/>
                </a:cubicBezTo>
                <a:cubicBezTo>
                  <a:pt x="641830" y="758510"/>
                  <a:pt x="821993" y="664787"/>
                  <a:pt x="821993" y="544823"/>
                </a:cubicBezTo>
                <a:cubicBezTo>
                  <a:pt x="821993" y="541074"/>
                  <a:pt x="821993" y="541074"/>
                  <a:pt x="821993" y="537325"/>
                </a:cubicBezTo>
                <a:close/>
                <a:moveTo>
                  <a:pt x="416627" y="372374"/>
                </a:moveTo>
                <a:cubicBezTo>
                  <a:pt x="611803" y="372374"/>
                  <a:pt x="776952" y="451101"/>
                  <a:pt x="776952" y="544823"/>
                </a:cubicBezTo>
                <a:cubicBezTo>
                  <a:pt x="776952" y="556070"/>
                  <a:pt x="776952" y="563567"/>
                  <a:pt x="773199" y="571065"/>
                </a:cubicBezTo>
                <a:cubicBezTo>
                  <a:pt x="716898" y="499836"/>
                  <a:pt x="578023" y="451101"/>
                  <a:pt x="416627" y="451101"/>
                </a:cubicBezTo>
                <a:cubicBezTo>
                  <a:pt x="251477" y="451101"/>
                  <a:pt x="112601" y="499836"/>
                  <a:pt x="56301" y="571065"/>
                </a:cubicBezTo>
                <a:cubicBezTo>
                  <a:pt x="52547" y="563567"/>
                  <a:pt x="52547" y="556070"/>
                  <a:pt x="52547" y="544823"/>
                </a:cubicBezTo>
                <a:cubicBezTo>
                  <a:pt x="52547" y="451101"/>
                  <a:pt x="217696" y="372374"/>
                  <a:pt x="416627" y="372374"/>
                </a:cubicBezTo>
                <a:close/>
                <a:moveTo>
                  <a:pt x="543902" y="62096"/>
                </a:moveTo>
                <a:cubicBezTo>
                  <a:pt x="636930" y="186288"/>
                  <a:pt x="492220" y="196637"/>
                  <a:pt x="554238" y="372576"/>
                </a:cubicBezTo>
                <a:cubicBezTo>
                  <a:pt x="409528" y="155240"/>
                  <a:pt x="585248" y="196637"/>
                  <a:pt x="543902" y="62096"/>
                </a:cubicBezTo>
                <a:close/>
                <a:moveTo>
                  <a:pt x="275155" y="41398"/>
                </a:moveTo>
                <a:cubicBezTo>
                  <a:pt x="368183" y="175939"/>
                  <a:pt x="223472" y="175939"/>
                  <a:pt x="285491" y="351878"/>
                </a:cubicBezTo>
                <a:cubicBezTo>
                  <a:pt x="140780" y="144891"/>
                  <a:pt x="316500" y="186288"/>
                  <a:pt x="275155" y="41398"/>
                </a:cubicBezTo>
                <a:close/>
                <a:moveTo>
                  <a:pt x="409528" y="0"/>
                </a:moveTo>
                <a:cubicBezTo>
                  <a:pt x="502556" y="124192"/>
                  <a:pt x="357846" y="134542"/>
                  <a:pt x="419865" y="310480"/>
                </a:cubicBezTo>
                <a:cubicBezTo>
                  <a:pt x="275155" y="103493"/>
                  <a:pt x="450874" y="144891"/>
                  <a:pt x="4095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Microsoft YaHei UI" panose="020B0503020204020204" pitchFamily="34" charset="-122"/>
              <a:cs typeface="+mn-ea"/>
              <a:sym typeface="Arial" panose="020B0604020202020204" pitchFamily="34" charset="0"/>
            </a:endParaRPr>
          </a:p>
        </p:txBody>
      </p:sp>
      <p:sp>
        <p:nvSpPr>
          <p:cNvPr id="81" name="KSO_Shape"/>
          <p:cNvSpPr/>
          <p:nvPr/>
        </p:nvSpPr>
        <p:spPr>
          <a:xfrm>
            <a:off x="2818494" y="2951162"/>
            <a:ext cx="300037" cy="215900"/>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Microsoft YaHei UI" panose="020B0503020204020204" pitchFamily="34" charset="-122"/>
              <a:cs typeface="+mn-ea"/>
              <a:sym typeface="Arial" panose="020B0604020202020204" pitchFamily="34" charset="0"/>
            </a:endParaRPr>
          </a:p>
        </p:txBody>
      </p:sp>
      <p:sp>
        <p:nvSpPr>
          <p:cNvPr id="82" name="KSO_Shape"/>
          <p:cNvSpPr/>
          <p:nvPr/>
        </p:nvSpPr>
        <p:spPr>
          <a:xfrm>
            <a:off x="2312081" y="2381250"/>
            <a:ext cx="312738" cy="23495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icrosoft YaHei UI" panose="020B0503020204020204" pitchFamily="34" charset="-122"/>
              <a:sym typeface="Arial" panose="020B0604020202020204" pitchFamily="34" charset="0"/>
            </a:endParaRPr>
          </a:p>
        </p:txBody>
      </p:sp>
      <p:pic>
        <p:nvPicPr>
          <p:cNvPr id="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44" y="3179762"/>
            <a:ext cx="1809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77"/>
          <p:cNvSpPr>
            <a:spLocks noChangeArrowheads="1"/>
          </p:cNvSpPr>
          <p:nvPr/>
        </p:nvSpPr>
        <p:spPr bwMode="auto">
          <a:xfrm>
            <a:off x="4005394" y="1324004"/>
            <a:ext cx="464806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285750" indent="-285750" algn="just">
              <a:lnSpc>
                <a:spcPct val="1500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Web of Science</a:t>
            </a:r>
            <a:r>
              <a:rPr lang="en-US" altLang="zh-CN" sz="1600" baseline="30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核心合</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集</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严格</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遵循</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50</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多年来一贯的</a:t>
            </a:r>
            <a:r>
              <a:rPr lang="zh-TW" altLang="en-US" sz="2000" b="1" u="sng"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选刊标准</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动态</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遴选</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全球最具学术影响力的</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高质量期刊</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完整收录每一篇文章的全部信息，包括</a:t>
            </a:r>
            <a:r>
              <a:rPr lang="zh-TW" altLang="en-US" sz="16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全面的引文资讯</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前所未有的</a:t>
            </a:r>
            <a:r>
              <a:rPr lang="zh-TW" altLang="en-US" sz="16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回溯深度</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，包含</a:t>
            </a:r>
            <a:r>
              <a:rPr lang="en-US" altLang="zh-TW"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1900</a:t>
            </a:r>
            <a:r>
              <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年至今的共</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4900</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多万条文献和</a:t>
            </a:r>
            <a:r>
              <a:rPr lang="en-US" altLang="zh-TW"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TW"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亿多条参考文献</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buFont typeface="Arial" panose="020B0604020202020204" pitchFamily="34" charset="0"/>
              <a:buChar char="•"/>
            </a:pPr>
            <a:endParaRPr lang="zh-TW" altLang="en-US"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a:lnSpc>
                <a:spcPct val="150000"/>
              </a:lnSpc>
              <a:buFont typeface="Arial" panose="020B0604020202020204" pitchFamily="34" charset="0"/>
              <a:buChar char="•"/>
            </a:pPr>
            <a:r>
              <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Web </a:t>
            </a:r>
            <a:r>
              <a:rPr lang="en-US" altLang="zh-CN" sz="16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of </a:t>
            </a:r>
            <a:r>
              <a:rPr lang="en-US" altLang="zh-CN"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Science</a:t>
            </a:r>
            <a:r>
              <a:rPr lang="en-US" altLang="zh-CN" sz="1600" baseline="300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核心合集筛选全球优质的学术资源放到平台上，省去了我们大量阅读文献，挑选优质文章的时间和精力。</a:t>
            </a:r>
            <a:r>
              <a:rPr lang="zh-CN" altLang="en-US" sz="1600" dirty="0" smtClean="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sz="16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831330487"/>
      </p:ext>
    </p:extLst>
  </p:cSld>
  <p:clrMapOvr>
    <a:masterClrMapping/>
  </p:clrMapOvr>
  <p:transition advTm="50794"/>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04008" y="5220145"/>
            <a:ext cx="5570934" cy="830997"/>
          </a:xfrm>
          <a:prstGeom prst="rect">
            <a:avLst/>
          </a:prstGeom>
          <a:solidFill>
            <a:srgbClr val="686868"/>
          </a:solidFill>
          <a:ln>
            <a:solidFill>
              <a:srgbClr val="686868"/>
            </a:solidFill>
          </a:ln>
          <a:effectLst>
            <a:outerShdw blurRad="50800" dist="38100" dir="2700000" algn="tl" rotWithShape="0">
              <a:prstClr val="black">
                <a:alpha val="40000"/>
              </a:prstClr>
            </a:outerShdw>
          </a:effectLst>
        </p:spPr>
        <p:txBody>
          <a:bodyPr wrap="square" anchor="ctr">
            <a:spAutoFit/>
          </a:bodyPr>
          <a:lstStyle/>
          <a:p>
            <a:pPr>
              <a:defRPr/>
            </a:pPr>
            <a:r>
              <a:rPr lang="zh-CN" altLang="en-US" sz="1600" dirty="0">
                <a:solidFill>
                  <a:srgbClr val="FFFFFF"/>
                </a:solidFill>
                <a:latin typeface="微软雅黑" pitchFamily="34" charset="-122"/>
                <a:ea typeface="微软雅黑" pitchFamily="34" charset="-122"/>
                <a:cs typeface="Arial" pitchFamily="34" charset="0"/>
              </a:rPr>
              <a:t>  基于早期的期刊、报告、出版物来定位当前研究；</a:t>
            </a:r>
            <a:endParaRPr lang="en-US" altLang="zh-CN" sz="1600" dirty="0">
              <a:solidFill>
                <a:srgbClr val="FFFFFF"/>
              </a:solidFill>
              <a:latin typeface="微软雅黑" pitchFamily="34" charset="-122"/>
              <a:ea typeface="微软雅黑" pitchFamily="34" charset="-122"/>
              <a:cs typeface="Arial" pitchFamily="34" charset="0"/>
            </a:endParaRPr>
          </a:p>
          <a:p>
            <a:pPr>
              <a:defRPr/>
            </a:pPr>
            <a:r>
              <a:rPr lang="zh-CN" altLang="en-US" sz="1600" dirty="0">
                <a:solidFill>
                  <a:srgbClr val="FFFFFF"/>
                </a:solidFill>
                <a:latin typeface="微软雅黑" pitchFamily="34" charset="-122"/>
                <a:ea typeface="微软雅黑" pitchFamily="34" charset="-122"/>
                <a:cs typeface="Arial" pitchFamily="34" charset="0"/>
              </a:rPr>
              <a:t>  追溯某一观点从首次提出至今的历史脉络与方法论；</a:t>
            </a:r>
            <a:endParaRPr lang="en-US" altLang="zh-CN" sz="1600" dirty="0">
              <a:solidFill>
                <a:srgbClr val="FFFFFF"/>
              </a:solidFill>
              <a:latin typeface="微软雅黑" pitchFamily="34" charset="-122"/>
              <a:ea typeface="微软雅黑" pitchFamily="34" charset="-122"/>
              <a:cs typeface="Arial" pitchFamily="34" charset="0"/>
            </a:endParaRPr>
          </a:p>
          <a:p>
            <a:pPr>
              <a:defRPr/>
            </a:pPr>
            <a:r>
              <a:rPr lang="zh-CN" altLang="en-US" sz="1600" dirty="0">
                <a:solidFill>
                  <a:srgbClr val="FFFFFF"/>
                </a:solidFill>
                <a:latin typeface="微软雅黑" pitchFamily="34" charset="-122"/>
                <a:ea typeface="微软雅黑" pitchFamily="34" charset="-122"/>
                <a:cs typeface="Arial" pitchFamily="34" charset="0"/>
              </a:rPr>
              <a:t>  进行更深入、更全面的检索，并跟踪百年的研究发展趋势。</a:t>
            </a:r>
            <a:endParaRPr lang="en-US" altLang="zh-CN" sz="1600" dirty="0">
              <a:solidFill>
                <a:srgbClr val="FFFFFF"/>
              </a:solidFill>
              <a:latin typeface="微软雅黑" pitchFamily="34" charset="-122"/>
              <a:ea typeface="微软雅黑" pitchFamily="34" charset="-122"/>
              <a:cs typeface="Arial" pitchFamily="34" charset="0"/>
            </a:endParaRPr>
          </a:p>
        </p:txBody>
      </p:sp>
      <p:sp>
        <p:nvSpPr>
          <p:cNvPr id="20" name="标题 1"/>
          <p:cNvSpPr>
            <a:spLocks noGrp="1"/>
          </p:cNvSpPr>
          <p:nvPr>
            <p:ph type="title"/>
          </p:nvPr>
        </p:nvSpPr>
        <p:spPr>
          <a:xfrm>
            <a:off x="1171576" y="613200"/>
            <a:ext cx="8207375" cy="419100"/>
          </a:xfrm>
          <a:extLst/>
        </p:spPr>
        <p:txBody>
          <a:bodyPr vert="horz" lIns="0" tIns="0" rIns="0" bIns="0"/>
          <a:lstStyle/>
          <a:p>
            <a:pPr algn="l"/>
            <a:r>
              <a:rPr lang="en-US" sz="2400" b="1" dirty="0">
                <a:solidFill>
                  <a:schemeClr val="bg2"/>
                </a:solidFill>
                <a:latin typeface="微软雅黑" panose="020B0503020204020204" pitchFamily="34" charset="-122"/>
                <a:ea typeface="微软雅黑" panose="020B0503020204020204" pitchFamily="34" charset="-122"/>
              </a:rPr>
              <a:t>Web of </a:t>
            </a:r>
            <a:r>
              <a:rPr lang="en-US" sz="2400" b="1" dirty="0" err="1">
                <a:solidFill>
                  <a:schemeClr val="bg2"/>
                </a:solidFill>
                <a:latin typeface="微软雅黑" panose="020B0503020204020204" pitchFamily="34" charset="-122"/>
                <a:ea typeface="微软雅黑" panose="020B0503020204020204" pitchFamily="34" charset="-122"/>
              </a:rPr>
              <a:t>Science</a:t>
            </a:r>
            <a:r>
              <a:rPr lang="en-US" sz="2400" b="1" baseline="30000" dirty="0" err="1">
                <a:solidFill>
                  <a:schemeClr val="bg2"/>
                </a:solidFill>
                <a:latin typeface="微软雅黑" panose="020B0503020204020204" pitchFamily="34" charset="-122"/>
                <a:ea typeface="微软雅黑" panose="020B0503020204020204" pitchFamily="34" charset="-122"/>
              </a:rPr>
              <a:t>TM</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核</a:t>
            </a:r>
            <a:r>
              <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心合集数据</a:t>
            </a:r>
            <a:r>
              <a:rPr lang="zh-CN" altLang="en-US"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库 </a:t>
            </a:r>
            <a:r>
              <a:rPr lang="en-US" altLang="zh-CN" sz="2400" b="1" dirty="0" smtClean="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rPr>
              <a:t>—— </a:t>
            </a:r>
            <a:r>
              <a:rPr lang="zh-CN" altLang="en-US" sz="2400" dirty="0" smtClean="0">
                <a:solidFill>
                  <a:schemeClr val="bg2"/>
                </a:solidFill>
                <a:latin typeface="微软雅黑" panose="020B0503020204020204" pitchFamily="34" charset="-122"/>
                <a:ea typeface="微软雅黑" panose="020B0503020204020204" pitchFamily="34" charset="-122"/>
                <a:sym typeface="Arial" panose="020B0604020202020204" pitchFamily="34" charset="0"/>
              </a:rPr>
              <a:t>深</a:t>
            </a:r>
            <a:r>
              <a:rPr lang="zh-CN" altLang="en-US" sz="2400" dirty="0">
                <a:solidFill>
                  <a:schemeClr val="bg2"/>
                </a:solidFill>
                <a:latin typeface="微软雅黑" panose="020B0503020204020204" pitchFamily="34" charset="-122"/>
                <a:ea typeface="微软雅黑" panose="020B0503020204020204" pitchFamily="34" charset="-122"/>
                <a:sym typeface="Arial" panose="020B0604020202020204" pitchFamily="34" charset="0"/>
              </a:rPr>
              <a:t>度</a:t>
            </a:r>
            <a:endParaRPr lang="zh-CN" altLang="en-US" sz="2400" b="1" dirty="0">
              <a:solidFill>
                <a:schemeClr val="bg2"/>
              </a:solidFill>
              <a:latin typeface="微软雅黑" panose="020B0503020204020204" pitchFamily="34" charset="-122"/>
              <a:ea typeface="微软雅黑" panose="020B0503020204020204" pitchFamily="34" charset="-122"/>
              <a:cs typeface="Segoe UI" panose="020B0502040204020203" pitchFamily="34" charset="0"/>
              <a:sym typeface="Arial" panose="020B0604020202020204" pitchFamily="34" charset="0"/>
            </a:endParaRPr>
          </a:p>
        </p:txBody>
      </p:sp>
      <p:sp>
        <p:nvSpPr>
          <p:cNvPr id="3" name="Right Arrow 2"/>
          <p:cNvSpPr/>
          <p:nvPr/>
        </p:nvSpPr>
        <p:spPr>
          <a:xfrm>
            <a:off x="1036638" y="1508759"/>
            <a:ext cx="7305675" cy="127635"/>
          </a:xfrm>
          <a:prstGeom prst="rightArrow">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Oval 3"/>
          <p:cNvSpPr/>
          <p:nvPr/>
        </p:nvSpPr>
        <p:spPr>
          <a:xfrm>
            <a:off x="1524001" y="1461134"/>
            <a:ext cx="209550" cy="209550"/>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7" name="Straight Connector 6"/>
          <p:cNvCxnSpPr>
            <a:stCxn id="4" idx="4"/>
          </p:cNvCxnSpPr>
          <p:nvPr/>
        </p:nvCxnSpPr>
        <p:spPr>
          <a:xfrm>
            <a:off x="1628776" y="1670684"/>
            <a:ext cx="9524" cy="1891666"/>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045846" y="3539490"/>
            <a:ext cx="1165860" cy="116586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1900</a:t>
            </a:r>
            <a:endParaRPr lang="en-US" sz="2000" b="1" dirty="0">
              <a:solidFill>
                <a:srgbClr val="FFFFFF"/>
              </a:solidFill>
            </a:endParaRPr>
          </a:p>
        </p:txBody>
      </p:sp>
      <p:sp>
        <p:nvSpPr>
          <p:cNvPr id="26" name="Oval 25"/>
          <p:cNvSpPr/>
          <p:nvPr/>
        </p:nvSpPr>
        <p:spPr>
          <a:xfrm>
            <a:off x="4046221" y="1461134"/>
            <a:ext cx="209550" cy="20955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27" name="Straight Connector 26"/>
          <p:cNvCxnSpPr>
            <a:stCxn id="26" idx="4"/>
          </p:cNvCxnSpPr>
          <p:nvPr/>
        </p:nvCxnSpPr>
        <p:spPr>
          <a:xfrm>
            <a:off x="4150996" y="1670684"/>
            <a:ext cx="9524" cy="1891666"/>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568066" y="3539490"/>
            <a:ext cx="1165860" cy="1165860"/>
          </a:xfrm>
          <a:prstGeom prst="ellipse">
            <a:avLst/>
          </a:prstGeom>
          <a:solidFill>
            <a:srgbClr val="18B103"/>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1975</a:t>
            </a:r>
            <a:endParaRPr lang="en-US" sz="2000" b="1" dirty="0">
              <a:solidFill>
                <a:srgbClr val="FFFFFF"/>
              </a:solidFill>
            </a:endParaRPr>
          </a:p>
        </p:txBody>
      </p:sp>
      <p:sp>
        <p:nvSpPr>
          <p:cNvPr id="29" name="Oval 28"/>
          <p:cNvSpPr/>
          <p:nvPr/>
        </p:nvSpPr>
        <p:spPr>
          <a:xfrm>
            <a:off x="5706587" y="1461134"/>
            <a:ext cx="209550" cy="209550"/>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30" name="Straight Connector 29"/>
          <p:cNvCxnSpPr>
            <a:stCxn id="29" idx="4"/>
          </p:cNvCxnSpPr>
          <p:nvPr/>
        </p:nvCxnSpPr>
        <p:spPr>
          <a:xfrm>
            <a:off x="5811362" y="1670684"/>
            <a:ext cx="9524" cy="1891666"/>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5228432" y="3539490"/>
            <a:ext cx="1165860" cy="116586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1990</a:t>
            </a:r>
            <a:endParaRPr lang="en-US" sz="2000" b="1" dirty="0">
              <a:solidFill>
                <a:srgbClr val="FFFFFF"/>
              </a:solidFill>
            </a:endParaRPr>
          </a:p>
        </p:txBody>
      </p:sp>
      <p:sp>
        <p:nvSpPr>
          <p:cNvPr id="32" name="Oval 31"/>
          <p:cNvSpPr/>
          <p:nvPr/>
        </p:nvSpPr>
        <p:spPr>
          <a:xfrm>
            <a:off x="7342586" y="1461134"/>
            <a:ext cx="209550" cy="20955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33" name="Straight Connector 32"/>
          <p:cNvCxnSpPr>
            <a:stCxn id="32" idx="4"/>
          </p:cNvCxnSpPr>
          <p:nvPr/>
        </p:nvCxnSpPr>
        <p:spPr>
          <a:xfrm>
            <a:off x="7447361" y="1670684"/>
            <a:ext cx="9524" cy="1891666"/>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6864431" y="3539490"/>
            <a:ext cx="1165860" cy="1165860"/>
          </a:xfrm>
          <a:prstGeom prst="ellipse">
            <a:avLst/>
          </a:prstGeom>
          <a:solidFill>
            <a:srgbClr val="18B103"/>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FF"/>
                </a:solidFill>
              </a:rPr>
              <a:t>2005</a:t>
            </a:r>
            <a:endParaRPr lang="en-US" sz="2000" b="1" dirty="0">
              <a:solidFill>
                <a:srgbClr val="FFFFFF"/>
              </a:solidFill>
            </a:endParaRPr>
          </a:p>
        </p:txBody>
      </p:sp>
      <p:sp>
        <p:nvSpPr>
          <p:cNvPr id="8" name="TextBox 7"/>
          <p:cNvSpPr txBox="1"/>
          <p:nvPr/>
        </p:nvSpPr>
        <p:spPr>
          <a:xfrm>
            <a:off x="638175" y="2513143"/>
            <a:ext cx="990601" cy="707886"/>
          </a:xfrm>
          <a:prstGeom prst="rect">
            <a:avLst/>
          </a:prstGeom>
          <a:noFill/>
        </p:spPr>
        <p:txBody>
          <a:bodyPr wrap="square" rtlCol="0">
            <a:spAutoFit/>
          </a:bodyPr>
          <a:lstStyle/>
          <a:p>
            <a:r>
              <a:rPr lang="en-US" sz="2000" dirty="0" smtClean="0">
                <a:solidFill>
                  <a:srgbClr val="6817FF"/>
                </a:solidFill>
                <a:latin typeface="Arial Black" panose="020B0A04020102020204" pitchFamily="34" charset="0"/>
              </a:rPr>
              <a:t>SCI</a:t>
            </a:r>
          </a:p>
          <a:p>
            <a:r>
              <a:rPr lang="en-US" sz="2000" dirty="0" smtClean="0">
                <a:solidFill>
                  <a:srgbClr val="6817FF"/>
                </a:solidFill>
                <a:latin typeface="Arial Black" panose="020B0A04020102020204" pitchFamily="34" charset="0"/>
              </a:rPr>
              <a:t>SSCI</a:t>
            </a:r>
            <a:endParaRPr lang="en-US" sz="2000" dirty="0">
              <a:solidFill>
                <a:srgbClr val="6817FF"/>
              </a:solidFill>
              <a:latin typeface="Arial Black" panose="020B0A04020102020204" pitchFamily="34" charset="0"/>
            </a:endParaRPr>
          </a:p>
        </p:txBody>
      </p:sp>
      <p:sp>
        <p:nvSpPr>
          <p:cNvPr id="36" name="TextBox 35"/>
          <p:cNvSpPr txBox="1"/>
          <p:nvPr/>
        </p:nvSpPr>
        <p:spPr>
          <a:xfrm>
            <a:off x="2959579" y="2624585"/>
            <a:ext cx="1178084" cy="400110"/>
          </a:xfrm>
          <a:prstGeom prst="rect">
            <a:avLst/>
          </a:prstGeom>
          <a:noFill/>
        </p:spPr>
        <p:txBody>
          <a:bodyPr wrap="square" rtlCol="0">
            <a:spAutoFit/>
          </a:bodyPr>
          <a:lstStyle/>
          <a:p>
            <a:r>
              <a:rPr lang="en-US" sz="2000" dirty="0" smtClean="0">
                <a:solidFill>
                  <a:srgbClr val="1AC604"/>
                </a:solidFill>
                <a:latin typeface="Arial Black" panose="020B0A04020102020204" pitchFamily="34" charset="0"/>
              </a:rPr>
              <a:t>A&amp;HCI</a:t>
            </a:r>
            <a:endParaRPr lang="en-US" sz="2000" dirty="0">
              <a:solidFill>
                <a:srgbClr val="1AC604"/>
              </a:solidFill>
              <a:latin typeface="Arial Black" panose="020B0A04020102020204" pitchFamily="34" charset="0"/>
            </a:endParaRPr>
          </a:p>
        </p:txBody>
      </p:sp>
      <p:sp>
        <p:nvSpPr>
          <p:cNvPr id="37" name="TextBox 36"/>
          <p:cNvSpPr txBox="1"/>
          <p:nvPr/>
        </p:nvSpPr>
        <p:spPr>
          <a:xfrm>
            <a:off x="4916016" y="2624585"/>
            <a:ext cx="990601" cy="400110"/>
          </a:xfrm>
          <a:prstGeom prst="rect">
            <a:avLst/>
          </a:prstGeom>
          <a:noFill/>
        </p:spPr>
        <p:txBody>
          <a:bodyPr wrap="square" rtlCol="0">
            <a:spAutoFit/>
          </a:bodyPr>
          <a:lstStyle/>
          <a:p>
            <a:r>
              <a:rPr lang="en-US" sz="2000" dirty="0" smtClean="0">
                <a:solidFill>
                  <a:srgbClr val="6817FF"/>
                </a:solidFill>
                <a:latin typeface="Arial Black" panose="020B0A04020102020204" pitchFamily="34" charset="0"/>
              </a:rPr>
              <a:t>CPCI</a:t>
            </a:r>
            <a:endParaRPr lang="en-US" sz="2000" dirty="0">
              <a:solidFill>
                <a:srgbClr val="6817FF"/>
              </a:solidFill>
              <a:latin typeface="Arial Black" panose="020B0A04020102020204" pitchFamily="34" charset="0"/>
            </a:endParaRPr>
          </a:p>
        </p:txBody>
      </p:sp>
      <p:sp>
        <p:nvSpPr>
          <p:cNvPr id="38" name="TextBox 37"/>
          <p:cNvSpPr txBox="1"/>
          <p:nvPr/>
        </p:nvSpPr>
        <p:spPr>
          <a:xfrm>
            <a:off x="6512163" y="2624585"/>
            <a:ext cx="1178084" cy="400110"/>
          </a:xfrm>
          <a:prstGeom prst="rect">
            <a:avLst/>
          </a:prstGeom>
          <a:noFill/>
        </p:spPr>
        <p:txBody>
          <a:bodyPr wrap="square" rtlCol="0">
            <a:spAutoFit/>
          </a:bodyPr>
          <a:lstStyle/>
          <a:p>
            <a:r>
              <a:rPr lang="en-US" sz="2000" dirty="0" smtClean="0">
                <a:solidFill>
                  <a:srgbClr val="1AC604"/>
                </a:solidFill>
                <a:latin typeface="Arial Black" panose="020B0A04020102020204" pitchFamily="34" charset="0"/>
              </a:rPr>
              <a:t>BKCI</a:t>
            </a:r>
            <a:endParaRPr lang="en-US" sz="2000" dirty="0">
              <a:solidFill>
                <a:srgbClr val="1AC604"/>
              </a:solidFill>
              <a:latin typeface="Arial Black" panose="020B0A04020102020204" pitchFamily="34" charset="0"/>
            </a:endParaRPr>
          </a:p>
        </p:txBody>
      </p:sp>
      <p:sp>
        <p:nvSpPr>
          <p:cNvPr id="2" name="TextBox 1"/>
          <p:cNvSpPr txBox="1"/>
          <p:nvPr/>
        </p:nvSpPr>
        <p:spPr>
          <a:xfrm rot="20224384">
            <a:off x="342884" y="3521330"/>
            <a:ext cx="1138239" cy="369332"/>
          </a:xfrm>
          <a:prstGeom prst="rect">
            <a:avLst/>
          </a:prstGeom>
          <a:solidFill>
            <a:srgbClr val="FF0000"/>
          </a:solidFill>
          <a:ln>
            <a:solidFill>
              <a:srgbClr val="FF0000"/>
            </a:solidFill>
          </a:ln>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百年回溯</a:t>
            </a:r>
            <a:endParaRPr 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2536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3"/>
          </p:nvPr>
        </p:nvSpPr>
        <p:spPr/>
        <p:txBody>
          <a:bodyPr/>
          <a:lstStyle/>
          <a:p>
            <a:endParaRPr lang="zh-CN" altLang="en-US"/>
          </a:p>
        </p:txBody>
      </p:sp>
      <p:grpSp>
        <p:nvGrpSpPr>
          <p:cNvPr id="11" name="组合 10"/>
          <p:cNvGrpSpPr/>
          <p:nvPr/>
        </p:nvGrpSpPr>
        <p:grpSpPr>
          <a:xfrm>
            <a:off x="1054740" y="1459649"/>
            <a:ext cx="6923512" cy="4538758"/>
            <a:chOff x="1372792" y="1759844"/>
            <a:chExt cx="6479534" cy="4286151"/>
          </a:xfrm>
        </p:grpSpPr>
        <p:sp>
          <p:nvSpPr>
            <p:cNvPr id="3" name="Rectangle 2"/>
            <p:cNvSpPr/>
            <p:nvPr/>
          </p:nvSpPr>
          <p:spPr>
            <a:xfrm>
              <a:off x="1372792" y="1897857"/>
              <a:ext cx="2379177" cy="323165"/>
            </a:xfrm>
            <a:prstGeom prst="rect">
              <a:avLst/>
            </a:prstGeom>
          </p:spPr>
          <p:txBody>
            <a:bodyPr wrap="none">
              <a:spAutoFit/>
            </a:bodyPr>
            <a:lstStyle/>
            <a:p>
              <a:pPr>
                <a:defRPr/>
              </a:pPr>
              <a:r>
                <a:rPr lang="en-US" altLang="zh-CN" sz="1600" b="1" dirty="0">
                  <a:solidFill>
                    <a:srgbClr val="666666"/>
                  </a:solidFill>
                  <a:effectLst>
                    <a:outerShdw blurRad="38100" dist="38100" dir="2700000" algn="tl">
                      <a:srgbClr val="C0C0C0"/>
                    </a:outerShdw>
                  </a:effectLst>
                  <a:latin typeface="微软雅黑" pitchFamily="34" charset="-122"/>
                  <a:ea typeface="微软雅黑" pitchFamily="34" charset="-122"/>
                </a:rPr>
                <a:t>Citation Index </a:t>
              </a:r>
              <a:r>
                <a:rPr lang="zh-CN" altLang="en-US" sz="1600" b="1" dirty="0">
                  <a:solidFill>
                    <a:srgbClr val="666666"/>
                  </a:solidFill>
                  <a:effectLst>
                    <a:outerShdw blurRad="38100" dist="38100" dir="2700000" algn="tl">
                      <a:srgbClr val="C0C0C0"/>
                    </a:outerShdw>
                  </a:effectLst>
                  <a:latin typeface="微软雅黑" pitchFamily="34" charset="-122"/>
                  <a:ea typeface="微软雅黑" pitchFamily="34" charset="-122"/>
                </a:rPr>
                <a:t>引文索引</a:t>
              </a:r>
              <a:endParaRPr lang="en-US" sz="1600" b="1" dirty="0">
                <a:solidFill>
                  <a:srgbClr val="666666"/>
                </a:solidFill>
                <a:effectLst>
                  <a:outerShdw blurRad="38100" dist="38100" dir="2700000" algn="tl">
                    <a:srgbClr val="C0C0C0"/>
                  </a:outerShdw>
                </a:effectLst>
                <a:ea typeface="微软雅黑" pitchFamily="34" charset="-122"/>
              </a:endParaRPr>
            </a:p>
          </p:txBody>
        </p:sp>
        <p:grpSp>
          <p:nvGrpSpPr>
            <p:cNvPr id="4" name="Group 14"/>
            <p:cNvGrpSpPr>
              <a:grpSpLocks/>
            </p:cNvGrpSpPr>
            <p:nvPr/>
          </p:nvGrpSpPr>
          <p:grpSpPr bwMode="auto">
            <a:xfrm>
              <a:off x="1534717" y="2558352"/>
              <a:ext cx="2047875" cy="3318272"/>
              <a:chOff x="827584" y="2254120"/>
              <a:chExt cx="2364516" cy="3888432"/>
            </a:xfrm>
          </p:grpSpPr>
          <p:sp>
            <p:nvSpPr>
              <p:cNvPr id="5" name="Rectangle 3"/>
              <p:cNvSpPr>
                <a:spLocks noChangeArrowheads="1"/>
              </p:cNvSpPr>
              <p:nvPr/>
            </p:nvSpPr>
            <p:spPr bwMode="auto">
              <a:xfrm>
                <a:off x="827584" y="2254120"/>
                <a:ext cx="2213297" cy="3888432"/>
              </a:xfrm>
              <a:prstGeom prst="rect">
                <a:avLst/>
              </a:prstGeom>
              <a:solidFill>
                <a:srgbClr val="8B4BFF"/>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sz="1350">
                  <a:solidFill>
                    <a:srgbClr val="FFFFFF"/>
                  </a:solidFill>
                  <a:latin typeface="微软雅黑" pitchFamily="34" charset="-122"/>
                </a:endParaRPr>
              </a:p>
            </p:txBody>
          </p:sp>
          <p:pic>
            <p:nvPicPr>
              <p:cNvPr id="23561" name="Picture 6" descr="EGhomepagepica.jpg"/>
              <p:cNvPicPr>
                <a:picLocks noChangeAspect="1"/>
              </p:cNvPicPr>
              <p:nvPr/>
            </p:nvPicPr>
            <p:blipFill>
              <a:blip r:embed="rId2" cstate="print"/>
              <a:srcRect/>
              <a:stretch>
                <a:fillRect/>
              </a:stretch>
            </p:blipFill>
            <p:spPr bwMode="auto">
              <a:xfrm>
                <a:off x="971600" y="2398132"/>
                <a:ext cx="1872208" cy="2873268"/>
              </a:xfrm>
              <a:prstGeom prst="rect">
                <a:avLst/>
              </a:prstGeom>
              <a:noFill/>
              <a:ln w="9525">
                <a:noFill/>
                <a:miter lim="800000"/>
                <a:headEnd/>
                <a:tailEnd/>
              </a:ln>
            </p:spPr>
          </p:pic>
          <p:sp>
            <p:nvSpPr>
              <p:cNvPr id="7" name="Rectangle 5"/>
              <p:cNvSpPr>
                <a:spLocks noChangeArrowheads="1"/>
              </p:cNvSpPr>
              <p:nvPr/>
            </p:nvSpPr>
            <p:spPr bwMode="auto">
              <a:xfrm>
                <a:off x="827584" y="5291728"/>
                <a:ext cx="2364516" cy="715234"/>
              </a:xfrm>
              <a:prstGeom prst="rect">
                <a:avLst/>
              </a:prstGeom>
              <a:noFill/>
              <a:ln w="9525">
                <a:noFill/>
                <a:miter lim="800000"/>
                <a:headEnd/>
                <a:tailEnd/>
              </a:ln>
            </p:spPr>
            <p:txBody>
              <a:bodyPr anchor="ctr">
                <a:spAutoFit/>
              </a:bodyPr>
              <a:lstStyle/>
              <a:p>
                <a:pPr algn="ctr">
                  <a:defRPr/>
                </a:pPr>
                <a:r>
                  <a:rPr lang="en-US" altLang="zh-CN" sz="1200" b="1" dirty="0">
                    <a:solidFill>
                      <a:srgbClr val="FFFFFF"/>
                    </a:solidFill>
                    <a:effectLst>
                      <a:outerShdw blurRad="38100" dist="38100" dir="2700000" algn="tl">
                        <a:srgbClr val="000000">
                          <a:alpha val="43137"/>
                        </a:srgbClr>
                      </a:outerShdw>
                    </a:effectLst>
                  </a:rPr>
                  <a:t>Dr. Eugene </a:t>
                </a:r>
                <a:r>
                  <a:rPr lang="en-US" altLang="zh-CN" sz="1200" b="1" dirty="0" smtClean="0">
                    <a:solidFill>
                      <a:srgbClr val="FFFFFF"/>
                    </a:solidFill>
                    <a:effectLst>
                      <a:outerShdw blurRad="38100" dist="38100" dir="2700000" algn="tl">
                        <a:srgbClr val="000000">
                          <a:alpha val="43137"/>
                        </a:srgbClr>
                      </a:outerShdw>
                    </a:effectLst>
                  </a:rPr>
                  <a:t>Garfield</a:t>
                </a:r>
              </a:p>
              <a:p>
                <a:pPr algn="ctr">
                  <a:defRPr/>
                </a:pPr>
                <a:r>
                  <a:rPr lang="en-US" altLang="zh-CN" sz="1200" dirty="0">
                    <a:solidFill>
                      <a:srgbClr val="FFFFFF"/>
                    </a:solidFill>
                    <a:latin typeface="黑体" pitchFamily="49" charset="-122"/>
                    <a:ea typeface="黑体" pitchFamily="49" charset="-122"/>
                    <a:cs typeface="Arial" pitchFamily="34" charset="0"/>
                  </a:rPr>
                  <a:t>Founder &amp; Chairman Emeritus </a:t>
                </a:r>
                <a:r>
                  <a:rPr lang="en-US" altLang="zh-CN" sz="1200" dirty="0" smtClean="0">
                    <a:solidFill>
                      <a:srgbClr val="FFFFFF"/>
                    </a:solidFill>
                    <a:latin typeface="黑体" pitchFamily="49" charset="-122"/>
                    <a:ea typeface="黑体" pitchFamily="49" charset="-122"/>
                    <a:cs typeface="Arial" pitchFamily="34" charset="0"/>
                  </a:rPr>
                  <a:t>ISI</a:t>
                </a:r>
                <a:endParaRPr lang="en-US" altLang="zh-CN" sz="1200" dirty="0">
                  <a:solidFill>
                    <a:srgbClr val="FFFFFF"/>
                  </a:solidFill>
                  <a:latin typeface="黑体" pitchFamily="49" charset="-122"/>
                  <a:ea typeface="黑体" pitchFamily="49" charset="-122"/>
                  <a:cs typeface="Arial" pitchFamily="34" charset="0"/>
                </a:endParaRPr>
              </a:p>
            </p:txBody>
          </p:sp>
        </p:grpSp>
        <p:pic>
          <p:nvPicPr>
            <p:cNvPr id="8" name="Picture 7" descr="2014-11-27 11-11-24.jpg"/>
            <p:cNvPicPr>
              <a:picLocks noChangeAspect="1"/>
            </p:cNvPicPr>
            <p:nvPr/>
          </p:nvPicPr>
          <p:blipFill>
            <a:blip r:embed="rId3" cstate="print"/>
            <a:srcRect/>
            <a:stretch>
              <a:fillRect/>
            </a:stretch>
          </p:blipFill>
          <p:spPr bwMode="auto">
            <a:xfrm>
              <a:off x="3963745" y="1759844"/>
              <a:ext cx="3888581" cy="3134915"/>
            </a:xfrm>
            <a:prstGeom prst="rect">
              <a:avLst/>
            </a:prstGeom>
            <a:noFill/>
            <a:ln w="9525">
              <a:noFill/>
              <a:miter lim="800000"/>
              <a:headEnd/>
              <a:tailEnd/>
            </a:ln>
          </p:spPr>
        </p:pic>
        <p:sp>
          <p:nvSpPr>
            <p:cNvPr id="10" name="TextBox 9"/>
            <p:cNvSpPr txBox="1"/>
            <p:nvPr/>
          </p:nvSpPr>
          <p:spPr>
            <a:xfrm>
              <a:off x="4260804" y="4767148"/>
              <a:ext cx="3294460" cy="1278847"/>
            </a:xfrm>
            <a:prstGeom prst="rect">
              <a:avLst/>
            </a:prstGeom>
            <a:solidFill>
              <a:srgbClr val="FFFFFF"/>
            </a:solidFill>
            <a:ln w="19050">
              <a:solidFill>
                <a:schemeClr val="bg2"/>
              </a:solidFill>
            </a:ln>
            <a:effectLst>
              <a:outerShdw blurRad="50800" dist="38100" dir="5400000" algn="t" rotWithShape="0">
                <a:prstClr val="black">
                  <a:alpha val="40000"/>
                </a:prstClr>
              </a:outerShdw>
            </a:effectLst>
          </p:spPr>
          <p:txBody>
            <a:bodyPr anchor="ctr">
              <a:spAutoFit/>
            </a:bodyPr>
            <a:lstStyle/>
            <a:p>
              <a:pPr marL="0" lvl="1" algn="just">
                <a:defRPr/>
              </a:pPr>
              <a:r>
                <a:rPr lang="en-US" altLang="zh-CN" sz="1600" i="1" dirty="0">
                  <a:solidFill>
                    <a:srgbClr val="6817FF"/>
                  </a:solidFill>
                  <a:latin typeface="微软雅黑" panose="020B0503020204020204" pitchFamily="34" charset="-122"/>
                  <a:ea typeface="微软雅黑" panose="020B0503020204020204" pitchFamily="34" charset="-122"/>
                </a:rPr>
                <a:t>Dr. Garfield </a:t>
              </a:r>
              <a:r>
                <a:rPr lang="en-US" altLang="zh-CN" sz="1600" dirty="0">
                  <a:solidFill>
                    <a:srgbClr val="6817FF"/>
                  </a:solidFill>
                  <a:latin typeface="微软雅黑" panose="020B0503020204020204" pitchFamily="34" charset="-122"/>
                  <a:ea typeface="微软雅黑" panose="020B0503020204020204" pitchFamily="34" charset="-122"/>
                </a:rPr>
                <a:t>1955</a:t>
              </a:r>
              <a:r>
                <a:rPr lang="zh-CN" altLang="en-US" sz="1600" dirty="0">
                  <a:solidFill>
                    <a:srgbClr val="6817FF"/>
                  </a:solidFill>
                  <a:latin typeface="微软雅黑" panose="020B0503020204020204" pitchFamily="34" charset="-122"/>
                  <a:ea typeface="微软雅黑" panose="020B0503020204020204" pitchFamily="34" charset="-122"/>
                </a:rPr>
                <a:t>年在 </a:t>
              </a:r>
              <a:r>
                <a:rPr lang="en-US" altLang="zh-CN" sz="1600" i="1" u="sng" dirty="0">
                  <a:solidFill>
                    <a:srgbClr val="6817FF"/>
                  </a:solidFill>
                  <a:latin typeface="微软雅黑" panose="020B0503020204020204" pitchFamily="34" charset="-122"/>
                  <a:ea typeface="微软雅黑" panose="020B0503020204020204" pitchFamily="34" charset="-122"/>
                </a:rPr>
                <a:t>Science</a:t>
              </a:r>
              <a:r>
                <a:rPr lang="en-US" altLang="zh-CN" sz="1600" dirty="0">
                  <a:solidFill>
                    <a:srgbClr val="6817FF"/>
                  </a:solidFill>
                  <a:latin typeface="微软雅黑" panose="020B0503020204020204" pitchFamily="34" charset="-122"/>
                  <a:ea typeface="微软雅黑" panose="020B0503020204020204" pitchFamily="34" charset="-122"/>
                </a:rPr>
                <a:t> </a:t>
              </a:r>
              <a:r>
                <a:rPr lang="zh-CN" altLang="en-US" sz="1600" dirty="0">
                  <a:solidFill>
                    <a:srgbClr val="6817FF"/>
                  </a:solidFill>
                  <a:latin typeface="微软雅黑" panose="020B0503020204020204" pitchFamily="34" charset="-122"/>
                  <a:ea typeface="微软雅黑" panose="020B0503020204020204" pitchFamily="34" charset="-122"/>
                </a:rPr>
                <a:t>发表论文提出将</a:t>
              </a:r>
              <a:r>
                <a:rPr lang="zh-CN" altLang="en-US" b="1" dirty="0">
                  <a:solidFill>
                    <a:srgbClr val="6817FF"/>
                  </a:solidFill>
                  <a:latin typeface="微软雅黑" panose="020B0503020204020204" pitchFamily="34" charset="-122"/>
                  <a:ea typeface="微软雅黑" panose="020B0503020204020204" pitchFamily="34" charset="-122"/>
                </a:rPr>
                <a:t>引文索引</a:t>
              </a:r>
              <a:r>
                <a:rPr lang="zh-CN" altLang="en-US" sz="1600" dirty="0">
                  <a:solidFill>
                    <a:srgbClr val="6817FF"/>
                  </a:solidFill>
                  <a:latin typeface="微软雅黑" panose="020B0503020204020204" pitchFamily="34" charset="-122"/>
                  <a:ea typeface="微软雅黑" panose="020B0503020204020204" pitchFamily="34" charset="-122"/>
                </a:rPr>
                <a:t>作为一种新的文献检索与分类工具：</a:t>
              </a:r>
              <a:r>
                <a:rPr lang="zh-CN" altLang="en-US" sz="1600" b="1" dirty="0">
                  <a:solidFill>
                    <a:srgbClr val="6817FF"/>
                  </a:solidFill>
                  <a:latin typeface="微软雅黑" panose="020B0503020204020204" pitchFamily="34" charset="-122"/>
                  <a:ea typeface="微软雅黑" panose="020B0503020204020204" pitchFamily="34" charset="-122"/>
                </a:rPr>
                <a:t>将一篇文献作为检索字段从而跟踪一个</a:t>
              </a:r>
              <a:r>
                <a:rPr lang="en-US" altLang="zh-CN" sz="1600" b="1" dirty="0">
                  <a:solidFill>
                    <a:srgbClr val="6817FF"/>
                  </a:solidFill>
                  <a:latin typeface="微软雅黑" panose="020B0503020204020204" pitchFamily="34" charset="-122"/>
                  <a:ea typeface="微软雅黑" panose="020B0503020204020204" pitchFamily="34" charset="-122"/>
                </a:rPr>
                <a:t>Idea</a:t>
              </a:r>
              <a:r>
                <a:rPr lang="zh-CN" altLang="en-US" sz="1600" b="1" dirty="0">
                  <a:solidFill>
                    <a:srgbClr val="6817FF"/>
                  </a:solidFill>
                  <a:latin typeface="微软雅黑" panose="020B0503020204020204" pitchFamily="34" charset="-122"/>
                  <a:ea typeface="微软雅黑" panose="020B0503020204020204" pitchFamily="34" charset="-122"/>
                </a:rPr>
                <a:t>的发展过程及学科之间的交叉渗透的关系。</a:t>
              </a:r>
            </a:p>
          </p:txBody>
        </p:sp>
      </p:grpSp>
      <p:sp>
        <p:nvSpPr>
          <p:cNvPr id="13" name="标题 1"/>
          <p:cNvSpPr txBox="1">
            <a:spLocks/>
          </p:cNvSpPr>
          <p:nvPr/>
        </p:nvSpPr>
        <p:spPr>
          <a:xfrm>
            <a:off x="1054740" y="613200"/>
            <a:ext cx="8207375" cy="419100"/>
          </a:xfrm>
          <a:prstGeom prst="rect">
            <a:avLst/>
          </a:prstGeom>
          <a:extLst/>
        </p:spPr>
        <p:txBody>
          <a:bodyPr vert="horz" lIns="0" tIns="0" rIns="0" bIns="0"/>
          <a:lstStyle>
            <a:lvl1pPr algn="l" defTabSz="457200" rtl="0" eaLnBrk="1" latinLnBrk="0" hangingPunct="1">
              <a:spcBef>
                <a:spcPct val="0"/>
              </a:spcBef>
              <a:buNone/>
              <a:defRPr sz="2000" b="1" i="0" kern="120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sz="2400" dirty="0" smtClean="0">
                <a:solidFill>
                  <a:srgbClr val="6817FF"/>
                </a:solidFill>
                <a:latin typeface="微软雅黑" panose="020B0503020204020204" pitchFamily="34" charset="-122"/>
                <a:ea typeface="微软雅黑" panose="020B0503020204020204" pitchFamily="34" charset="-122"/>
              </a:rPr>
              <a:t>Web of </a:t>
            </a:r>
            <a:r>
              <a:rPr lang="en-US" sz="2400" dirty="0" err="1" smtClean="0">
                <a:solidFill>
                  <a:srgbClr val="6817FF"/>
                </a:solidFill>
                <a:latin typeface="微软雅黑" panose="020B0503020204020204" pitchFamily="34" charset="-122"/>
                <a:ea typeface="微软雅黑" panose="020B0503020204020204" pitchFamily="34" charset="-122"/>
              </a:rPr>
              <a:t>Science</a:t>
            </a:r>
            <a:r>
              <a:rPr lang="en-US" sz="2400" baseline="30000" dirty="0" err="1" smtClean="0">
                <a:solidFill>
                  <a:srgbClr val="6817FF"/>
                </a:solidFill>
                <a:latin typeface="微软雅黑" panose="020B0503020204020204" pitchFamily="34" charset="-122"/>
                <a:ea typeface="微软雅黑" panose="020B0503020204020204" pitchFamily="34" charset="-122"/>
              </a:rPr>
              <a:t>TM</a:t>
            </a:r>
            <a:r>
              <a:rPr lang="zh-CN" altLang="en-US"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核心合集数据库 </a:t>
            </a:r>
            <a:r>
              <a:rPr lang="en-US" altLang="zh-CN"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引文索引</a:t>
            </a:r>
          </a:p>
        </p:txBody>
      </p:sp>
    </p:spTree>
    <p:extLst>
      <p:ext uri="{BB962C8B-B14F-4D97-AF65-F5344CB8AC3E}">
        <p14:creationId xmlns:p14="http://schemas.microsoft.com/office/powerpoint/2010/main" val="38726226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54"/>
          <p:cNvSpPr txBox="1">
            <a:spLocks noChangeArrowheads="1"/>
          </p:cNvSpPr>
          <p:nvPr/>
        </p:nvSpPr>
        <p:spPr bwMode="auto">
          <a:xfrm rot="21594277" flipH="1">
            <a:off x="311099" y="1139189"/>
            <a:ext cx="3131851" cy="646331"/>
          </a:xfrm>
          <a:prstGeom prst="rect">
            <a:avLst/>
          </a:prstGeom>
          <a:noFill/>
          <a:ln w="9525">
            <a:noFill/>
            <a:miter lim="800000"/>
            <a:headEnd/>
            <a:tailEnd/>
          </a:ln>
        </p:spPr>
        <p:txBody>
          <a:bodyPr wrap="square">
            <a:spAutoFit/>
          </a:bodyPr>
          <a:lstStyle/>
          <a:p>
            <a:r>
              <a:rPr lang="zh-CN" altLang="en-US" dirty="0">
                <a:solidFill>
                  <a:srgbClr val="000000"/>
                </a:solidFill>
                <a:latin typeface="微软雅黑" panose="020B0503020204020204" pitchFamily="34" charset="-122"/>
                <a:ea typeface="微软雅黑" panose="020B0503020204020204" pitchFamily="34" charset="-122"/>
              </a:rPr>
              <a:t>从一篇高质量的文献出发，沿着科学研究的发展道路</a:t>
            </a:r>
            <a:r>
              <a:rPr lang="en-US" altLang="zh-CN" dirty="0">
                <a:solidFill>
                  <a:srgbClr val="000000"/>
                </a:solidFill>
                <a:latin typeface="微软雅黑" panose="020B0503020204020204" pitchFamily="34" charset="-122"/>
                <a:ea typeface="微软雅黑" panose="020B0503020204020204" pitchFamily="34" charset="-122"/>
              </a:rPr>
              <a:t>……</a:t>
            </a:r>
          </a:p>
        </p:txBody>
      </p:sp>
      <p:sp>
        <p:nvSpPr>
          <p:cNvPr id="24585" name="Rectangle 62"/>
          <p:cNvSpPr>
            <a:spLocks noChangeArrowheads="1"/>
          </p:cNvSpPr>
          <p:nvPr/>
        </p:nvSpPr>
        <p:spPr bwMode="auto">
          <a:xfrm>
            <a:off x="1847246" y="5512302"/>
            <a:ext cx="5755580" cy="787523"/>
          </a:xfrm>
          <a:prstGeom prst="rect">
            <a:avLst/>
          </a:prstGeom>
          <a:noFill/>
          <a:ln w="9525">
            <a:noFill/>
            <a:miter lim="800000"/>
            <a:headEnd/>
            <a:tailEnd/>
          </a:ln>
        </p:spPr>
        <p:txBody>
          <a:bodyPr wrap="square">
            <a:spAutoFit/>
          </a:bodyPr>
          <a:lstStyle/>
          <a:p>
            <a:pPr>
              <a:lnSpc>
                <a:spcPct val="150000"/>
              </a:lnSpc>
            </a:pPr>
            <a:r>
              <a:rPr lang="zh-CN" altLang="en-US" sz="1600" b="1" dirty="0">
                <a:solidFill>
                  <a:srgbClr val="000000"/>
                </a:solidFill>
                <a:latin typeface="微软雅黑" panose="020B0503020204020204" pitchFamily="34" charset="-122"/>
                <a:ea typeface="微软雅黑" panose="020B0503020204020204" pitchFamily="34" charset="-122"/>
              </a:rPr>
              <a:t>引文索引系统打破了传统的学科分类界限，既能揭示</a:t>
            </a:r>
            <a:r>
              <a:rPr lang="zh-CN" altLang="en-US" sz="1600" b="1" dirty="0">
                <a:solidFill>
                  <a:srgbClr val="6817FF"/>
                </a:solidFill>
                <a:latin typeface="微软雅黑" panose="020B0503020204020204" pitchFamily="34" charset="-122"/>
                <a:ea typeface="微软雅黑" panose="020B0503020204020204" pitchFamily="34" charset="-122"/>
              </a:rPr>
              <a:t>某一学科的继承与发展关系</a:t>
            </a:r>
            <a:r>
              <a:rPr lang="zh-CN" altLang="en-US" sz="1600" b="1" dirty="0">
                <a:solidFill>
                  <a:srgbClr val="000000"/>
                </a:solidFill>
                <a:latin typeface="微软雅黑" panose="020B0503020204020204" pitchFamily="34" charset="-122"/>
                <a:ea typeface="微软雅黑" panose="020B0503020204020204" pitchFamily="34" charset="-122"/>
              </a:rPr>
              <a:t>，又能反映</a:t>
            </a:r>
            <a:r>
              <a:rPr lang="zh-CN" altLang="en-US" sz="1600" b="1" dirty="0">
                <a:solidFill>
                  <a:srgbClr val="6817FF"/>
                </a:solidFill>
                <a:latin typeface="微软雅黑" panose="020B0503020204020204" pitchFamily="34" charset="-122"/>
                <a:ea typeface="微软雅黑" panose="020B0503020204020204" pitchFamily="34" charset="-122"/>
              </a:rPr>
              <a:t>学科之间的交叉渗透的关系 </a:t>
            </a:r>
            <a:r>
              <a:rPr lang="zh-CN" altLang="en-US" sz="1600" b="1" dirty="0">
                <a:solidFill>
                  <a:srgbClr val="000000"/>
                </a:solidFill>
                <a:latin typeface="微软雅黑" panose="020B0503020204020204" pitchFamily="34" charset="-122"/>
                <a:ea typeface="微软雅黑" panose="020B0503020204020204" pitchFamily="34" charset="-122"/>
              </a:rPr>
              <a:t>。</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sz="quarter" idx="13"/>
          </p:nvPr>
        </p:nvSpPr>
        <p:spPr/>
        <p:txBody>
          <a:bodyPr/>
          <a:lstStyle/>
          <a:p>
            <a:endParaRPr lang="zh-CN" altLang="en-US"/>
          </a:p>
        </p:txBody>
      </p:sp>
      <p:sp>
        <p:nvSpPr>
          <p:cNvPr id="45" name="标题 1"/>
          <p:cNvSpPr txBox="1">
            <a:spLocks/>
          </p:cNvSpPr>
          <p:nvPr/>
        </p:nvSpPr>
        <p:spPr>
          <a:xfrm>
            <a:off x="1054740" y="441750"/>
            <a:ext cx="8207375" cy="419100"/>
          </a:xfrm>
          <a:prstGeom prst="rect">
            <a:avLst/>
          </a:prstGeom>
          <a:extLst/>
        </p:spPr>
        <p:txBody>
          <a:bodyPr vert="horz" lIns="0" tIns="0" rIns="0" bIns="0"/>
          <a:lstStyle>
            <a:lvl1pPr algn="l" defTabSz="457200" rtl="0" eaLnBrk="1" latinLnBrk="0" hangingPunct="1">
              <a:spcBef>
                <a:spcPct val="0"/>
              </a:spcBef>
              <a:buNone/>
              <a:defRPr sz="2000" b="1" i="0" kern="120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sz="2400" dirty="0" smtClean="0">
                <a:solidFill>
                  <a:srgbClr val="6817FF"/>
                </a:solidFill>
                <a:latin typeface="微软雅黑" panose="020B0503020204020204" pitchFamily="34" charset="-122"/>
                <a:ea typeface="微软雅黑" panose="020B0503020204020204" pitchFamily="34" charset="-122"/>
              </a:rPr>
              <a:t>Web of </a:t>
            </a:r>
            <a:r>
              <a:rPr lang="en-US" sz="2400" dirty="0" err="1" smtClean="0">
                <a:solidFill>
                  <a:srgbClr val="6817FF"/>
                </a:solidFill>
                <a:latin typeface="微软雅黑" panose="020B0503020204020204" pitchFamily="34" charset="-122"/>
                <a:ea typeface="微软雅黑" panose="020B0503020204020204" pitchFamily="34" charset="-122"/>
              </a:rPr>
              <a:t>Science</a:t>
            </a:r>
            <a:r>
              <a:rPr lang="en-US" sz="2400" baseline="30000" dirty="0" err="1" smtClean="0">
                <a:solidFill>
                  <a:srgbClr val="6817FF"/>
                </a:solidFill>
                <a:latin typeface="微软雅黑" panose="020B0503020204020204" pitchFamily="34" charset="-122"/>
                <a:ea typeface="微软雅黑" panose="020B0503020204020204" pitchFamily="34" charset="-122"/>
              </a:rPr>
              <a:t>TM</a:t>
            </a:r>
            <a:r>
              <a:rPr lang="zh-CN" altLang="en-US"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核心合集数据库 </a:t>
            </a:r>
            <a:r>
              <a:rPr lang="en-US" altLang="zh-CN" sz="2400" dirty="0" smtClean="0">
                <a:solidFill>
                  <a:srgbClr val="6817FF"/>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dirty="0">
                <a:solidFill>
                  <a:srgbClr val="6817FF"/>
                </a:solidFill>
                <a:latin typeface="微软雅黑" panose="020B0503020204020204" pitchFamily="34" charset="-122"/>
                <a:ea typeface="微软雅黑" panose="020B0503020204020204" pitchFamily="34" charset="-122"/>
                <a:sym typeface="Arial" panose="020B0604020202020204" pitchFamily="34" charset="0"/>
              </a:rPr>
              <a:t>引文索引</a:t>
            </a:r>
          </a:p>
        </p:txBody>
      </p:sp>
      <p:grpSp>
        <p:nvGrpSpPr>
          <p:cNvPr id="46" name="组合 44">
            <a:extLst>
              <a:ext uri="{FF2B5EF4-FFF2-40B4-BE49-F238E27FC236}">
                <a16:creationId xmlns:a16="http://schemas.microsoft.com/office/drawing/2014/main" xmlns="" id="{170ACFDF-29FA-4757-B3B9-5A8D381C5533}"/>
              </a:ext>
            </a:extLst>
          </p:cNvPr>
          <p:cNvGrpSpPr/>
          <p:nvPr/>
        </p:nvGrpSpPr>
        <p:grpSpPr>
          <a:xfrm>
            <a:off x="1365843" y="1322041"/>
            <a:ext cx="6236984" cy="4016026"/>
            <a:chOff x="1115351" y="1458657"/>
            <a:chExt cx="6653316" cy="4284105"/>
          </a:xfrm>
        </p:grpSpPr>
        <p:grpSp>
          <p:nvGrpSpPr>
            <p:cNvPr id="76" name="Group 48">
              <a:extLst>
                <a:ext uri="{FF2B5EF4-FFF2-40B4-BE49-F238E27FC236}">
                  <a16:creationId xmlns:a16="http://schemas.microsoft.com/office/drawing/2014/main" xmlns="" id="{ADB54001-63FE-4FAF-B754-E529743765E9}"/>
                </a:ext>
              </a:extLst>
            </p:cNvPr>
            <p:cNvGrpSpPr>
              <a:grpSpLocks/>
            </p:cNvGrpSpPr>
            <p:nvPr/>
          </p:nvGrpSpPr>
          <p:grpSpPr bwMode="auto">
            <a:xfrm>
              <a:off x="2547275" y="2932887"/>
              <a:ext cx="4452938" cy="2809875"/>
              <a:chOff x="2345634" y="3525078"/>
              <a:chExt cx="4452731" cy="2809461"/>
            </a:xfrm>
          </p:grpSpPr>
          <p:pic>
            <p:nvPicPr>
              <p:cNvPr id="78" name="Picture 31" descr="WoSfullrec">
                <a:extLst>
                  <a:ext uri="{FF2B5EF4-FFF2-40B4-BE49-F238E27FC236}">
                    <a16:creationId xmlns:a16="http://schemas.microsoft.com/office/drawing/2014/main" xmlns="" id="{FDA319D2-5CA1-4097-ABFF-597D1BB9B6D5}"/>
                  </a:ext>
                </a:extLst>
              </p:cNvPr>
              <p:cNvPicPr>
                <a:picLocks noChangeAspect="1" noChangeArrowheads="1"/>
              </p:cNvPicPr>
              <p:nvPr/>
            </p:nvPicPr>
            <p:blipFill>
              <a:blip r:embed="rId3"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79" name="Picture 8" descr="WoSfullrec">
                <a:extLst>
                  <a:ext uri="{FF2B5EF4-FFF2-40B4-BE49-F238E27FC236}">
                    <a16:creationId xmlns:a16="http://schemas.microsoft.com/office/drawing/2014/main" xmlns="" id="{FA76562A-6320-4504-854C-E555BB7297C6}"/>
                  </a:ext>
                </a:extLst>
              </p:cNvPr>
              <p:cNvPicPr>
                <a:picLocks noChangeAspect="1" noChangeArrowheads="1"/>
              </p:cNvPicPr>
              <p:nvPr/>
            </p:nvPicPr>
            <p:blipFill>
              <a:blip r:embed="rId3"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80" name="Picture 9" descr="WoSfullrec">
                <a:extLst>
                  <a:ext uri="{FF2B5EF4-FFF2-40B4-BE49-F238E27FC236}">
                    <a16:creationId xmlns:a16="http://schemas.microsoft.com/office/drawing/2014/main" xmlns="" id="{2415B8AD-983B-424C-935B-86F68B6E6C45}"/>
                  </a:ext>
                </a:extLst>
              </p:cNvPr>
              <p:cNvPicPr>
                <a:picLocks noChangeAspect="1" noChangeArrowheads="1"/>
              </p:cNvPicPr>
              <p:nvPr/>
            </p:nvPicPr>
            <p:blipFill>
              <a:blip r:embed="rId3"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81" name="Line 21">
                <a:extLst>
                  <a:ext uri="{FF2B5EF4-FFF2-40B4-BE49-F238E27FC236}">
                    <a16:creationId xmlns:a16="http://schemas.microsoft.com/office/drawing/2014/main" xmlns="" id="{4255F2A6-3F91-4A72-818D-B8108003A721}"/>
                  </a:ext>
                </a:extLst>
              </p:cNvPr>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2" name="Text Box 22">
                <a:extLst>
                  <a:ext uri="{FF2B5EF4-FFF2-40B4-BE49-F238E27FC236}">
                    <a16:creationId xmlns:a16="http://schemas.microsoft.com/office/drawing/2014/main" xmlns="" id="{27FD295D-AE82-4189-8E86-65A2451F3409}"/>
                  </a:ext>
                </a:extLst>
              </p:cNvPr>
              <p:cNvSpPr txBox="1">
                <a:spLocks noChangeArrowheads="1"/>
              </p:cNvSpPr>
              <p:nvPr/>
            </p:nvSpPr>
            <p:spPr bwMode="auto">
              <a:xfrm>
                <a:off x="4726404" y="3816555"/>
                <a:ext cx="769901" cy="282315"/>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相关记录</a:t>
                </a:r>
                <a:endParaRPr lang="en-US" altLang="zh-CN" dirty="0">
                  <a:solidFill>
                    <a:srgbClr val="FFFFFF"/>
                  </a:solidFill>
                </a:endParaRPr>
              </a:p>
            </p:txBody>
          </p:sp>
          <p:sp>
            <p:nvSpPr>
              <p:cNvPr id="83" name="Text Box 25">
                <a:extLst>
                  <a:ext uri="{FF2B5EF4-FFF2-40B4-BE49-F238E27FC236}">
                    <a16:creationId xmlns:a16="http://schemas.microsoft.com/office/drawing/2014/main" xmlns="" id="{5DF74355-270E-43E6-B07F-387096C238F2}"/>
                  </a:ext>
                </a:extLst>
              </p:cNvPr>
              <p:cNvSpPr txBox="1">
                <a:spLocks noChangeArrowheads="1"/>
              </p:cNvSpPr>
              <p:nvPr/>
            </p:nvSpPr>
            <p:spPr bwMode="auto">
              <a:xfrm>
                <a:off x="5626843" y="4850446"/>
                <a:ext cx="476228"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2004</a:t>
                </a:r>
              </a:p>
            </p:txBody>
          </p:sp>
          <p:sp>
            <p:nvSpPr>
              <p:cNvPr id="84" name="Text Box 26">
                <a:extLst>
                  <a:ext uri="{FF2B5EF4-FFF2-40B4-BE49-F238E27FC236}">
                    <a16:creationId xmlns:a16="http://schemas.microsoft.com/office/drawing/2014/main" xmlns="" id="{4F3BAB3E-7662-447E-BCC8-43C003B76C1C}"/>
                  </a:ext>
                </a:extLst>
              </p:cNvPr>
              <p:cNvSpPr txBox="1">
                <a:spLocks noChangeArrowheads="1"/>
              </p:cNvSpPr>
              <p:nvPr/>
            </p:nvSpPr>
            <p:spPr bwMode="auto">
              <a:xfrm>
                <a:off x="5170934" y="5597253"/>
                <a:ext cx="460671"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1999</a:t>
                </a:r>
              </a:p>
            </p:txBody>
          </p:sp>
          <p:pic>
            <p:nvPicPr>
              <p:cNvPr id="85" name="Picture 27" descr="WoSfullrec">
                <a:extLst>
                  <a:ext uri="{FF2B5EF4-FFF2-40B4-BE49-F238E27FC236}">
                    <a16:creationId xmlns:a16="http://schemas.microsoft.com/office/drawing/2014/main" xmlns="" id="{CD99BECF-2A23-4FD4-88D7-3B076664CA48}"/>
                  </a:ext>
                </a:extLst>
              </p:cNvPr>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86" name="Text Box 28">
                <a:extLst>
                  <a:ext uri="{FF2B5EF4-FFF2-40B4-BE49-F238E27FC236}">
                    <a16:creationId xmlns:a16="http://schemas.microsoft.com/office/drawing/2014/main" xmlns="" id="{75E2E19B-FA15-4EB9-B7AB-EDDF95DA5C6D}"/>
                  </a:ext>
                </a:extLst>
              </p:cNvPr>
              <p:cNvSpPr txBox="1">
                <a:spLocks noChangeArrowheads="1"/>
              </p:cNvSpPr>
              <p:nvPr/>
            </p:nvSpPr>
            <p:spPr bwMode="auto">
              <a:xfrm>
                <a:off x="6263402" y="5094887"/>
                <a:ext cx="444583"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2013</a:t>
                </a:r>
                <a:endParaRPr lang="en-US" altLang="zh-CN" sz="1051" b="1" dirty="0">
                  <a:solidFill>
                    <a:srgbClr val="4B4B4B"/>
                  </a:solidFill>
                  <a:ea typeface="方正黑体简体"/>
                  <a:cs typeface="Arial" pitchFamily="34" charset="0"/>
                </a:endParaRPr>
              </a:p>
            </p:txBody>
          </p:sp>
          <p:sp>
            <p:nvSpPr>
              <p:cNvPr id="87" name="Line 29">
                <a:extLst>
                  <a:ext uri="{FF2B5EF4-FFF2-40B4-BE49-F238E27FC236}">
                    <a16:creationId xmlns:a16="http://schemas.microsoft.com/office/drawing/2014/main" xmlns="" id="{FF165926-3A37-4D1D-9BD0-5D95C4C7B002}"/>
                  </a:ext>
                </a:extLst>
              </p:cNvPr>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8" name="Line 30">
                <a:extLst>
                  <a:ext uri="{FF2B5EF4-FFF2-40B4-BE49-F238E27FC236}">
                    <a16:creationId xmlns:a16="http://schemas.microsoft.com/office/drawing/2014/main" xmlns="" id="{DD83B262-A15A-42FC-BD58-7F7D4D29EF17}"/>
                  </a:ext>
                </a:extLst>
              </p:cNvPr>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9" name="Text Box 32">
                <a:extLst>
                  <a:ext uri="{FF2B5EF4-FFF2-40B4-BE49-F238E27FC236}">
                    <a16:creationId xmlns:a16="http://schemas.microsoft.com/office/drawing/2014/main" xmlns="" id="{E788C31A-4A1E-48A3-8024-006DF246AF86}"/>
                  </a:ext>
                </a:extLst>
              </p:cNvPr>
              <p:cNvSpPr txBox="1">
                <a:spLocks noChangeArrowheads="1"/>
              </p:cNvSpPr>
              <p:nvPr/>
            </p:nvSpPr>
            <p:spPr bwMode="auto">
              <a:xfrm>
                <a:off x="5791935" y="5942485"/>
                <a:ext cx="369872"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2009</a:t>
                </a:r>
                <a:endParaRPr lang="en-US" altLang="zh-CN" sz="1051" b="1" dirty="0">
                  <a:solidFill>
                    <a:srgbClr val="4B4B4B"/>
                  </a:solidFill>
                  <a:ea typeface="方正黑体简体"/>
                  <a:cs typeface="Arial" pitchFamily="34" charset="0"/>
                </a:endParaRPr>
              </a:p>
            </p:txBody>
          </p:sp>
          <p:sp>
            <p:nvSpPr>
              <p:cNvPr id="90" name="Text Box 35">
                <a:extLst>
                  <a:ext uri="{FF2B5EF4-FFF2-40B4-BE49-F238E27FC236}">
                    <a16:creationId xmlns:a16="http://schemas.microsoft.com/office/drawing/2014/main" xmlns="" id="{4BB18A78-337F-40F2-AE27-98E88A636C3E}"/>
                  </a:ext>
                </a:extLst>
              </p:cNvPr>
              <p:cNvSpPr txBox="1">
                <a:spLocks noChangeArrowheads="1"/>
              </p:cNvSpPr>
              <p:nvPr/>
            </p:nvSpPr>
            <p:spPr bwMode="auto">
              <a:xfrm>
                <a:off x="4114028" y="5335579"/>
                <a:ext cx="815937" cy="282315"/>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a:solidFill>
                      <a:srgbClr val="FFFFFF"/>
                    </a:solidFill>
                  </a:rPr>
                  <a:t>引用</a:t>
                </a:r>
                <a:endParaRPr lang="en-US" altLang="zh-CN" dirty="0">
                  <a:solidFill>
                    <a:srgbClr val="FFFFFF"/>
                  </a:solidFill>
                </a:endParaRPr>
              </a:p>
            </p:txBody>
          </p:sp>
        </p:grpSp>
        <p:grpSp>
          <p:nvGrpSpPr>
            <p:cNvPr id="64" name="Group 46">
              <a:extLst>
                <a:ext uri="{FF2B5EF4-FFF2-40B4-BE49-F238E27FC236}">
                  <a16:creationId xmlns:a16="http://schemas.microsoft.com/office/drawing/2014/main" xmlns="" id="{D719C661-3ACE-404F-AD16-B013567BB97B}"/>
                </a:ext>
              </a:extLst>
            </p:cNvPr>
            <p:cNvGrpSpPr>
              <a:grpSpLocks/>
            </p:cNvGrpSpPr>
            <p:nvPr/>
          </p:nvGrpSpPr>
          <p:grpSpPr bwMode="auto">
            <a:xfrm>
              <a:off x="4696752" y="1458657"/>
              <a:ext cx="3071915" cy="1720850"/>
              <a:chOff x="4495800" y="1845665"/>
              <a:chExt cx="3072595" cy="1719645"/>
            </a:xfrm>
          </p:grpSpPr>
          <p:pic>
            <p:nvPicPr>
              <p:cNvPr id="66" name="Picture 2" descr="WoSfullrec">
                <a:extLst>
                  <a:ext uri="{FF2B5EF4-FFF2-40B4-BE49-F238E27FC236}">
                    <a16:creationId xmlns:a16="http://schemas.microsoft.com/office/drawing/2014/main" xmlns="" id="{2D4AE830-EDC7-436D-9E38-1E7AB649C49B}"/>
                  </a:ext>
                </a:extLst>
              </p:cNvPr>
              <p:cNvPicPr>
                <a:picLocks noChangeAspect="1" noChangeArrowheads="1"/>
              </p:cNvPicPr>
              <p:nvPr/>
            </p:nvPicPr>
            <p:blipFill>
              <a:blip r:embed="rId3"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67" name="Text Box 3">
                <a:extLst>
                  <a:ext uri="{FF2B5EF4-FFF2-40B4-BE49-F238E27FC236}">
                    <a16:creationId xmlns:a16="http://schemas.microsoft.com/office/drawing/2014/main" xmlns="" id="{38373F60-BE62-41F5-8DA8-37FC40A09110}"/>
                  </a:ext>
                </a:extLst>
              </p:cNvPr>
              <p:cNvSpPr txBox="1">
                <a:spLocks noChangeArrowheads="1"/>
              </p:cNvSpPr>
              <p:nvPr/>
            </p:nvSpPr>
            <p:spPr bwMode="auto">
              <a:xfrm>
                <a:off x="6448962" y="2110591"/>
                <a:ext cx="319159" cy="17238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2012</a:t>
                </a:r>
                <a:endParaRPr lang="en-US" altLang="zh-CN" sz="1051" b="1" dirty="0">
                  <a:solidFill>
                    <a:srgbClr val="4B4B4B"/>
                  </a:solidFill>
                  <a:ea typeface="方正黑体简体"/>
                  <a:cs typeface="Arial" pitchFamily="34" charset="0"/>
                </a:endParaRPr>
              </a:p>
            </p:txBody>
          </p:sp>
          <p:sp>
            <p:nvSpPr>
              <p:cNvPr id="68" name="Line 4">
                <a:extLst>
                  <a:ext uri="{FF2B5EF4-FFF2-40B4-BE49-F238E27FC236}">
                    <a16:creationId xmlns:a16="http://schemas.microsoft.com/office/drawing/2014/main" xmlns="" id="{D27F6807-ACCC-4AC8-A546-95754E6BB46A}"/>
                  </a:ext>
                </a:extLst>
              </p:cNvPr>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pic>
            <p:nvPicPr>
              <p:cNvPr id="69" name="Picture 7" descr="WoSfullrec">
                <a:extLst>
                  <a:ext uri="{FF2B5EF4-FFF2-40B4-BE49-F238E27FC236}">
                    <a16:creationId xmlns:a16="http://schemas.microsoft.com/office/drawing/2014/main" xmlns="" id="{A0F29C3A-681A-4DA1-8BAB-0365C19D96C7}"/>
                  </a:ext>
                </a:extLst>
              </p:cNvPr>
              <p:cNvPicPr>
                <a:picLocks noChangeAspect="1" noChangeArrowheads="1"/>
              </p:cNvPicPr>
              <p:nvPr/>
            </p:nvPicPr>
            <p:blipFill>
              <a:blip r:embed="rId3"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70" name="Text Box 19">
                <a:extLst>
                  <a:ext uri="{FF2B5EF4-FFF2-40B4-BE49-F238E27FC236}">
                    <a16:creationId xmlns:a16="http://schemas.microsoft.com/office/drawing/2014/main" xmlns="" id="{D9DFE8C4-6FF8-46B1-813B-9D1755A259D5}"/>
                  </a:ext>
                </a:extLst>
              </p:cNvPr>
              <p:cNvSpPr txBox="1">
                <a:spLocks noChangeArrowheads="1"/>
              </p:cNvSpPr>
              <p:nvPr/>
            </p:nvSpPr>
            <p:spPr bwMode="auto">
              <a:xfrm>
                <a:off x="6072639" y="2854608"/>
                <a:ext cx="402233"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2014</a:t>
                </a:r>
                <a:endParaRPr lang="en-US" altLang="zh-CN" sz="1051" b="1" dirty="0">
                  <a:solidFill>
                    <a:srgbClr val="4B4B4B"/>
                  </a:solidFill>
                  <a:ea typeface="方正黑体简体"/>
                  <a:cs typeface="Arial" pitchFamily="34" charset="0"/>
                </a:endParaRPr>
              </a:p>
            </p:txBody>
          </p:sp>
          <p:sp>
            <p:nvSpPr>
              <p:cNvPr id="71" name="Text Box 20">
                <a:extLst>
                  <a:ext uri="{FF2B5EF4-FFF2-40B4-BE49-F238E27FC236}">
                    <a16:creationId xmlns:a16="http://schemas.microsoft.com/office/drawing/2014/main" xmlns="" id="{27320E66-41EF-40CB-8EDA-8844CC6CC535}"/>
                  </a:ext>
                </a:extLst>
              </p:cNvPr>
              <p:cNvSpPr txBox="1">
                <a:spLocks noChangeArrowheads="1"/>
              </p:cNvSpPr>
              <p:nvPr/>
            </p:nvSpPr>
            <p:spPr bwMode="auto">
              <a:xfrm>
                <a:off x="4727199" y="2251249"/>
                <a:ext cx="900737" cy="282159"/>
              </a:xfrm>
              <a:prstGeom prst="rect">
                <a:avLst/>
              </a:prstGeom>
              <a:solidFill>
                <a:schemeClr val="bg2"/>
              </a:solidFill>
              <a:ln w="28575">
                <a:solidFill>
                  <a:schemeClr val="bg2"/>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施引文献</a:t>
                </a:r>
                <a:endParaRPr lang="en-US" altLang="zh-CN" dirty="0">
                  <a:solidFill>
                    <a:srgbClr val="FFFFFF"/>
                  </a:solidFill>
                </a:endParaRPr>
              </a:p>
            </p:txBody>
          </p:sp>
          <p:pic>
            <p:nvPicPr>
              <p:cNvPr id="72" name="Picture 23" descr="WoSfullrec">
                <a:extLst>
                  <a:ext uri="{FF2B5EF4-FFF2-40B4-BE49-F238E27FC236}">
                    <a16:creationId xmlns:a16="http://schemas.microsoft.com/office/drawing/2014/main" xmlns="" id="{31055447-0315-4845-BE19-D85812F6C97B}"/>
                  </a:ext>
                </a:extLst>
              </p:cNvPr>
              <p:cNvPicPr>
                <a:picLocks noChangeAspect="1" noChangeArrowheads="1"/>
              </p:cNvPicPr>
              <p:nvPr/>
            </p:nvPicPr>
            <p:blipFill>
              <a:blip r:embed="rId3"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73" name="Text Box 24">
                <a:extLst>
                  <a:ext uri="{FF2B5EF4-FFF2-40B4-BE49-F238E27FC236}">
                    <a16:creationId xmlns:a16="http://schemas.microsoft.com/office/drawing/2014/main" xmlns="" id="{52F8CA40-E350-4287-B0B5-4E56E1356DF3}"/>
                  </a:ext>
                </a:extLst>
              </p:cNvPr>
              <p:cNvSpPr txBox="1">
                <a:spLocks noChangeArrowheads="1"/>
              </p:cNvSpPr>
              <p:nvPr/>
            </p:nvSpPr>
            <p:spPr bwMode="auto">
              <a:xfrm>
                <a:off x="7025349" y="2324752"/>
                <a:ext cx="543045"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2015</a:t>
                </a:r>
                <a:endParaRPr lang="en-US" altLang="zh-CN" sz="1051" b="1" dirty="0">
                  <a:solidFill>
                    <a:srgbClr val="4B4B4B"/>
                  </a:solidFill>
                  <a:ea typeface="方正黑体简体"/>
                  <a:cs typeface="Arial" pitchFamily="34" charset="0"/>
                </a:endParaRPr>
              </a:p>
            </p:txBody>
          </p:sp>
          <p:pic>
            <p:nvPicPr>
              <p:cNvPr id="74" name="Picture 33" descr="WoSfullrec">
                <a:extLst>
                  <a:ext uri="{FF2B5EF4-FFF2-40B4-BE49-F238E27FC236}">
                    <a16:creationId xmlns:a16="http://schemas.microsoft.com/office/drawing/2014/main" xmlns="" id="{EA7F85F5-64E6-41B1-9B16-4C72D7D5AE8D}"/>
                  </a:ext>
                </a:extLst>
              </p:cNvPr>
              <p:cNvPicPr>
                <a:picLocks noChangeAspect="1" noChangeArrowheads="1"/>
              </p:cNvPicPr>
              <p:nvPr/>
            </p:nvPicPr>
            <p:blipFill>
              <a:blip r:embed="rId3"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75" name="Text Box 34">
                <a:extLst>
                  <a:ext uri="{FF2B5EF4-FFF2-40B4-BE49-F238E27FC236}">
                    <a16:creationId xmlns:a16="http://schemas.microsoft.com/office/drawing/2014/main" xmlns="" id="{BDD15BB8-9A3A-43A4-A15A-03A1CCAF2D5B}"/>
                  </a:ext>
                </a:extLst>
              </p:cNvPr>
              <p:cNvSpPr txBox="1">
                <a:spLocks noChangeArrowheads="1"/>
              </p:cNvSpPr>
              <p:nvPr/>
            </p:nvSpPr>
            <p:spPr bwMode="auto">
              <a:xfrm>
                <a:off x="6709367" y="3257551"/>
                <a:ext cx="571627"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2017</a:t>
                </a:r>
                <a:endParaRPr lang="en-US" altLang="zh-CN" sz="1051" b="1" dirty="0">
                  <a:solidFill>
                    <a:srgbClr val="4B4B4B"/>
                  </a:solidFill>
                  <a:ea typeface="方正黑体简体"/>
                  <a:cs typeface="Arial" pitchFamily="34" charset="0"/>
                </a:endParaRPr>
              </a:p>
            </p:txBody>
          </p:sp>
        </p:grpSp>
        <p:pic>
          <p:nvPicPr>
            <p:cNvPr id="49" name="Picture 18" descr="WoSfullrec">
              <a:extLst>
                <a:ext uri="{FF2B5EF4-FFF2-40B4-BE49-F238E27FC236}">
                  <a16:creationId xmlns:a16="http://schemas.microsoft.com/office/drawing/2014/main" xmlns="" id="{42D40DA3-DE18-4FAA-AC77-648BA0F7BC65}"/>
                </a:ext>
              </a:extLst>
            </p:cNvPr>
            <p:cNvPicPr>
              <a:picLocks noChangeAspect="1" noChangeArrowheads="1"/>
            </p:cNvPicPr>
            <p:nvPr/>
          </p:nvPicPr>
          <p:blipFill>
            <a:blip r:embed="rId4"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50" name="Text Box 38">
              <a:extLst>
                <a:ext uri="{FF2B5EF4-FFF2-40B4-BE49-F238E27FC236}">
                  <a16:creationId xmlns:a16="http://schemas.microsoft.com/office/drawing/2014/main" xmlns="" id="{9C90FB2E-F7C5-4F9E-BDEF-2C4E0E310144}"/>
                </a:ext>
              </a:extLst>
            </p:cNvPr>
            <p:cNvSpPr txBox="1">
              <a:spLocks noChangeArrowheads="1"/>
            </p:cNvSpPr>
            <p:nvPr/>
          </p:nvSpPr>
          <p:spPr bwMode="auto">
            <a:xfrm>
              <a:off x="3971263" y="2285187"/>
              <a:ext cx="431800" cy="172506"/>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2010</a:t>
              </a:r>
              <a:endParaRPr lang="en-US" altLang="zh-CN" sz="1051" b="1" dirty="0">
                <a:solidFill>
                  <a:srgbClr val="4B4B4B"/>
                </a:solidFill>
                <a:ea typeface="方正黑体简体"/>
                <a:cs typeface="Arial" pitchFamily="34" charset="0"/>
              </a:endParaRPr>
            </a:p>
          </p:txBody>
        </p:sp>
        <p:grpSp>
          <p:nvGrpSpPr>
            <p:cNvPr id="52" name="Group 47">
              <a:extLst>
                <a:ext uri="{FF2B5EF4-FFF2-40B4-BE49-F238E27FC236}">
                  <a16:creationId xmlns:a16="http://schemas.microsoft.com/office/drawing/2014/main" xmlns="" id="{D397DCC8-E55A-4C1C-9A1D-7CCE6CA1263E}"/>
                </a:ext>
              </a:extLst>
            </p:cNvPr>
            <p:cNvGrpSpPr>
              <a:grpSpLocks/>
            </p:cNvGrpSpPr>
            <p:nvPr/>
          </p:nvGrpSpPr>
          <p:grpSpPr bwMode="auto">
            <a:xfrm>
              <a:off x="1115351" y="2488979"/>
              <a:ext cx="2438400" cy="2299696"/>
              <a:chOff x="914400" y="3080377"/>
              <a:chExt cx="2438400" cy="2300005"/>
            </a:xfrm>
          </p:grpSpPr>
          <p:pic>
            <p:nvPicPr>
              <p:cNvPr id="54" name="Picture 5" descr="WoSfullrec">
                <a:extLst>
                  <a:ext uri="{FF2B5EF4-FFF2-40B4-BE49-F238E27FC236}">
                    <a16:creationId xmlns:a16="http://schemas.microsoft.com/office/drawing/2014/main" xmlns="" id="{801DB2B1-55C3-48BF-95CD-191F1EA8AE3E}"/>
                  </a:ext>
                </a:extLst>
              </p:cNvPr>
              <p:cNvPicPr>
                <a:picLocks noChangeAspect="1" noChangeArrowheads="1"/>
              </p:cNvPicPr>
              <p:nvPr/>
            </p:nvPicPr>
            <p:blipFill>
              <a:blip r:embed="rId3"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55" name="Picture 6" descr="WoSfullrec">
                <a:extLst>
                  <a:ext uri="{FF2B5EF4-FFF2-40B4-BE49-F238E27FC236}">
                    <a16:creationId xmlns:a16="http://schemas.microsoft.com/office/drawing/2014/main" xmlns="" id="{244FE6DB-1136-41C9-8836-AB8F140F2A79}"/>
                  </a:ext>
                </a:extLst>
              </p:cNvPr>
              <p:cNvPicPr>
                <a:picLocks noChangeAspect="1" noChangeArrowheads="1"/>
              </p:cNvPicPr>
              <p:nvPr/>
            </p:nvPicPr>
            <p:blipFill>
              <a:blip r:embed="rId3"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56" name="Picture 10" descr="WoSfullrec">
                <a:extLst>
                  <a:ext uri="{FF2B5EF4-FFF2-40B4-BE49-F238E27FC236}">
                    <a16:creationId xmlns:a16="http://schemas.microsoft.com/office/drawing/2014/main" xmlns="" id="{96CA8057-75AF-499B-A79A-BCBA45667FFB}"/>
                  </a:ext>
                </a:extLst>
              </p:cNvPr>
              <p:cNvPicPr>
                <a:picLocks noChangeAspect="1" noChangeArrowheads="1"/>
              </p:cNvPicPr>
              <p:nvPr/>
            </p:nvPicPr>
            <p:blipFill>
              <a:blip r:embed="rId3"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57" name="Line 11">
                <a:extLst>
                  <a:ext uri="{FF2B5EF4-FFF2-40B4-BE49-F238E27FC236}">
                    <a16:creationId xmlns:a16="http://schemas.microsoft.com/office/drawing/2014/main" xmlns="" id="{5C756208-B595-409A-AD26-D336F55990FC}"/>
                  </a:ext>
                </a:extLst>
              </p:cNvPr>
              <p:cNvSpPr>
                <a:spLocks noChangeShapeType="1"/>
              </p:cNvSpPr>
              <p:nvPr/>
            </p:nvSpPr>
            <p:spPr bwMode="auto">
              <a:xfrm flipH="1">
                <a:off x="2292350" y="3352871"/>
                <a:ext cx="1060450" cy="49060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58" name="Text Box 12">
                <a:extLst>
                  <a:ext uri="{FF2B5EF4-FFF2-40B4-BE49-F238E27FC236}">
                    <a16:creationId xmlns:a16="http://schemas.microsoft.com/office/drawing/2014/main" xmlns="" id="{3A950891-DA43-49EA-BEA9-E6812A5585C0}"/>
                  </a:ext>
                </a:extLst>
              </p:cNvPr>
              <p:cNvSpPr txBox="1">
                <a:spLocks noChangeArrowheads="1"/>
              </p:cNvSpPr>
              <p:nvPr/>
            </p:nvSpPr>
            <p:spPr bwMode="auto">
              <a:xfrm>
                <a:off x="2281239" y="3080377"/>
                <a:ext cx="838200" cy="282394"/>
              </a:xfrm>
              <a:prstGeom prst="rect">
                <a:avLst/>
              </a:prstGeom>
              <a:solidFill>
                <a:schemeClr val="bg2"/>
              </a:solidFill>
              <a:ln w="28575">
                <a:solidFill>
                  <a:schemeClr val="bg2"/>
                </a:solidFill>
                <a:miter lim="800000"/>
                <a:headEnd/>
                <a:tailEnd/>
              </a:ln>
            </p:spPr>
            <p:txBody>
              <a:bodyPr lIns="0" rIns="0">
                <a:spAutoFit/>
              </a:bodyPr>
              <a:lstStyle/>
              <a:p>
                <a:pPr algn="ctr" eaLnBrk="0" hangingPunct="0">
                  <a:lnSpc>
                    <a:spcPct val="80000"/>
                  </a:lnSpc>
                  <a:spcBef>
                    <a:spcPct val="50000"/>
                  </a:spcBef>
                  <a:defRPr/>
                </a:pPr>
                <a:r>
                  <a:rPr lang="zh-CN" altLang="en-US" sz="1400" b="1" dirty="0">
                    <a:solidFill>
                      <a:srgbClr val="FFFFFF"/>
                    </a:solidFill>
                    <a:latin typeface="微软雅黑" panose="020B0503020204020204" pitchFamily="34" charset="-122"/>
                    <a:ea typeface="微软雅黑" panose="020B0503020204020204" pitchFamily="34" charset="-122"/>
                    <a:cs typeface="Times New Roman" pitchFamily="18" charset="0"/>
                  </a:rPr>
                  <a:t>参考文献</a:t>
                </a:r>
                <a:endParaRPr lang="en-US" altLang="zh-CN" sz="1400" b="1" dirty="0">
                  <a:solidFill>
                    <a:srgbClr val="FFFFFF"/>
                  </a:solidFill>
                  <a:latin typeface="微软雅黑" panose="020B0503020204020204" pitchFamily="34" charset="-122"/>
                  <a:ea typeface="微软雅黑" panose="020B0503020204020204" pitchFamily="34" charset="-122"/>
                  <a:cs typeface="Times New Roman" pitchFamily="18" charset="0"/>
                </a:endParaRPr>
              </a:p>
            </p:txBody>
          </p:sp>
          <p:sp>
            <p:nvSpPr>
              <p:cNvPr id="59" name="Text Box 13">
                <a:extLst>
                  <a:ext uri="{FF2B5EF4-FFF2-40B4-BE49-F238E27FC236}">
                    <a16:creationId xmlns:a16="http://schemas.microsoft.com/office/drawing/2014/main" xmlns="" id="{FFA2AEDB-9EB8-44A7-80C3-359506789A1B}"/>
                  </a:ext>
                </a:extLst>
              </p:cNvPr>
              <p:cNvSpPr txBox="1">
                <a:spLocks noChangeArrowheads="1"/>
              </p:cNvSpPr>
              <p:nvPr/>
            </p:nvSpPr>
            <p:spPr bwMode="auto">
              <a:xfrm>
                <a:off x="1020762" y="4330903"/>
                <a:ext cx="37147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1993</a:t>
                </a:r>
              </a:p>
            </p:txBody>
          </p:sp>
          <p:sp>
            <p:nvSpPr>
              <p:cNvPr id="60" name="Text Box 14">
                <a:extLst>
                  <a:ext uri="{FF2B5EF4-FFF2-40B4-BE49-F238E27FC236}">
                    <a16:creationId xmlns:a16="http://schemas.microsoft.com/office/drawing/2014/main" xmlns="" id="{DC2D15DB-2C99-4FA6-AE10-5EEDBBFEF739}"/>
                  </a:ext>
                </a:extLst>
              </p:cNvPr>
              <p:cNvSpPr txBox="1">
                <a:spLocks noChangeArrowheads="1"/>
              </p:cNvSpPr>
              <p:nvPr/>
            </p:nvSpPr>
            <p:spPr bwMode="auto">
              <a:xfrm>
                <a:off x="1920875" y="4405527"/>
                <a:ext cx="319087" cy="172529"/>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2002</a:t>
                </a:r>
                <a:endParaRPr lang="en-US" altLang="zh-CN" sz="1051" b="1" dirty="0">
                  <a:solidFill>
                    <a:srgbClr val="4B4B4B"/>
                  </a:solidFill>
                  <a:ea typeface="方正黑体简体"/>
                  <a:cs typeface="Arial" pitchFamily="34" charset="0"/>
                </a:endParaRPr>
              </a:p>
            </p:txBody>
          </p:sp>
          <p:sp>
            <p:nvSpPr>
              <p:cNvPr id="61" name="Text Box 15">
                <a:extLst>
                  <a:ext uri="{FF2B5EF4-FFF2-40B4-BE49-F238E27FC236}">
                    <a16:creationId xmlns:a16="http://schemas.microsoft.com/office/drawing/2014/main" xmlns="" id="{0AC32FBD-419C-41F6-901B-558EB930E583}"/>
                  </a:ext>
                </a:extLst>
              </p:cNvPr>
              <p:cNvSpPr txBox="1">
                <a:spLocks noChangeArrowheads="1"/>
              </p:cNvSpPr>
              <p:nvPr/>
            </p:nvSpPr>
            <p:spPr bwMode="auto">
              <a:xfrm>
                <a:off x="1550987" y="3886343"/>
                <a:ext cx="369888"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smtClean="0">
                    <a:solidFill>
                      <a:srgbClr val="4B4B4B"/>
                    </a:solidFill>
                    <a:ea typeface="方正黑体简体"/>
                    <a:cs typeface="Arial" pitchFamily="34" charset="0"/>
                  </a:rPr>
                  <a:t>2005</a:t>
                </a:r>
                <a:endParaRPr lang="en-US" altLang="zh-CN" sz="1051" b="1" dirty="0">
                  <a:solidFill>
                    <a:srgbClr val="4B4B4B"/>
                  </a:solidFill>
                  <a:ea typeface="方正黑体简体"/>
                  <a:cs typeface="Arial" pitchFamily="34" charset="0"/>
                </a:endParaRPr>
              </a:p>
            </p:txBody>
          </p:sp>
          <p:pic>
            <p:nvPicPr>
              <p:cNvPr id="62" name="Picture 16" descr="WoSfullrec">
                <a:extLst>
                  <a:ext uri="{FF2B5EF4-FFF2-40B4-BE49-F238E27FC236}">
                    <a16:creationId xmlns:a16="http://schemas.microsoft.com/office/drawing/2014/main" xmlns="" id="{DD504AFC-35EB-4D97-969B-A2251279C1FC}"/>
                  </a:ext>
                </a:extLst>
              </p:cNvPr>
              <p:cNvPicPr>
                <a:picLocks noChangeAspect="1" noChangeArrowheads="1"/>
              </p:cNvPicPr>
              <p:nvPr/>
            </p:nvPicPr>
            <p:blipFill>
              <a:blip r:embed="rId3"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63" name="Text Box 17">
                <a:extLst>
                  <a:ext uri="{FF2B5EF4-FFF2-40B4-BE49-F238E27FC236}">
                    <a16:creationId xmlns:a16="http://schemas.microsoft.com/office/drawing/2014/main" xmlns="" id="{00F52E3C-48CB-4925-971F-9F71D3AB2B06}"/>
                  </a:ext>
                </a:extLst>
              </p:cNvPr>
              <p:cNvSpPr txBox="1">
                <a:spLocks noChangeArrowheads="1"/>
              </p:cNvSpPr>
              <p:nvPr/>
            </p:nvSpPr>
            <p:spPr bwMode="auto">
              <a:xfrm>
                <a:off x="1492250" y="5094594"/>
                <a:ext cx="42862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1980</a:t>
                </a:r>
              </a:p>
            </p:txBody>
          </p:sp>
        </p:grpSp>
      </p:grpSp>
    </p:spTree>
    <p:extLst>
      <p:ext uri="{BB962C8B-B14F-4D97-AF65-F5344CB8AC3E}">
        <p14:creationId xmlns:p14="http://schemas.microsoft.com/office/powerpoint/2010/main" val="14685503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1881" y="431414"/>
            <a:ext cx="8400235"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dirty="0" smtClean="0">
                <a:cs typeface="Arial" panose="020B0604020202020204" pitchFamily="34" charset="0"/>
                <a:sym typeface="+mn-lt"/>
              </a:rPr>
              <a:t>西安建筑科技大学发</a:t>
            </a:r>
            <a:r>
              <a:rPr lang="zh-CN" altLang="en-US" dirty="0">
                <a:cs typeface="Arial" panose="020B0604020202020204" pitchFamily="34" charset="0"/>
                <a:sym typeface="+mn-lt"/>
              </a:rPr>
              <a:t>文趋势（</a:t>
            </a:r>
            <a:r>
              <a:rPr lang="en-US" altLang="zh-CN" dirty="0" smtClean="0">
                <a:cs typeface="Arial" panose="020B0604020202020204" pitchFamily="34" charset="0"/>
                <a:sym typeface="+mn-lt"/>
              </a:rPr>
              <a:t>SCI, SSCI, A&amp;HCI</a:t>
            </a:r>
            <a:r>
              <a:rPr lang="zh-CN" altLang="en-US" dirty="0" smtClean="0">
                <a:cs typeface="Arial" panose="020B0604020202020204" pitchFamily="34" charset="0"/>
                <a:sym typeface="+mn-lt"/>
              </a:rPr>
              <a:t>）</a:t>
            </a:r>
            <a:endParaRPr lang="zh-CN" altLang="en-US" dirty="0">
              <a:cs typeface="Arial" panose="020B0604020202020204" pitchFamily="34" charset="0"/>
              <a:sym typeface="+mn-lt"/>
            </a:endParaRPr>
          </a:p>
        </p:txBody>
      </p:sp>
      <p:sp>
        <p:nvSpPr>
          <p:cNvPr id="5" name="文本占位符 4"/>
          <p:cNvSpPr>
            <a:spLocks noGrp="1"/>
          </p:cNvSpPr>
          <p:nvPr>
            <p:ph type="body" sz="quarter" idx="13"/>
          </p:nvPr>
        </p:nvSpPr>
        <p:spPr/>
        <p:txBody>
          <a:bodyPr/>
          <a:lstStyle/>
          <a:p>
            <a:endParaRPr lang="zh-CN" altLang="en-US">
              <a:latin typeface="+mn-lt"/>
              <a:cs typeface="+mn-ea"/>
              <a:sym typeface="+mn-lt"/>
            </a:endParaRPr>
          </a:p>
        </p:txBody>
      </p:sp>
      <p:pic>
        <p:nvPicPr>
          <p:cNvPr id="6" name="Picture 5"/>
          <p:cNvPicPr>
            <a:picLocks noChangeAspect="1"/>
          </p:cNvPicPr>
          <p:nvPr/>
        </p:nvPicPr>
        <p:blipFill>
          <a:blip r:embed="rId2"/>
          <a:stretch>
            <a:fillRect/>
          </a:stretch>
        </p:blipFill>
        <p:spPr>
          <a:xfrm>
            <a:off x="75771" y="1030095"/>
            <a:ext cx="9068229" cy="4731608"/>
          </a:xfrm>
          <a:prstGeom prst="rect">
            <a:avLst/>
          </a:prstGeom>
        </p:spPr>
      </p:pic>
      <p:sp>
        <p:nvSpPr>
          <p:cNvPr id="9" name="矩形 8">
            <a:extLst>
              <a:ext uri="{FF2B5EF4-FFF2-40B4-BE49-F238E27FC236}">
                <a16:creationId xmlns:a16="http://schemas.microsoft.com/office/drawing/2014/main" xmlns="" id="{9257D9FC-63CB-4DAC-A6B2-9E74D35C1532}"/>
              </a:ext>
            </a:extLst>
          </p:cNvPr>
          <p:cNvSpPr/>
          <p:nvPr/>
        </p:nvSpPr>
        <p:spPr>
          <a:xfrm>
            <a:off x="2446391" y="6022792"/>
            <a:ext cx="4656545" cy="409074"/>
          </a:xfrm>
          <a:prstGeom prst="rect">
            <a:avLst/>
          </a:prstGeom>
          <a:solidFill>
            <a:srgbClr val="6734FF">
              <a:alpha val="85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近</a:t>
            </a:r>
            <a:r>
              <a:rPr kumimoji="0" lang="en-US" altLang="zh-CN" sz="1800" b="0" i="0" u="none" strike="noStrike" kern="1200" cap="none" spc="0" normalizeH="0" baseline="0" noProof="0" dirty="0">
                <a:ln>
                  <a:noFill/>
                </a:ln>
                <a:solidFill>
                  <a:srgbClr val="FFFFFF"/>
                </a:solidFill>
                <a:effectLst/>
                <a:uLnTx/>
                <a:uFillTx/>
                <a:latin typeface="Arial"/>
                <a:ea typeface="微软雅黑"/>
                <a:cs typeface="+mn-ea"/>
                <a:sym typeface="+mn-lt"/>
              </a:rPr>
              <a:t>10</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年</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，西安建筑科技大学发</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文量稳步上升</a:t>
            </a:r>
          </a:p>
        </p:txBody>
      </p:sp>
      <p:sp>
        <p:nvSpPr>
          <p:cNvPr id="4" name="Rectangle 3"/>
          <p:cNvSpPr/>
          <p:nvPr/>
        </p:nvSpPr>
        <p:spPr>
          <a:xfrm>
            <a:off x="717758" y="1030095"/>
            <a:ext cx="540775" cy="353575"/>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6594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28649" y="365128"/>
            <a:ext cx="4498521" cy="679419"/>
          </a:xfrm>
        </p:spPr>
        <p:txBody>
          <a:bodyPr/>
          <a:lstStyle/>
          <a:p>
            <a:r>
              <a:rPr lang="en-US" altLang="zh-CN" dirty="0">
                <a:solidFill>
                  <a:schemeClr val="bg2"/>
                </a:solidFill>
                <a:latin typeface="Microsoft YaHei" pitchFamily="34" charset="-122"/>
                <a:ea typeface="Microsoft YaHei" pitchFamily="34" charset="-122"/>
              </a:rPr>
              <a:t>Related </a:t>
            </a:r>
            <a:r>
              <a:rPr lang="en-US" altLang="zh-CN" dirty="0" smtClean="0">
                <a:solidFill>
                  <a:schemeClr val="bg2"/>
                </a:solidFill>
                <a:latin typeface="Microsoft YaHei" pitchFamily="34" charset="-122"/>
                <a:ea typeface="Microsoft YaHei" pitchFamily="34" charset="-122"/>
              </a:rPr>
              <a:t>Record </a:t>
            </a:r>
            <a:r>
              <a:rPr lang="zh-CN" altLang="en-US" dirty="0" smtClean="0">
                <a:solidFill>
                  <a:schemeClr val="bg2"/>
                </a:solidFill>
                <a:latin typeface="Microsoft YaHei" pitchFamily="34" charset="-122"/>
                <a:ea typeface="Microsoft YaHei" pitchFamily="34" charset="-122"/>
              </a:rPr>
              <a:t>相</a:t>
            </a:r>
            <a:r>
              <a:rPr lang="zh-CN" altLang="en-US" dirty="0">
                <a:solidFill>
                  <a:schemeClr val="bg2"/>
                </a:solidFill>
                <a:latin typeface="Microsoft YaHei" pitchFamily="34" charset="-122"/>
                <a:ea typeface="Microsoft YaHei" pitchFamily="34" charset="-122"/>
              </a:rPr>
              <a:t>关记录</a:t>
            </a:r>
            <a:endParaRPr lang="zh-CN" altLang="en-US" b="1" dirty="0">
              <a:solidFill>
                <a:schemeClr val="bg2"/>
              </a:solidFill>
              <a:latin typeface="Microsoft YaHei" pitchFamily="34" charset="-122"/>
              <a:ea typeface="Microsoft YaHei" pitchFamily="34" charset="-122"/>
            </a:endParaRPr>
          </a:p>
        </p:txBody>
      </p:sp>
      <p:sp>
        <p:nvSpPr>
          <p:cNvPr id="36" name="Line 33"/>
          <p:cNvSpPr>
            <a:spLocks noChangeShapeType="1"/>
          </p:cNvSpPr>
          <p:nvPr/>
        </p:nvSpPr>
        <p:spPr bwMode="auto">
          <a:xfrm flipH="1">
            <a:off x="1054987" y="2636199"/>
            <a:ext cx="1661367" cy="1630351"/>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7" name="Line 34"/>
          <p:cNvSpPr>
            <a:spLocks noChangeShapeType="1"/>
          </p:cNvSpPr>
          <p:nvPr/>
        </p:nvSpPr>
        <p:spPr bwMode="auto">
          <a:xfrm flipH="1">
            <a:off x="2365643" y="2636199"/>
            <a:ext cx="513744" cy="1647479"/>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8" name="Line 35"/>
          <p:cNvSpPr>
            <a:spLocks noChangeShapeType="1"/>
          </p:cNvSpPr>
          <p:nvPr/>
        </p:nvSpPr>
        <p:spPr bwMode="auto">
          <a:xfrm>
            <a:off x="3104743" y="2643242"/>
            <a:ext cx="744264" cy="1640435"/>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39" name="Line 36"/>
          <p:cNvSpPr>
            <a:spLocks noChangeShapeType="1"/>
          </p:cNvSpPr>
          <p:nvPr/>
        </p:nvSpPr>
        <p:spPr bwMode="auto">
          <a:xfrm flipH="1">
            <a:off x="2538457" y="2614188"/>
            <a:ext cx="3208433" cy="1636463"/>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0" name="Line 37"/>
          <p:cNvSpPr>
            <a:spLocks noChangeShapeType="1"/>
          </p:cNvSpPr>
          <p:nvPr/>
        </p:nvSpPr>
        <p:spPr bwMode="auto">
          <a:xfrm>
            <a:off x="6101657" y="2623791"/>
            <a:ext cx="639611" cy="1675836"/>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1" name="Line 38"/>
          <p:cNvSpPr>
            <a:spLocks noChangeShapeType="1"/>
          </p:cNvSpPr>
          <p:nvPr/>
        </p:nvSpPr>
        <p:spPr bwMode="auto">
          <a:xfrm>
            <a:off x="6326327" y="2591232"/>
            <a:ext cx="1851332" cy="1685439"/>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2" name="Line 39"/>
          <p:cNvSpPr>
            <a:spLocks noChangeShapeType="1"/>
          </p:cNvSpPr>
          <p:nvPr/>
        </p:nvSpPr>
        <p:spPr bwMode="auto">
          <a:xfrm>
            <a:off x="3251173" y="2643243"/>
            <a:ext cx="1982787" cy="1642768"/>
          </a:xfrm>
          <a:prstGeom prst="line">
            <a:avLst/>
          </a:prstGeom>
          <a:noFill/>
          <a:ln w="28575">
            <a:solidFill>
              <a:schemeClr val="accent4"/>
            </a:solidFill>
            <a:round/>
            <a:headEnd/>
            <a:tailEnd type="stealth" w="lg" len="lg"/>
          </a:ln>
        </p:spPr>
        <p:txBody>
          <a:bodyPr/>
          <a:lstStyle/>
          <a:p>
            <a:endParaRPr lang="en-US">
              <a:solidFill>
                <a:srgbClr val="000000"/>
              </a:solidFill>
            </a:endParaRPr>
          </a:p>
        </p:txBody>
      </p:sp>
      <p:sp>
        <p:nvSpPr>
          <p:cNvPr id="43" name="Line 40"/>
          <p:cNvSpPr>
            <a:spLocks noChangeShapeType="1"/>
          </p:cNvSpPr>
          <p:nvPr/>
        </p:nvSpPr>
        <p:spPr bwMode="auto">
          <a:xfrm flipH="1">
            <a:off x="5304297" y="2623791"/>
            <a:ext cx="639611" cy="1656384"/>
          </a:xfrm>
          <a:prstGeom prst="line">
            <a:avLst/>
          </a:prstGeom>
          <a:noFill/>
          <a:ln w="28575">
            <a:solidFill>
              <a:srgbClr val="42D42E"/>
            </a:solidFill>
            <a:round/>
            <a:headEnd/>
            <a:tailEnd type="stealth" w="lg" len="lg"/>
          </a:ln>
        </p:spPr>
        <p:txBody>
          <a:bodyPr/>
          <a:lstStyle/>
          <a:p>
            <a:endParaRPr lang="en-US">
              <a:solidFill>
                <a:srgbClr val="000000"/>
              </a:solidFill>
            </a:endParaRPr>
          </a:p>
        </p:txBody>
      </p:sp>
      <p:sp>
        <p:nvSpPr>
          <p:cNvPr id="44" name="Text Box 41"/>
          <p:cNvSpPr txBox="1">
            <a:spLocks noChangeArrowheads="1"/>
          </p:cNvSpPr>
          <p:nvPr/>
        </p:nvSpPr>
        <p:spPr bwMode="auto">
          <a:xfrm>
            <a:off x="2500142" y="1071878"/>
            <a:ext cx="909639" cy="369332"/>
          </a:xfrm>
          <a:prstGeom prst="rect">
            <a:avLst/>
          </a:prstGeom>
          <a:noFill/>
          <a:ln w="28575" algn="ctr">
            <a:noFill/>
            <a:miter lim="800000"/>
            <a:headEnd/>
            <a:tailEnd type="none" w="lg" len="lg"/>
          </a:ln>
        </p:spPr>
        <p:txBody>
          <a:bodyPr wrap="square">
            <a:spAutoFit/>
          </a:bodyPr>
          <a:lstStyle/>
          <a:p>
            <a:pPr>
              <a:spcBef>
                <a:spcPct val="50000"/>
              </a:spcBef>
            </a:pPr>
            <a:r>
              <a:rPr lang="zh-CN" altLang="en-US" dirty="0">
                <a:solidFill>
                  <a:srgbClr val="1DC806"/>
                </a:solidFill>
                <a:latin typeface="Microsoft YaHei" pitchFamily="34" charset="-122"/>
                <a:ea typeface="Microsoft YaHei" pitchFamily="34" charset="-122"/>
              </a:rPr>
              <a:t>论文甲</a:t>
            </a:r>
          </a:p>
        </p:txBody>
      </p:sp>
      <p:sp>
        <p:nvSpPr>
          <p:cNvPr id="45" name="Text Box 42"/>
          <p:cNvSpPr txBox="1">
            <a:spLocks noChangeArrowheads="1"/>
          </p:cNvSpPr>
          <p:nvPr/>
        </p:nvSpPr>
        <p:spPr bwMode="auto">
          <a:xfrm>
            <a:off x="5576695" y="1071878"/>
            <a:ext cx="909639" cy="369332"/>
          </a:xfrm>
          <a:prstGeom prst="rect">
            <a:avLst/>
          </a:prstGeom>
          <a:noFill/>
          <a:ln w="28575" algn="ctr">
            <a:noFill/>
            <a:miter lim="800000"/>
            <a:headEnd/>
            <a:tailEnd type="none" w="lg" len="lg"/>
          </a:ln>
        </p:spPr>
        <p:txBody>
          <a:bodyPr wrap="square">
            <a:spAutoFit/>
          </a:bodyPr>
          <a:lstStyle/>
          <a:p>
            <a:pPr>
              <a:spcBef>
                <a:spcPct val="50000"/>
              </a:spcBef>
            </a:pPr>
            <a:r>
              <a:rPr lang="zh-CN" altLang="en-US" dirty="0">
                <a:solidFill>
                  <a:srgbClr val="1DC806"/>
                </a:solidFill>
                <a:latin typeface="Microsoft YaHei" pitchFamily="34" charset="-122"/>
                <a:ea typeface="Microsoft YaHei" pitchFamily="34" charset="-122"/>
              </a:rPr>
              <a:t>论文乙</a:t>
            </a:r>
          </a:p>
        </p:txBody>
      </p:sp>
      <p:sp>
        <p:nvSpPr>
          <p:cNvPr id="46" name="Text Box 43"/>
          <p:cNvSpPr txBox="1">
            <a:spLocks noChangeArrowheads="1"/>
          </p:cNvSpPr>
          <p:nvPr/>
        </p:nvSpPr>
        <p:spPr bwMode="auto">
          <a:xfrm>
            <a:off x="524015" y="5449649"/>
            <a:ext cx="8153400" cy="369332"/>
          </a:xfrm>
          <a:prstGeom prst="rect">
            <a:avLst/>
          </a:prstGeom>
          <a:noFill/>
          <a:ln w="28575" algn="ctr">
            <a:noFill/>
            <a:miter lim="800000"/>
            <a:headEnd/>
            <a:tailEnd/>
          </a:ln>
        </p:spPr>
        <p:txBody>
          <a:bodyPr>
            <a:spAutoFit/>
          </a:bodyPr>
          <a:lstStyle/>
          <a:p>
            <a:pPr>
              <a:spcBef>
                <a:spcPct val="50000"/>
              </a:spcBef>
            </a:pPr>
            <a:r>
              <a:rPr lang="en-US" altLang="zh-CN" dirty="0">
                <a:solidFill>
                  <a:srgbClr val="000000"/>
                </a:solidFill>
                <a:ea typeface="宋体" pitchFamily="2" charset="-122"/>
              </a:rPr>
              <a:t>     A	             B	             C	                D	                E		           F</a:t>
            </a:r>
          </a:p>
        </p:txBody>
      </p:sp>
      <p:sp>
        <p:nvSpPr>
          <p:cNvPr id="47" name="Line 44"/>
          <p:cNvSpPr>
            <a:spLocks noChangeShapeType="1"/>
          </p:cNvSpPr>
          <p:nvPr/>
        </p:nvSpPr>
        <p:spPr bwMode="auto">
          <a:xfrm>
            <a:off x="3452906" y="2025797"/>
            <a:ext cx="2143247" cy="0"/>
          </a:xfrm>
          <a:prstGeom prst="line">
            <a:avLst/>
          </a:prstGeom>
          <a:noFill/>
          <a:ln w="76200" cap="rnd">
            <a:solidFill>
              <a:schemeClr val="accent4"/>
            </a:solidFill>
            <a:prstDash val="sysDot"/>
            <a:round/>
            <a:headEnd type="stealth" w="lg" len="lg"/>
            <a:tailEnd type="stealth" w="lg" len="lg"/>
          </a:ln>
        </p:spPr>
        <p:txBody>
          <a:bodyPr wrap="none" anchor="ctr"/>
          <a:lstStyle/>
          <a:p>
            <a:endParaRPr lang="en-US">
              <a:solidFill>
                <a:srgbClr val="000000"/>
              </a:solidFill>
            </a:endParaRPr>
          </a:p>
        </p:txBody>
      </p:sp>
      <p:grpSp>
        <p:nvGrpSpPr>
          <p:cNvPr id="2" name="Group 3">
            <a:extLst>
              <a:ext uri="{FF2B5EF4-FFF2-40B4-BE49-F238E27FC236}">
                <a16:creationId xmlns:a16="http://schemas.microsoft.com/office/drawing/2014/main" xmlns="" id="{0C057D77-F2CE-4F6A-A914-EDDE3CFA9D25}"/>
              </a:ext>
            </a:extLst>
          </p:cNvPr>
          <p:cNvGrpSpPr>
            <a:grpSpLocks/>
          </p:cNvGrpSpPr>
          <p:nvPr/>
        </p:nvGrpSpPr>
        <p:grpSpPr bwMode="auto">
          <a:xfrm>
            <a:off x="1967625" y="4265325"/>
            <a:ext cx="863600" cy="1065212"/>
            <a:chOff x="839" y="346"/>
            <a:chExt cx="544" cy="671"/>
          </a:xfrm>
        </p:grpSpPr>
        <p:sp>
          <p:nvSpPr>
            <p:cNvPr id="49" name="Rectangle 4">
              <a:extLst>
                <a:ext uri="{FF2B5EF4-FFF2-40B4-BE49-F238E27FC236}">
                  <a16:creationId xmlns:a16="http://schemas.microsoft.com/office/drawing/2014/main" xmlns="" id="{34AFAC4A-CCC9-4345-B189-B85F3297AB2E}"/>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0" name="Rectangle 5">
              <a:extLst>
                <a:ext uri="{FF2B5EF4-FFF2-40B4-BE49-F238E27FC236}">
                  <a16:creationId xmlns:a16="http://schemas.microsoft.com/office/drawing/2014/main" xmlns="" id="{67A5F161-FBED-46EF-B31A-679CF40C2F6E}"/>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1" name="Text Box 6">
              <a:extLst>
                <a:ext uri="{FF2B5EF4-FFF2-40B4-BE49-F238E27FC236}">
                  <a16:creationId xmlns:a16="http://schemas.microsoft.com/office/drawing/2014/main" xmlns="" id="{C639DFD1-6E03-46F7-9509-C046BCE81864}"/>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3" name="Group 3">
            <a:extLst>
              <a:ext uri="{FF2B5EF4-FFF2-40B4-BE49-F238E27FC236}">
                <a16:creationId xmlns:a16="http://schemas.microsoft.com/office/drawing/2014/main" xmlns="" id="{D4CB2826-A271-40F9-90CC-5FCD714CF379}"/>
              </a:ext>
            </a:extLst>
          </p:cNvPr>
          <p:cNvGrpSpPr>
            <a:grpSpLocks/>
          </p:cNvGrpSpPr>
          <p:nvPr/>
        </p:nvGrpSpPr>
        <p:grpSpPr bwMode="auto">
          <a:xfrm>
            <a:off x="5607398" y="1460158"/>
            <a:ext cx="863600" cy="1065212"/>
            <a:chOff x="839" y="346"/>
            <a:chExt cx="544" cy="671"/>
          </a:xfrm>
        </p:grpSpPr>
        <p:sp>
          <p:nvSpPr>
            <p:cNvPr id="53" name="Rectangle 4">
              <a:extLst>
                <a:ext uri="{FF2B5EF4-FFF2-40B4-BE49-F238E27FC236}">
                  <a16:creationId xmlns:a16="http://schemas.microsoft.com/office/drawing/2014/main" xmlns="" id="{5B0ABBA6-C05E-4D43-BC56-B3F5A41ECCA8}"/>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4" name="Rectangle 5">
              <a:extLst>
                <a:ext uri="{FF2B5EF4-FFF2-40B4-BE49-F238E27FC236}">
                  <a16:creationId xmlns:a16="http://schemas.microsoft.com/office/drawing/2014/main" xmlns="" id="{4D15751E-6358-495A-9519-565005ADDD8B}"/>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5" name="Text Box 6">
              <a:extLst>
                <a:ext uri="{FF2B5EF4-FFF2-40B4-BE49-F238E27FC236}">
                  <a16:creationId xmlns:a16="http://schemas.microsoft.com/office/drawing/2014/main" xmlns="" id="{52370E7D-4313-44D8-B536-48E479544F2E}"/>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4" name="Group 3">
            <a:extLst>
              <a:ext uri="{FF2B5EF4-FFF2-40B4-BE49-F238E27FC236}">
                <a16:creationId xmlns:a16="http://schemas.microsoft.com/office/drawing/2014/main" xmlns="" id="{3CDFE0F6-9D06-4F0C-8BA6-6FEADCCDC459}"/>
              </a:ext>
            </a:extLst>
          </p:cNvPr>
          <p:cNvGrpSpPr>
            <a:grpSpLocks/>
          </p:cNvGrpSpPr>
          <p:nvPr/>
        </p:nvGrpSpPr>
        <p:grpSpPr bwMode="auto">
          <a:xfrm>
            <a:off x="552172" y="4265325"/>
            <a:ext cx="863600" cy="1065212"/>
            <a:chOff x="839" y="346"/>
            <a:chExt cx="544" cy="671"/>
          </a:xfrm>
        </p:grpSpPr>
        <p:sp>
          <p:nvSpPr>
            <p:cNvPr id="57" name="Rectangle 4">
              <a:extLst>
                <a:ext uri="{FF2B5EF4-FFF2-40B4-BE49-F238E27FC236}">
                  <a16:creationId xmlns:a16="http://schemas.microsoft.com/office/drawing/2014/main" xmlns="" id="{4C57C2F0-D4AF-457A-84FB-07A5EC9FD85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58" name="Rectangle 5">
              <a:extLst>
                <a:ext uri="{FF2B5EF4-FFF2-40B4-BE49-F238E27FC236}">
                  <a16:creationId xmlns:a16="http://schemas.microsoft.com/office/drawing/2014/main" xmlns="" id="{1B4895DC-4C98-442F-B333-92303DE872AD}"/>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59" name="Text Box 6">
              <a:extLst>
                <a:ext uri="{FF2B5EF4-FFF2-40B4-BE49-F238E27FC236}">
                  <a16:creationId xmlns:a16="http://schemas.microsoft.com/office/drawing/2014/main" xmlns="" id="{E21C2587-CBF3-4608-B0F6-54BAB826DF84}"/>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6" name="Group 3">
            <a:extLst>
              <a:ext uri="{FF2B5EF4-FFF2-40B4-BE49-F238E27FC236}">
                <a16:creationId xmlns:a16="http://schemas.microsoft.com/office/drawing/2014/main" xmlns="" id="{5501D705-6AFD-413A-A312-A8551660F44F}"/>
              </a:ext>
            </a:extLst>
          </p:cNvPr>
          <p:cNvGrpSpPr>
            <a:grpSpLocks/>
          </p:cNvGrpSpPr>
          <p:nvPr/>
        </p:nvGrpSpPr>
        <p:grpSpPr bwMode="auto">
          <a:xfrm>
            <a:off x="2523161" y="1476983"/>
            <a:ext cx="863600" cy="1065212"/>
            <a:chOff x="839" y="346"/>
            <a:chExt cx="544" cy="671"/>
          </a:xfrm>
        </p:grpSpPr>
        <p:sp>
          <p:nvSpPr>
            <p:cNvPr id="61" name="Rectangle 4">
              <a:extLst>
                <a:ext uri="{FF2B5EF4-FFF2-40B4-BE49-F238E27FC236}">
                  <a16:creationId xmlns:a16="http://schemas.microsoft.com/office/drawing/2014/main" xmlns="" id="{86E4F957-9994-4E0C-9830-1B0FE0D24B7F}"/>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62" name="Rectangle 5">
              <a:extLst>
                <a:ext uri="{FF2B5EF4-FFF2-40B4-BE49-F238E27FC236}">
                  <a16:creationId xmlns:a16="http://schemas.microsoft.com/office/drawing/2014/main" xmlns="" id="{5F98F09B-DDF8-4F67-9239-D83FFC77ED01}"/>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63" name="Text Box 6">
              <a:extLst>
                <a:ext uri="{FF2B5EF4-FFF2-40B4-BE49-F238E27FC236}">
                  <a16:creationId xmlns:a16="http://schemas.microsoft.com/office/drawing/2014/main" xmlns="" id="{496195CC-2CFC-4EAE-B753-B521FBB27566}"/>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7" name="Group 3">
            <a:extLst>
              <a:ext uri="{FF2B5EF4-FFF2-40B4-BE49-F238E27FC236}">
                <a16:creationId xmlns:a16="http://schemas.microsoft.com/office/drawing/2014/main" xmlns="" id="{DAD25D2F-1359-4564-AB3C-84F8E3D95852}"/>
              </a:ext>
            </a:extLst>
          </p:cNvPr>
          <p:cNvGrpSpPr>
            <a:grpSpLocks/>
          </p:cNvGrpSpPr>
          <p:nvPr/>
        </p:nvGrpSpPr>
        <p:grpSpPr bwMode="auto">
          <a:xfrm>
            <a:off x="3378465" y="4276671"/>
            <a:ext cx="863600" cy="1065212"/>
            <a:chOff x="839" y="346"/>
            <a:chExt cx="544" cy="671"/>
          </a:xfrm>
        </p:grpSpPr>
        <p:sp>
          <p:nvSpPr>
            <p:cNvPr id="65" name="Rectangle 4">
              <a:extLst>
                <a:ext uri="{FF2B5EF4-FFF2-40B4-BE49-F238E27FC236}">
                  <a16:creationId xmlns:a16="http://schemas.microsoft.com/office/drawing/2014/main" xmlns="" id="{98E32331-7777-4147-9217-1F4A6B0EBE9A}"/>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66" name="Rectangle 5">
              <a:extLst>
                <a:ext uri="{FF2B5EF4-FFF2-40B4-BE49-F238E27FC236}">
                  <a16:creationId xmlns:a16="http://schemas.microsoft.com/office/drawing/2014/main" xmlns="" id="{0514F87F-31B8-499A-8E2E-693B0DE964BA}"/>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67" name="Text Box 6">
              <a:extLst>
                <a:ext uri="{FF2B5EF4-FFF2-40B4-BE49-F238E27FC236}">
                  <a16:creationId xmlns:a16="http://schemas.microsoft.com/office/drawing/2014/main" xmlns="" id="{D42B4FF1-9572-4503-AAE5-865AD1E84DEB}"/>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8" name="Group 3">
            <a:extLst>
              <a:ext uri="{FF2B5EF4-FFF2-40B4-BE49-F238E27FC236}">
                <a16:creationId xmlns:a16="http://schemas.microsoft.com/office/drawing/2014/main" xmlns="" id="{E78C6BE0-69FC-41D1-BFD2-B7082AFDC716}"/>
              </a:ext>
            </a:extLst>
          </p:cNvPr>
          <p:cNvGrpSpPr>
            <a:grpSpLocks/>
          </p:cNvGrpSpPr>
          <p:nvPr/>
        </p:nvGrpSpPr>
        <p:grpSpPr bwMode="auto">
          <a:xfrm>
            <a:off x="4833755" y="4297696"/>
            <a:ext cx="863600" cy="1065212"/>
            <a:chOff x="839" y="346"/>
            <a:chExt cx="544" cy="671"/>
          </a:xfrm>
        </p:grpSpPr>
        <p:sp>
          <p:nvSpPr>
            <p:cNvPr id="69" name="Rectangle 4">
              <a:extLst>
                <a:ext uri="{FF2B5EF4-FFF2-40B4-BE49-F238E27FC236}">
                  <a16:creationId xmlns:a16="http://schemas.microsoft.com/office/drawing/2014/main" xmlns="" id="{598F754A-8409-4623-9734-EEA46C7B995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0" name="Rectangle 5">
              <a:extLst>
                <a:ext uri="{FF2B5EF4-FFF2-40B4-BE49-F238E27FC236}">
                  <a16:creationId xmlns:a16="http://schemas.microsoft.com/office/drawing/2014/main" xmlns="" id="{9A17FF0D-0757-4E2A-9DE2-0F56EE81681B}"/>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1" name="Text Box 6">
              <a:extLst>
                <a:ext uri="{FF2B5EF4-FFF2-40B4-BE49-F238E27FC236}">
                  <a16:creationId xmlns:a16="http://schemas.microsoft.com/office/drawing/2014/main" xmlns="" id="{DB64D97D-3E43-42BA-BE68-F958D50F8119}"/>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9" name="Group 3">
            <a:extLst>
              <a:ext uri="{FF2B5EF4-FFF2-40B4-BE49-F238E27FC236}">
                <a16:creationId xmlns:a16="http://schemas.microsoft.com/office/drawing/2014/main" xmlns="" id="{24E14B1C-3C60-4BF8-AEE4-FE4BC0B94FBE}"/>
              </a:ext>
            </a:extLst>
          </p:cNvPr>
          <p:cNvGrpSpPr>
            <a:grpSpLocks/>
          </p:cNvGrpSpPr>
          <p:nvPr/>
        </p:nvGrpSpPr>
        <p:grpSpPr bwMode="auto">
          <a:xfrm>
            <a:off x="6244595" y="4265325"/>
            <a:ext cx="863600" cy="1065212"/>
            <a:chOff x="839" y="346"/>
            <a:chExt cx="544" cy="671"/>
          </a:xfrm>
        </p:grpSpPr>
        <p:sp>
          <p:nvSpPr>
            <p:cNvPr id="73" name="Rectangle 4">
              <a:extLst>
                <a:ext uri="{FF2B5EF4-FFF2-40B4-BE49-F238E27FC236}">
                  <a16:creationId xmlns:a16="http://schemas.microsoft.com/office/drawing/2014/main" xmlns="" id="{03CC60D4-2F21-4214-BD0F-E7C20B1FA59C}"/>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4" name="Rectangle 5">
              <a:extLst>
                <a:ext uri="{FF2B5EF4-FFF2-40B4-BE49-F238E27FC236}">
                  <a16:creationId xmlns:a16="http://schemas.microsoft.com/office/drawing/2014/main" xmlns="" id="{03D6978E-DF4B-424B-BB59-C38656852A7E}"/>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5" name="Text Box 6">
              <a:extLst>
                <a:ext uri="{FF2B5EF4-FFF2-40B4-BE49-F238E27FC236}">
                  <a16:creationId xmlns:a16="http://schemas.microsoft.com/office/drawing/2014/main" xmlns="" id="{20B76768-5DC7-4FB2-A340-CDEB62F3B8CD}"/>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grpSp>
        <p:nvGrpSpPr>
          <p:cNvPr id="10" name="Group 3">
            <a:extLst>
              <a:ext uri="{FF2B5EF4-FFF2-40B4-BE49-F238E27FC236}">
                <a16:creationId xmlns:a16="http://schemas.microsoft.com/office/drawing/2014/main" xmlns="" id="{A5A74CC1-D842-493C-88C2-1E605B6C0051}"/>
              </a:ext>
            </a:extLst>
          </p:cNvPr>
          <p:cNvGrpSpPr>
            <a:grpSpLocks/>
          </p:cNvGrpSpPr>
          <p:nvPr/>
        </p:nvGrpSpPr>
        <p:grpSpPr bwMode="auto">
          <a:xfrm>
            <a:off x="7695085" y="4286011"/>
            <a:ext cx="863600" cy="1065212"/>
            <a:chOff x="839" y="346"/>
            <a:chExt cx="544" cy="671"/>
          </a:xfrm>
        </p:grpSpPr>
        <p:sp>
          <p:nvSpPr>
            <p:cNvPr id="77" name="Rectangle 4">
              <a:extLst>
                <a:ext uri="{FF2B5EF4-FFF2-40B4-BE49-F238E27FC236}">
                  <a16:creationId xmlns:a16="http://schemas.microsoft.com/office/drawing/2014/main" xmlns="" id="{B26DF7C6-7AD7-47FF-9150-44A4969CB874}"/>
                </a:ext>
              </a:extLst>
            </p:cNvPr>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solidFill>
                  <a:srgbClr val="000000"/>
                </a:solidFill>
                <a:ea typeface="宋体" pitchFamily="2" charset="-122"/>
                <a:cs typeface="Arial" pitchFamily="34" charset="0"/>
              </a:endParaRPr>
            </a:p>
          </p:txBody>
        </p:sp>
        <p:sp>
          <p:nvSpPr>
            <p:cNvPr id="78" name="Rectangle 5">
              <a:extLst>
                <a:ext uri="{FF2B5EF4-FFF2-40B4-BE49-F238E27FC236}">
                  <a16:creationId xmlns:a16="http://schemas.microsoft.com/office/drawing/2014/main" xmlns="" id="{3AEC3825-1CA3-40E4-8E5C-10D0DF7DB619}"/>
                </a:ext>
              </a:extLst>
            </p:cNvPr>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solidFill>
                    <a:srgbClr val="000000"/>
                  </a:solidFill>
                  <a:latin typeface="Times New Roman" pitchFamily="18" charset="0"/>
                  <a:ea typeface="宋体" pitchFamily="2" charset="-122"/>
                </a:rPr>
                <a:t>Synthesis of Amino Acids</a:t>
              </a:r>
            </a:p>
          </p:txBody>
        </p:sp>
        <p:sp>
          <p:nvSpPr>
            <p:cNvPr id="79" name="Text Box 6">
              <a:extLst>
                <a:ext uri="{FF2B5EF4-FFF2-40B4-BE49-F238E27FC236}">
                  <a16:creationId xmlns:a16="http://schemas.microsoft.com/office/drawing/2014/main" xmlns="" id="{E5A89069-A314-4862-BEDB-D0B0042E05FA}"/>
                </a:ext>
              </a:extLst>
            </p:cNvPr>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solidFill>
                    <a:srgbClr val="000000"/>
                  </a:solidFill>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solidFill>
                  <a:srgbClr val="000000"/>
                </a:solidFill>
                <a:ea typeface="宋体" pitchFamily="2" charset="-122"/>
              </a:endParaRPr>
            </a:p>
          </p:txBody>
        </p:sp>
      </p:grpSp>
    </p:spTree>
    <p:extLst>
      <p:ext uri="{BB962C8B-B14F-4D97-AF65-F5344CB8AC3E}">
        <p14:creationId xmlns:p14="http://schemas.microsoft.com/office/powerpoint/2010/main" val="227640962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grpSp>
        <p:nvGrpSpPr>
          <p:cNvPr id="2"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grpSp>
      <p:sp>
        <p:nvSpPr>
          <p:cNvPr id="3" name="矩形 2"/>
          <p:cNvSpPr/>
          <p:nvPr/>
        </p:nvSpPr>
        <p:spPr>
          <a:xfrm>
            <a:off x="434198" y="1441404"/>
            <a:ext cx="8275604" cy="461665"/>
          </a:xfrm>
          <a:prstGeom prst="rect">
            <a:avLst/>
          </a:prstGeom>
        </p:spPr>
        <p:txBody>
          <a:bodyPr wrap="square">
            <a:spAutoFit/>
          </a:bodyPr>
          <a:lstStyle/>
          <a:p>
            <a:pPr defTabSz="914377">
              <a:defRPr/>
            </a:pPr>
            <a:r>
              <a:rPr lang="zh-CN" altLang="en-US" sz="2400" b="1" kern="0"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如何利</a:t>
            </a:r>
            <a:r>
              <a:rPr lang="zh-CN" altLang="en-US" sz="2400" b="1" kern="0"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用</a:t>
            </a:r>
            <a:r>
              <a:rPr lang="en-US" sz="2400" b="1" dirty="0">
                <a:solidFill>
                  <a:srgbClr val="6817FF"/>
                </a:solidFill>
                <a:latin typeface="微软雅黑" panose="020B0503020204020204" pitchFamily="34" charset="-122"/>
                <a:ea typeface="微软雅黑" panose="020B0503020204020204" pitchFamily="34" charset="-122"/>
              </a:rPr>
              <a:t>Web of </a:t>
            </a:r>
            <a:r>
              <a:rPr lang="en-US" sz="2400" b="1" dirty="0" err="1">
                <a:solidFill>
                  <a:srgbClr val="6817FF"/>
                </a:solidFill>
                <a:latin typeface="微软雅黑" panose="020B0503020204020204" pitchFamily="34" charset="-122"/>
                <a:ea typeface="微软雅黑" panose="020B0503020204020204" pitchFamily="34" charset="-122"/>
              </a:rPr>
              <a:t>Science</a:t>
            </a:r>
            <a:r>
              <a:rPr lang="en-US" sz="2400" b="1" baseline="30000" dirty="0" err="1">
                <a:solidFill>
                  <a:srgbClr val="6817FF"/>
                </a:solidFill>
                <a:latin typeface="微软雅黑" panose="020B0503020204020204" pitchFamily="34" charset="-122"/>
                <a:ea typeface="微软雅黑" panose="020B0503020204020204" pitchFamily="34" charset="-122"/>
              </a:rPr>
              <a:t>TM</a:t>
            </a:r>
            <a:r>
              <a:rPr lang="zh-CN" altLang="en-US" sz="2400" b="1" kern="0"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a:t>
            </a:r>
            <a:r>
              <a:rPr lang="zh-CN" altLang="en-US" sz="2400" b="1" kern="0"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心合集为科研服务</a:t>
            </a:r>
          </a:p>
        </p:txBody>
      </p:sp>
    </p:spTree>
    <p:extLst>
      <p:ext uri="{BB962C8B-B14F-4D97-AF65-F5344CB8AC3E}">
        <p14:creationId xmlns:p14="http://schemas.microsoft.com/office/powerpoint/2010/main" val="256396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393064" y="327947"/>
            <a:ext cx="8229600" cy="1143000"/>
          </a:xfrm>
          <a:prstGeom prst="rect">
            <a:avLst/>
          </a:prstGeom>
        </p:spPr>
        <p:txBody>
          <a:bodyPr>
            <a:noAutofit/>
          </a:bodyPr>
          <a:lstStyle/>
          <a:p>
            <a:r>
              <a:rPr lang="en-US" altLang="zh-CN" sz="2400" dirty="0">
                <a:solidFill>
                  <a:schemeClr val="bg2"/>
                </a:solidFill>
                <a:latin typeface="Microsoft YaHei UI" panose="020B0503020204020204" pitchFamily="34" charset="-122"/>
                <a:ea typeface="Microsoft YaHei UI" panose="020B0503020204020204" pitchFamily="34" charset="-122"/>
              </a:rPr>
              <a:t>Web of </a:t>
            </a:r>
            <a:r>
              <a:rPr lang="en-US" altLang="zh-CN" sz="2400" dirty="0" err="1">
                <a:solidFill>
                  <a:schemeClr val="bg2"/>
                </a:solidFill>
                <a:latin typeface="Microsoft YaHei UI" panose="020B0503020204020204" pitchFamily="34" charset="-122"/>
                <a:ea typeface="Microsoft YaHei UI" panose="020B0503020204020204" pitchFamily="34" charset="-122"/>
              </a:rPr>
              <a:t>Science</a:t>
            </a:r>
            <a:r>
              <a:rPr lang="en-US" altLang="zh-CN" sz="2400" baseline="30000" dirty="0" err="1">
                <a:solidFill>
                  <a:schemeClr val="bg2"/>
                </a:solidFill>
                <a:latin typeface="Microsoft YaHei UI" panose="020B0503020204020204" pitchFamily="34" charset="-122"/>
                <a:ea typeface="Microsoft YaHei UI" panose="020B0503020204020204" pitchFamily="34" charset="-122"/>
              </a:rPr>
              <a:t>TM</a:t>
            </a:r>
            <a:r>
              <a:rPr lang="zh-CN" altLang="en-US" sz="2400" dirty="0" smtClean="0"/>
              <a:t>核</a:t>
            </a:r>
            <a:r>
              <a:rPr lang="zh-CN" altLang="en-US" sz="2400" dirty="0"/>
              <a:t>心合</a:t>
            </a:r>
            <a:r>
              <a:rPr lang="zh-CN" altLang="en-US" sz="2400" dirty="0" smtClean="0"/>
              <a:t>集</a:t>
            </a:r>
            <a:r>
              <a:rPr lang="en-US" altLang="zh-CN" sz="2400" dirty="0" smtClean="0"/>
              <a:t/>
            </a:r>
            <a:br>
              <a:rPr lang="en-US" altLang="zh-CN" sz="2400" dirty="0" smtClean="0"/>
            </a:br>
            <a:r>
              <a:rPr lang="zh-CN" altLang="en-US" sz="2400" dirty="0" smtClean="0"/>
              <a:t>为</a:t>
            </a:r>
            <a:r>
              <a:rPr lang="zh-CN" altLang="en-US" sz="2400" dirty="0"/>
              <a:t>科研人员建立整合的创新研究平</a:t>
            </a:r>
            <a:r>
              <a:rPr lang="zh-CN" altLang="en-US" sz="2400" dirty="0" smtClean="0"/>
              <a:t>台</a:t>
            </a:r>
            <a:endParaRPr lang="zh-CN" altLang="en-US" sz="2400" dirty="0"/>
          </a:p>
        </p:txBody>
      </p:sp>
      <p:graphicFrame>
        <p:nvGraphicFramePr>
          <p:cNvPr id="2" name="Diagram 1"/>
          <p:cNvGraphicFramePr/>
          <p:nvPr>
            <p:extLst/>
          </p:nvPr>
        </p:nvGraphicFramePr>
        <p:xfrm>
          <a:off x="1876697" y="2015746"/>
          <a:ext cx="5036820" cy="345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315756" y="1522708"/>
            <a:ext cx="2609180" cy="523220"/>
          </a:xfrm>
          <a:prstGeom prst="rect">
            <a:avLst/>
          </a:prstGeom>
        </p:spPr>
        <p:txBody>
          <a:bodyPr wrap="square">
            <a:spAutoFit/>
          </a:bodyPr>
          <a:lstStyle/>
          <a:p>
            <a:pPr>
              <a:defRPr/>
            </a:pPr>
            <a:r>
              <a:rPr lang="en-US" altLang="zh-CN" sz="1400" b="1" kern="0" dirty="0">
                <a:solidFill>
                  <a:prstClr val="black"/>
                </a:solidFill>
                <a:ea typeface="宋体" pitchFamily="2" charset="-122"/>
              </a:rPr>
              <a:t>Essential Science </a:t>
            </a:r>
            <a:r>
              <a:rPr lang="en-US" altLang="zh-CN" sz="1400" b="1" kern="0" dirty="0" smtClean="0">
                <a:solidFill>
                  <a:prstClr val="black"/>
                </a:solidFill>
                <a:ea typeface="宋体" pitchFamily="2" charset="-122"/>
              </a:rPr>
              <a:t>Indicators</a:t>
            </a:r>
          </a:p>
          <a:p>
            <a:pPr>
              <a:defRPr/>
            </a:pPr>
            <a:r>
              <a:rPr lang="en-US" sz="1400" b="1" kern="0" dirty="0" smtClean="0">
                <a:solidFill>
                  <a:prstClr val="black"/>
                </a:solidFill>
                <a:ea typeface="宋体" pitchFamily="2" charset="-122"/>
              </a:rPr>
              <a:t>Web of Science</a:t>
            </a:r>
            <a:endParaRPr lang="en-US" sz="1000" kern="0" dirty="0">
              <a:solidFill>
                <a:prstClr val="black"/>
              </a:solidFill>
            </a:endParaRPr>
          </a:p>
        </p:txBody>
      </p:sp>
      <p:sp>
        <p:nvSpPr>
          <p:cNvPr id="6" name="Rectangle 5"/>
          <p:cNvSpPr/>
          <p:nvPr/>
        </p:nvSpPr>
        <p:spPr>
          <a:xfrm>
            <a:off x="197121" y="3187307"/>
            <a:ext cx="2188222" cy="523220"/>
          </a:xfrm>
          <a:prstGeom prst="rect">
            <a:avLst/>
          </a:prstGeom>
        </p:spPr>
        <p:txBody>
          <a:bodyPr wrap="square">
            <a:spAutoFit/>
          </a:bodyPr>
          <a:lstStyle/>
          <a:p>
            <a:pPr algn="r">
              <a:defRPr/>
            </a:pPr>
            <a:r>
              <a:rPr lang="en-US" altLang="zh-CN" sz="1400" b="1" kern="0" dirty="0">
                <a:solidFill>
                  <a:prstClr val="black"/>
                </a:solidFill>
                <a:cs typeface="Arial" pitchFamily="34" charset="0"/>
              </a:rPr>
              <a:t>Journal Citation Report</a:t>
            </a:r>
          </a:p>
          <a:p>
            <a:pPr algn="r">
              <a:defRPr/>
            </a:pPr>
            <a:r>
              <a:rPr lang="en-US" altLang="zh-CN" sz="1400" b="1" kern="0" dirty="0">
                <a:solidFill>
                  <a:prstClr val="black"/>
                </a:solidFill>
                <a:cs typeface="Arial" pitchFamily="34" charset="0"/>
              </a:rPr>
              <a:t>EndNote</a:t>
            </a:r>
            <a:endParaRPr lang="en-US" sz="1400" b="1" kern="0" dirty="0">
              <a:solidFill>
                <a:prstClr val="black"/>
              </a:solidFill>
              <a:cs typeface="Arial" pitchFamily="34" charset="0"/>
            </a:endParaRPr>
          </a:p>
        </p:txBody>
      </p:sp>
      <p:sp>
        <p:nvSpPr>
          <p:cNvPr id="7" name="Rectangle 6"/>
          <p:cNvSpPr/>
          <p:nvPr/>
        </p:nvSpPr>
        <p:spPr>
          <a:xfrm>
            <a:off x="4474445" y="5614000"/>
            <a:ext cx="1718790" cy="523220"/>
          </a:xfrm>
          <a:prstGeom prst="rect">
            <a:avLst/>
          </a:prstGeom>
        </p:spPr>
        <p:txBody>
          <a:bodyPr wrap="square">
            <a:spAutoFit/>
          </a:bodyPr>
          <a:lstStyle/>
          <a:p>
            <a:pPr algn="ctr">
              <a:defRPr/>
            </a:pPr>
            <a:r>
              <a:rPr lang="en-US" altLang="zh-CN" sz="1400" b="1" kern="0" dirty="0">
                <a:solidFill>
                  <a:prstClr val="black"/>
                </a:solidFill>
                <a:ea typeface="宋体"/>
                <a:cs typeface="Arial" pitchFamily="34" charset="0"/>
              </a:rPr>
              <a:t>Web of Science</a:t>
            </a:r>
          </a:p>
          <a:p>
            <a:pPr algn="ctr">
              <a:defRPr/>
            </a:pPr>
            <a:r>
              <a:rPr lang="en-US" altLang="zh-CN" sz="1400" b="1" kern="0" dirty="0" err="1">
                <a:solidFill>
                  <a:prstClr val="black"/>
                </a:solidFill>
                <a:ea typeface="宋体"/>
                <a:cs typeface="Arial" pitchFamily="34" charset="0"/>
              </a:rPr>
              <a:t>InCites</a:t>
            </a:r>
            <a:r>
              <a:rPr lang="en-US" altLang="zh-CN" sz="1400" b="1" kern="0" dirty="0">
                <a:solidFill>
                  <a:prstClr val="black"/>
                </a:solidFill>
                <a:ea typeface="宋体"/>
                <a:cs typeface="Arial" pitchFamily="34" charset="0"/>
              </a:rPr>
              <a:t> </a:t>
            </a:r>
            <a:endParaRPr lang="en-US" sz="1400" b="1" kern="0" dirty="0">
              <a:solidFill>
                <a:prstClr val="black"/>
              </a:solidFill>
              <a:cs typeface="Arial" pitchFamily="34" charset="0"/>
            </a:endParaRPr>
          </a:p>
        </p:txBody>
      </p:sp>
      <p:sp>
        <p:nvSpPr>
          <p:cNvPr id="8" name="Rectangle 7"/>
          <p:cNvSpPr/>
          <p:nvPr/>
        </p:nvSpPr>
        <p:spPr>
          <a:xfrm>
            <a:off x="6360059" y="3193901"/>
            <a:ext cx="2609180" cy="523220"/>
          </a:xfrm>
          <a:prstGeom prst="rect">
            <a:avLst/>
          </a:prstGeom>
        </p:spPr>
        <p:txBody>
          <a:bodyPr wrap="square">
            <a:spAutoFit/>
          </a:bodyPr>
          <a:lstStyle/>
          <a:p>
            <a:pPr>
              <a:defRPr/>
            </a:pPr>
            <a:r>
              <a:rPr lang="en-US" altLang="zh-CN" sz="1400" b="1" kern="0" dirty="0">
                <a:solidFill>
                  <a:prstClr val="black"/>
                </a:solidFill>
                <a:ea typeface="宋体" pitchFamily="2" charset="-122"/>
              </a:rPr>
              <a:t>Essential Science Indicators</a:t>
            </a:r>
          </a:p>
          <a:p>
            <a:pPr>
              <a:defRPr/>
            </a:pPr>
            <a:r>
              <a:rPr lang="en-US" altLang="zh-CN" sz="1400" b="1" kern="0" dirty="0">
                <a:solidFill>
                  <a:prstClr val="black"/>
                </a:solidFill>
                <a:ea typeface="宋体" pitchFamily="2" charset="-122"/>
              </a:rPr>
              <a:t>Web of Science</a:t>
            </a:r>
            <a:endParaRPr lang="en-US" sz="1000" kern="0" dirty="0">
              <a:solidFill>
                <a:prstClr val="black"/>
              </a:solidFill>
              <a:latin typeface="Calibri"/>
            </a:endParaRPr>
          </a:p>
        </p:txBody>
      </p:sp>
      <p:sp>
        <p:nvSpPr>
          <p:cNvPr id="9" name="Rectangle 8"/>
          <p:cNvSpPr/>
          <p:nvPr/>
        </p:nvSpPr>
        <p:spPr>
          <a:xfrm>
            <a:off x="2792016" y="5614000"/>
            <a:ext cx="1496657" cy="307777"/>
          </a:xfrm>
          <a:prstGeom prst="rect">
            <a:avLst/>
          </a:prstGeom>
        </p:spPr>
        <p:txBody>
          <a:bodyPr wrap="square">
            <a:spAutoFit/>
          </a:bodyPr>
          <a:lstStyle/>
          <a:p>
            <a:pPr algn="ctr">
              <a:defRPr/>
            </a:pPr>
            <a:r>
              <a:rPr lang="en-US" altLang="zh-CN" sz="1400" b="1" kern="0" dirty="0">
                <a:solidFill>
                  <a:prstClr val="black"/>
                </a:solidFill>
                <a:ea typeface="宋体"/>
                <a:cs typeface="Arial" pitchFamily="34" charset="0"/>
              </a:rPr>
              <a:t>Web of Science </a:t>
            </a:r>
            <a:endParaRPr lang="en-US" sz="1400" b="1" kern="0" dirty="0">
              <a:solidFill>
                <a:prstClr val="black"/>
              </a:solidFill>
              <a:cs typeface="Arial" pitchFamily="34" charset="0"/>
            </a:endParaRPr>
          </a:p>
        </p:txBody>
      </p:sp>
      <p:sp>
        <p:nvSpPr>
          <p:cNvPr id="3" name="TextBox 2"/>
          <p:cNvSpPr txBox="1"/>
          <p:nvPr/>
        </p:nvSpPr>
        <p:spPr>
          <a:xfrm>
            <a:off x="3536808" y="3611004"/>
            <a:ext cx="1723549" cy="461665"/>
          </a:xfrm>
          <a:prstGeom prst="rect">
            <a:avLst/>
          </a:prstGeom>
          <a:noFill/>
        </p:spPr>
        <p:txBody>
          <a:bodyPr wrap="none" rtlCol="0">
            <a:spAutoFit/>
          </a:bodyPr>
          <a:lstStyle/>
          <a:p>
            <a:r>
              <a:rPr lang="zh-CN" altLang="en-US" sz="2400" b="1" dirty="0" smtClean="0">
                <a:latin typeface="微软雅黑" panose="020B0503020204020204" pitchFamily="34" charset="-122"/>
                <a:ea typeface="微软雅黑" panose="020B0503020204020204" pitchFamily="34" charset="-122"/>
                <a:cs typeface="Microsoft New Tai Lue" panose="020B0502040204020203" pitchFamily="34" charset="0"/>
              </a:rPr>
              <a:t>信息与工具</a:t>
            </a:r>
            <a:endParaRPr lang="zh-CN" altLang="en-US" sz="2400" b="1" dirty="0">
              <a:latin typeface="微软雅黑" panose="020B0503020204020204" pitchFamily="34" charset="-122"/>
              <a:ea typeface="微软雅黑" panose="020B0503020204020204" pitchFamily="34" charset="-122"/>
              <a:cs typeface="Microsoft New Tai Lue" panose="020B0502040204020203" pitchFamily="34" charset="0"/>
            </a:endParaRPr>
          </a:p>
        </p:txBody>
      </p:sp>
      <p:sp>
        <p:nvSpPr>
          <p:cNvPr id="4" name="TextBox 3"/>
          <p:cNvSpPr txBox="1"/>
          <p:nvPr/>
        </p:nvSpPr>
        <p:spPr>
          <a:xfrm>
            <a:off x="6587811" y="1470946"/>
            <a:ext cx="2153676" cy="1200329"/>
          </a:xfrm>
          <a:prstGeom prst="rect">
            <a:avLst/>
          </a:prstGeom>
          <a:solidFill>
            <a:schemeClr val="bg2"/>
          </a:solidFill>
        </p:spPr>
        <p:txBody>
          <a:bodyPr wrap="square" rtlCol="0">
            <a:spAutoFit/>
          </a:bodyPr>
          <a:lstStyle/>
          <a:p>
            <a:pPr algn="ct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信息助力科研创新全流程</a:t>
            </a:r>
            <a:endParaRPr 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508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zh-CN" altLang="en-US" dirty="0">
                <a:cs typeface="Arial" pitchFamily="34" charset="0"/>
              </a:rPr>
              <a:t>研究前沿报告</a:t>
            </a:r>
            <a:endParaRPr lang="en-US" altLang="en-US" dirty="0">
              <a:cs typeface="Arial" pitchFamily="34" charset="0"/>
            </a:endParaRPr>
          </a:p>
        </p:txBody>
      </p:sp>
      <p:sp>
        <p:nvSpPr>
          <p:cNvPr id="5" name="Rectangle 3"/>
          <p:cNvSpPr txBox="1">
            <a:spLocks noChangeArrowheads="1"/>
          </p:cNvSpPr>
          <p:nvPr/>
        </p:nvSpPr>
        <p:spPr bwMode="auto">
          <a:xfrm>
            <a:off x="704458" y="1241253"/>
            <a:ext cx="7211643" cy="707886"/>
          </a:xfrm>
          <a:prstGeom prst="rect">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buClr>
                <a:schemeClr val="bg1"/>
              </a:buClr>
              <a:defRPr/>
            </a:pPr>
            <a:r>
              <a:rPr lang="en-GB" altLang="en-US" sz="2000" dirty="0" err="1">
                <a:latin typeface="微软雅黑" pitchFamily="34" charset="-122"/>
                <a:ea typeface="微软雅黑" pitchFamily="34" charset="-122"/>
              </a:rPr>
              <a:t>Clarivate</a:t>
            </a:r>
            <a:r>
              <a:rPr lang="en-GB" altLang="en-US" sz="2000" dirty="0">
                <a:latin typeface="微软雅黑" pitchFamily="34" charset="-122"/>
                <a:ea typeface="微软雅黑" pitchFamily="34" charset="-122"/>
              </a:rPr>
              <a:t> Analytics</a:t>
            </a:r>
            <a:r>
              <a:rPr lang="zh-CN" altLang="en-US" sz="2000" dirty="0">
                <a:latin typeface="微软雅黑" pitchFamily="34" charset="-122"/>
                <a:ea typeface="微软雅黑" pitchFamily="34" charset="-122"/>
              </a:rPr>
              <a:t>与中国科学院合作发布</a:t>
            </a:r>
            <a:r>
              <a:rPr lang="en-US" altLang="zh-CN" sz="2000" dirty="0">
                <a:latin typeface="微软雅黑" pitchFamily="34" charset="-122"/>
                <a:ea typeface="微软雅黑" pitchFamily="34" charset="-122"/>
              </a:rPr>
              <a:t>《2014</a:t>
            </a:r>
            <a:r>
              <a:rPr lang="zh-CN" altLang="en-US" sz="2000" dirty="0">
                <a:latin typeface="微软雅黑" pitchFamily="34" charset="-122"/>
                <a:ea typeface="微软雅黑" pitchFamily="34" charset="-122"/>
              </a:rPr>
              <a:t>研究前沿</a:t>
            </a:r>
            <a:r>
              <a:rPr lang="en-US" altLang="zh-CN" sz="2000" dirty="0">
                <a:latin typeface="微软雅黑" pitchFamily="34" charset="-122"/>
                <a:ea typeface="微软雅黑" pitchFamily="34" charset="-122"/>
              </a:rPr>
              <a:t>》 《2015</a:t>
            </a:r>
            <a:r>
              <a:rPr lang="zh-CN" altLang="en-US" sz="2000" dirty="0">
                <a:latin typeface="微软雅黑" pitchFamily="34" charset="-122"/>
                <a:ea typeface="微软雅黑" pitchFamily="34" charset="-122"/>
              </a:rPr>
              <a:t>研究前沿</a:t>
            </a:r>
            <a:r>
              <a:rPr lang="en-US" altLang="zh-CN" sz="2000" dirty="0">
                <a:latin typeface="微软雅黑" pitchFamily="34" charset="-122"/>
                <a:ea typeface="微软雅黑" pitchFamily="34" charset="-122"/>
              </a:rPr>
              <a:t>》 《2016</a:t>
            </a:r>
            <a:r>
              <a:rPr lang="zh-CN" altLang="en-US" sz="2000" dirty="0">
                <a:latin typeface="微软雅黑" pitchFamily="34" charset="-122"/>
                <a:ea typeface="微软雅黑" pitchFamily="34" charset="-122"/>
              </a:rPr>
              <a:t>研究前沿</a:t>
            </a:r>
            <a:r>
              <a:rPr lang="en-US" altLang="zh-CN" sz="2000" dirty="0">
                <a:latin typeface="微软雅黑" pitchFamily="34" charset="-122"/>
                <a:ea typeface="微软雅黑" pitchFamily="34" charset="-122"/>
              </a:rPr>
              <a:t>》 《2017</a:t>
            </a:r>
            <a:r>
              <a:rPr lang="zh-CN" altLang="en-US" sz="2000" dirty="0">
                <a:latin typeface="微软雅黑" pitchFamily="34" charset="-122"/>
                <a:ea typeface="微软雅黑" pitchFamily="34" charset="-122"/>
              </a:rPr>
              <a:t>研究前沿</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报</a:t>
            </a:r>
            <a:r>
              <a:rPr lang="zh-CN" altLang="en-US" sz="2000" dirty="0">
                <a:latin typeface="微软雅黑" pitchFamily="34" charset="-122"/>
                <a:ea typeface="微软雅黑" pitchFamily="34" charset="-122"/>
              </a:rPr>
              <a:t>告</a:t>
            </a:r>
          </a:p>
        </p:txBody>
      </p:sp>
      <p:grpSp>
        <p:nvGrpSpPr>
          <p:cNvPr id="6" name="Group 10"/>
          <p:cNvGrpSpPr/>
          <p:nvPr/>
        </p:nvGrpSpPr>
        <p:grpSpPr>
          <a:xfrm>
            <a:off x="325582" y="3034146"/>
            <a:ext cx="5945802" cy="1915362"/>
            <a:chOff x="457200" y="2819400"/>
            <a:chExt cx="8534400" cy="2609464"/>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9082" y="2819400"/>
              <a:ext cx="1847850" cy="2609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2819400"/>
              <a:ext cx="1821832" cy="2581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04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26982" y="2819400"/>
              <a:ext cx="1906568" cy="2581200"/>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7083600" y="2819400"/>
              <a:ext cx="1908000" cy="2572393"/>
            </a:xfrm>
            <a:prstGeom prst="rect">
              <a:avLst/>
            </a:prstGeom>
            <a:noFill/>
            <a:ln w="9525">
              <a:noFill/>
              <a:miter lim="800000"/>
              <a:headEnd/>
              <a:tailEnd/>
            </a:ln>
          </p:spPr>
        </p:pic>
      </p:gr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5259" y="2480640"/>
            <a:ext cx="1811323" cy="247695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349993" y="5753389"/>
            <a:ext cx="4595027" cy="507831"/>
          </a:xfrm>
          <a:prstGeom prst="rect">
            <a:avLst/>
          </a:prstGeom>
        </p:spPr>
        <p:txBody>
          <a:bodyPr wrap="square">
            <a:spAutoFit/>
          </a:bodyPr>
          <a:lstStyle/>
          <a:p>
            <a:r>
              <a:rPr lang="zh-CN" altLang="en-US" sz="1350" b="1" dirty="0">
                <a:latin typeface="微软雅黑" panose="020B0503020204020204" pitchFamily="34" charset="-122"/>
                <a:ea typeface="微软雅黑" panose="020B0503020204020204" pitchFamily="34" charset="-122"/>
              </a:rPr>
              <a:t>相关新闻及下载：</a:t>
            </a:r>
            <a:r>
              <a:rPr lang="zh-CN" altLang="en-US" sz="1350" b="1" dirty="0"/>
              <a:t>http://clarivate.com.cn/press/press20171102/</a:t>
            </a:r>
          </a:p>
        </p:txBody>
      </p:sp>
    </p:spTree>
    <p:extLst>
      <p:ext uri="{BB962C8B-B14F-4D97-AF65-F5344CB8AC3E}">
        <p14:creationId xmlns:p14="http://schemas.microsoft.com/office/powerpoint/2010/main" val="2615443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clarivate.com.cn/press/press20171102/image0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1318" y="1191491"/>
            <a:ext cx="2487794" cy="16938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49" y="365129"/>
            <a:ext cx="5428021" cy="679419"/>
          </a:xfrm>
          <a:prstGeom prst="rect">
            <a:avLst/>
          </a:prstGeom>
        </p:spPr>
        <p:txBody>
          <a:bodyPr>
            <a:noAutofit/>
          </a:bodyPr>
          <a:lstStyle/>
          <a:p>
            <a:r>
              <a:rPr lang="en-US" altLang="zh-CN" dirty="0">
                <a:solidFill>
                  <a:schemeClr val="accent1">
                    <a:lumMod val="75000"/>
                  </a:schemeClr>
                </a:solidFill>
              </a:rPr>
              <a:t>《</a:t>
            </a:r>
            <a:r>
              <a:rPr lang="en-US" altLang="zh-CN" dirty="0">
                <a:cs typeface="Arial" pitchFamily="34" charset="0"/>
              </a:rPr>
              <a:t>2017</a:t>
            </a:r>
            <a:r>
              <a:rPr lang="zh-CN" altLang="en-US" dirty="0">
                <a:cs typeface="Arial" pitchFamily="34" charset="0"/>
              </a:rPr>
              <a:t>研究前沿</a:t>
            </a:r>
            <a:r>
              <a:rPr lang="en-US" altLang="zh-CN" dirty="0">
                <a:cs typeface="Arial" pitchFamily="34" charset="0"/>
              </a:rPr>
              <a:t>》</a:t>
            </a:r>
            <a:r>
              <a:rPr lang="zh-CN" altLang="en-US" dirty="0">
                <a:cs typeface="Arial" pitchFamily="34" charset="0"/>
              </a:rPr>
              <a:t>发布暨研讨会</a:t>
            </a:r>
            <a:endParaRPr lang="en-US" dirty="0">
              <a:cs typeface="Arial" pitchFamily="34" charset="0"/>
            </a:endParaRPr>
          </a:p>
        </p:txBody>
      </p:sp>
      <p:sp>
        <p:nvSpPr>
          <p:cNvPr id="4" name="Rectangle 3"/>
          <p:cNvSpPr/>
          <p:nvPr/>
        </p:nvSpPr>
        <p:spPr>
          <a:xfrm>
            <a:off x="504763" y="4696005"/>
            <a:ext cx="8315635" cy="1200329"/>
          </a:xfrm>
          <a:prstGeom prst="rect">
            <a:avLst/>
          </a:prstGeom>
          <a:solidFill>
            <a:srgbClr val="6817FF"/>
          </a:solidFill>
        </p:spPr>
        <p:txBody>
          <a:bodyPr wrap="square">
            <a:spAutoFit/>
          </a:bodyPr>
          <a:lstStyle/>
          <a:p>
            <a:pPr algn="just">
              <a:spcAft>
                <a:spcPts val="900"/>
              </a:spcAft>
              <a:buClr>
                <a:schemeClr val="bg2">
                  <a:lumMod val="75000"/>
                </a:schemeClr>
              </a:buClr>
              <a:buSzPct val="120000"/>
            </a:pPr>
            <a:r>
              <a:rPr lang="en-US" altLang="zh-CN" dirty="0">
                <a:solidFill>
                  <a:schemeClr val="bg1"/>
                </a:solidFill>
                <a:latin typeface="微软雅黑" pitchFamily="34" charset="-122"/>
                <a:ea typeface="微软雅黑" pitchFamily="34" charset="-122"/>
              </a:rPr>
              <a:t>《2017</a:t>
            </a:r>
            <a:r>
              <a:rPr lang="zh-CN" altLang="en-US" dirty="0">
                <a:solidFill>
                  <a:schemeClr val="bg1"/>
                </a:solidFill>
                <a:latin typeface="微软雅黑" pitchFamily="34" charset="-122"/>
                <a:ea typeface="微软雅黑" pitchFamily="34" charset="-122"/>
              </a:rPr>
              <a:t>研究前沿</a:t>
            </a:r>
            <a:r>
              <a:rPr lang="en-US" altLang="zh-CN" dirty="0">
                <a:solidFill>
                  <a:schemeClr val="bg1"/>
                </a:solidFill>
                <a:latin typeface="微软雅黑" pitchFamily="34" charset="-122"/>
                <a:ea typeface="微软雅黑" pitchFamily="34" charset="-122"/>
              </a:rPr>
              <a:t>》</a:t>
            </a:r>
            <a:r>
              <a:rPr lang="zh-CN" altLang="en-US" dirty="0">
                <a:solidFill>
                  <a:schemeClr val="bg1"/>
                </a:solidFill>
                <a:latin typeface="微软雅黑" pitchFamily="34" charset="-122"/>
                <a:ea typeface="微软雅黑" pitchFamily="34" charset="-122"/>
              </a:rPr>
              <a:t>报告依托于中国科学院杰出的文献分析实力，根据科睿唯安</a:t>
            </a:r>
            <a:r>
              <a:rPr lang="en-US" altLang="zh-CN" dirty="0">
                <a:solidFill>
                  <a:schemeClr val="bg1"/>
                </a:solidFill>
                <a:latin typeface="微软雅黑" pitchFamily="34" charset="-122"/>
                <a:ea typeface="微软雅黑" pitchFamily="34" charset="-122"/>
              </a:rPr>
              <a:t>Web of Science</a:t>
            </a:r>
            <a:r>
              <a:rPr lang="zh-CN" altLang="en-US" dirty="0">
                <a:solidFill>
                  <a:schemeClr val="bg1"/>
                </a:solidFill>
                <a:latin typeface="微软雅黑" pitchFamily="34" charset="-122"/>
                <a:ea typeface="微软雅黑" pitchFamily="34" charset="-122"/>
              </a:rPr>
              <a:t>和</a:t>
            </a:r>
            <a:r>
              <a:rPr lang="en-US" altLang="zh-CN" dirty="0">
                <a:solidFill>
                  <a:schemeClr val="bg1"/>
                </a:solidFill>
                <a:latin typeface="微软雅黑" pitchFamily="34" charset="-122"/>
                <a:ea typeface="微软雅黑" pitchFamily="34" charset="-122"/>
              </a:rPr>
              <a:t>Essential Science Indicators </a:t>
            </a:r>
            <a:r>
              <a:rPr lang="zh-CN" altLang="en-US" dirty="0">
                <a:solidFill>
                  <a:schemeClr val="bg1"/>
                </a:solidFill>
                <a:latin typeface="微软雅黑" pitchFamily="34" charset="-122"/>
                <a:ea typeface="微软雅黑" pitchFamily="34" charset="-122"/>
              </a:rPr>
              <a:t>（基础科学指标，简称</a:t>
            </a:r>
            <a:r>
              <a:rPr lang="en-US" altLang="zh-CN" dirty="0">
                <a:solidFill>
                  <a:schemeClr val="bg1"/>
                </a:solidFill>
                <a:latin typeface="微软雅黑" pitchFamily="34" charset="-122"/>
                <a:ea typeface="微软雅黑" pitchFamily="34" charset="-122"/>
              </a:rPr>
              <a:t>ESI</a:t>
            </a:r>
            <a:r>
              <a:rPr lang="zh-CN" altLang="en-US" dirty="0">
                <a:solidFill>
                  <a:schemeClr val="bg1"/>
                </a:solidFill>
                <a:latin typeface="微软雅黑" pitchFamily="34" charset="-122"/>
                <a:ea typeface="微软雅黑" pitchFamily="34" charset="-122"/>
              </a:rPr>
              <a:t>）的高质量数据，遴选出了</a:t>
            </a:r>
            <a:r>
              <a:rPr lang="en-US" altLang="zh-CN" dirty="0">
                <a:solidFill>
                  <a:schemeClr val="bg1"/>
                </a:solidFill>
                <a:latin typeface="微软雅黑" pitchFamily="34" charset="-122"/>
                <a:ea typeface="微软雅黑" pitchFamily="34" charset="-122"/>
              </a:rPr>
              <a:t>2017 </a:t>
            </a:r>
            <a:r>
              <a:rPr lang="zh-CN" altLang="en-US" dirty="0">
                <a:solidFill>
                  <a:schemeClr val="bg1"/>
                </a:solidFill>
                <a:latin typeface="微软雅黑" pitchFamily="34" charset="-122"/>
                <a:ea typeface="微软雅黑" pitchFamily="34" charset="-122"/>
              </a:rPr>
              <a:t>年自然科学和社会科学的</a:t>
            </a:r>
            <a:r>
              <a:rPr lang="en-US" altLang="zh-CN" dirty="0">
                <a:solidFill>
                  <a:schemeClr val="bg1"/>
                </a:solidFill>
                <a:latin typeface="微软雅黑" pitchFamily="34" charset="-122"/>
                <a:ea typeface="微软雅黑" pitchFamily="34" charset="-122"/>
              </a:rPr>
              <a:t>10 </a:t>
            </a:r>
            <a:r>
              <a:rPr lang="zh-CN" altLang="en-US" dirty="0">
                <a:solidFill>
                  <a:schemeClr val="bg1"/>
                </a:solidFill>
                <a:latin typeface="微软雅黑" pitchFamily="34" charset="-122"/>
                <a:ea typeface="微软雅黑" pitchFamily="34" charset="-122"/>
              </a:rPr>
              <a:t>个大学科领域排名最前的</a:t>
            </a:r>
            <a:r>
              <a:rPr lang="en-US" altLang="zh-CN" dirty="0">
                <a:solidFill>
                  <a:schemeClr val="bg1"/>
                </a:solidFill>
                <a:latin typeface="微软雅黑" pitchFamily="34" charset="-122"/>
                <a:ea typeface="微软雅黑" pitchFamily="34" charset="-122"/>
              </a:rPr>
              <a:t>100 </a:t>
            </a:r>
            <a:r>
              <a:rPr lang="zh-CN" altLang="en-US" dirty="0">
                <a:solidFill>
                  <a:schemeClr val="bg1"/>
                </a:solidFill>
                <a:latin typeface="微软雅黑" pitchFamily="34" charset="-122"/>
                <a:ea typeface="微软雅黑" pitchFamily="34" charset="-122"/>
              </a:rPr>
              <a:t>个热点前沿和 </a:t>
            </a:r>
            <a:r>
              <a:rPr lang="en-US" altLang="zh-CN" dirty="0">
                <a:solidFill>
                  <a:schemeClr val="bg1"/>
                </a:solidFill>
                <a:latin typeface="微软雅黑" pitchFamily="34" charset="-122"/>
                <a:ea typeface="微软雅黑" pitchFamily="34" charset="-122"/>
              </a:rPr>
              <a:t>43 </a:t>
            </a:r>
            <a:r>
              <a:rPr lang="zh-CN" altLang="en-US" dirty="0">
                <a:solidFill>
                  <a:schemeClr val="bg1"/>
                </a:solidFill>
                <a:latin typeface="微软雅黑" pitchFamily="34" charset="-122"/>
                <a:ea typeface="微软雅黑" pitchFamily="34" charset="-122"/>
              </a:rPr>
              <a:t>个新兴前沿。</a:t>
            </a:r>
            <a:endParaRPr lang="en-US" altLang="zh-CN" dirty="0">
              <a:solidFill>
                <a:schemeClr val="bg1"/>
              </a:solidFill>
              <a:latin typeface="微软雅黑" pitchFamily="34" charset="-122"/>
              <a:ea typeface="微软雅黑" pitchFamily="34" charset="-122"/>
            </a:endParaRPr>
          </a:p>
        </p:txBody>
      </p:sp>
      <p:pic>
        <p:nvPicPr>
          <p:cNvPr id="4098" name="Picture 2" descr="http://clarivate.com.cn/press/press20171102/image0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9570" y="1320336"/>
            <a:ext cx="4361136" cy="29692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larivate.com.cn/press/press20171102/image0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1604" y="2326885"/>
            <a:ext cx="2910069" cy="198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23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81" y="398607"/>
            <a:ext cx="7201161" cy="679419"/>
          </a:xfrm>
          <a:prstGeom prst="rect">
            <a:avLst/>
          </a:prstGeom>
        </p:spPr>
        <p:txBody>
          <a:bodyPr>
            <a:normAutofit/>
          </a:bodyPr>
          <a:lstStyle/>
          <a:p>
            <a:r>
              <a:rPr lang="en-US" altLang="zh-CN" sz="2400" dirty="0" smtClean="0">
                <a:cs typeface="Arial" pitchFamily="34" charset="0"/>
              </a:rPr>
              <a:t>2017</a:t>
            </a:r>
            <a:r>
              <a:rPr lang="zh-CN" altLang="en-US" sz="2400" dirty="0" smtClean="0">
                <a:cs typeface="Arial" pitchFamily="34" charset="0"/>
              </a:rPr>
              <a:t>年</a:t>
            </a:r>
            <a:r>
              <a:rPr lang="zh-CN" altLang="en-US" sz="2400" dirty="0">
                <a:cs typeface="Arial" pitchFamily="34" charset="0"/>
              </a:rPr>
              <a:t>化学与材料科学</a:t>
            </a:r>
            <a:r>
              <a:rPr lang="zh-CN" altLang="en-US" sz="2400" dirty="0" smtClean="0">
                <a:cs typeface="Arial" pitchFamily="34" charset="0"/>
              </a:rPr>
              <a:t>领域研</a:t>
            </a:r>
            <a:r>
              <a:rPr lang="zh-CN" altLang="en-US" sz="2400" dirty="0">
                <a:cs typeface="Arial" pitchFamily="34" charset="0"/>
              </a:rPr>
              <a:t>究前沿</a:t>
            </a:r>
            <a:endParaRPr lang="en-US" sz="2400" dirty="0">
              <a:cs typeface="Arial" pitchFamily="34" charset="0"/>
            </a:endParaRPr>
          </a:p>
        </p:txBody>
      </p:sp>
      <p:pic>
        <p:nvPicPr>
          <p:cNvPr id="4" name="Picture 3"/>
          <p:cNvPicPr>
            <a:picLocks noChangeAspect="1"/>
          </p:cNvPicPr>
          <p:nvPr/>
        </p:nvPicPr>
        <p:blipFill>
          <a:blip r:embed="rId3"/>
          <a:stretch>
            <a:fillRect/>
          </a:stretch>
        </p:blipFill>
        <p:spPr>
          <a:xfrm>
            <a:off x="440321" y="961797"/>
            <a:ext cx="8524843" cy="4957221"/>
          </a:xfrm>
          <a:prstGeom prst="rect">
            <a:avLst/>
          </a:prstGeom>
        </p:spPr>
      </p:pic>
    </p:spTree>
    <p:extLst>
      <p:ext uri="{BB962C8B-B14F-4D97-AF65-F5344CB8AC3E}">
        <p14:creationId xmlns:p14="http://schemas.microsoft.com/office/powerpoint/2010/main" val="185559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135" y="1982088"/>
            <a:ext cx="8613928" cy="4191146"/>
          </a:xfrm>
          <a:prstGeom prst="rect">
            <a:avLst/>
          </a:prstGeom>
        </p:spPr>
      </p:pic>
      <p:pic>
        <p:nvPicPr>
          <p:cNvPr id="4" name="Picture 3"/>
          <p:cNvPicPr>
            <a:picLocks noChangeAspect="1"/>
          </p:cNvPicPr>
          <p:nvPr/>
        </p:nvPicPr>
        <p:blipFill>
          <a:blip r:embed="rId3"/>
          <a:stretch>
            <a:fillRect/>
          </a:stretch>
        </p:blipFill>
        <p:spPr>
          <a:xfrm>
            <a:off x="268135" y="806127"/>
            <a:ext cx="8613928" cy="1179990"/>
          </a:xfrm>
          <a:prstGeom prst="rect">
            <a:avLst/>
          </a:prstGeom>
        </p:spPr>
      </p:pic>
      <p:sp>
        <p:nvSpPr>
          <p:cNvPr id="5"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3018503" y="800897"/>
            <a:ext cx="1474839" cy="329813"/>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6"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268135" y="2092279"/>
            <a:ext cx="2035278" cy="555954"/>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7" name="Rectangle 4">
            <a:extLst>
              <a:ext uri="{FF2B5EF4-FFF2-40B4-BE49-F238E27FC236}">
                <a16:creationId xmlns="" xmlns:a16="http://schemas.microsoft.com/office/drawing/2014/main" id="{C494D0C9-C515-422D-8DC5-68A5A95BD782}"/>
              </a:ext>
            </a:extLst>
          </p:cNvPr>
          <p:cNvSpPr>
            <a:spLocks noChangeArrowheads="1"/>
          </p:cNvSpPr>
          <p:nvPr/>
        </p:nvSpPr>
        <p:spPr bwMode="auto">
          <a:xfrm>
            <a:off x="375417" y="3372566"/>
            <a:ext cx="2035278" cy="521008"/>
          </a:xfrm>
          <a:prstGeom prst="rect">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1" name="Title 1">
            <a:extLst>
              <a:ext uri="{FF2B5EF4-FFF2-40B4-BE49-F238E27FC236}">
                <a16:creationId xmlns="" xmlns:a16="http://schemas.microsoft.com/office/drawing/2014/main" id="{F84E7B64-5CCC-4180-A027-35115CAFE131}"/>
              </a:ext>
            </a:extLst>
          </p:cNvPr>
          <p:cNvSpPr txBox="1">
            <a:spLocks/>
          </p:cNvSpPr>
          <p:nvPr/>
        </p:nvSpPr>
        <p:spPr>
          <a:xfrm>
            <a:off x="654940" y="188119"/>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eaLnBrk="0" fontAlgn="base" hangingPunct="0">
              <a:lnSpc>
                <a:spcPct val="90000"/>
              </a:lnSpc>
              <a:spcBef>
                <a:spcPct val="0"/>
              </a:spcBef>
              <a:spcAft>
                <a:spcPct val="0"/>
              </a:spcAft>
              <a:defRPr sz="2400" b="1">
                <a:solidFill>
                  <a:schemeClr val="bg2"/>
                </a:solidFill>
                <a:latin typeface="微软雅黑" panose="020B0503020204020204" pitchFamily="34" charset="-122"/>
                <a:ea typeface="微软雅黑" panose="020B0503020204020204" pitchFamily="34" charset="-122"/>
                <a:cs typeface="+mj-cs"/>
              </a:defRPr>
            </a:lvl1pPr>
            <a:lvl2pPr eaLnBrk="0" fontAlgn="base" hangingPunct="0">
              <a:lnSpc>
                <a:spcPct val="90000"/>
              </a:lnSpc>
              <a:spcBef>
                <a:spcPct val="0"/>
              </a:spcBef>
              <a:spcAft>
                <a:spcPct val="0"/>
              </a:spcAft>
              <a:defRPr sz="2800">
                <a:latin typeface="Arial" charset="0"/>
              </a:defRPr>
            </a:lvl2pPr>
            <a:lvl3pPr eaLnBrk="0" fontAlgn="base" hangingPunct="0">
              <a:lnSpc>
                <a:spcPct val="90000"/>
              </a:lnSpc>
              <a:spcBef>
                <a:spcPct val="0"/>
              </a:spcBef>
              <a:spcAft>
                <a:spcPct val="0"/>
              </a:spcAft>
              <a:defRPr sz="2800">
                <a:latin typeface="Arial" charset="0"/>
              </a:defRPr>
            </a:lvl3pPr>
            <a:lvl4pPr eaLnBrk="0" fontAlgn="base" hangingPunct="0">
              <a:lnSpc>
                <a:spcPct val="90000"/>
              </a:lnSpc>
              <a:spcBef>
                <a:spcPct val="0"/>
              </a:spcBef>
              <a:spcAft>
                <a:spcPct val="0"/>
              </a:spcAft>
              <a:defRPr sz="2800">
                <a:latin typeface="Arial" charset="0"/>
              </a:defRPr>
            </a:lvl4pPr>
            <a:lvl5pPr eaLnBrk="0" fontAlgn="base" hangingPunct="0">
              <a:lnSpc>
                <a:spcPct val="90000"/>
              </a:lnSpc>
              <a:spcBef>
                <a:spcPct val="0"/>
              </a:spcBef>
              <a:spcAft>
                <a:spcPct val="0"/>
              </a:spcAft>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smtClean="0">
                <a:solidFill>
                  <a:srgbClr val="6817FF"/>
                </a:solidFill>
              </a:rPr>
              <a:t>利用</a:t>
            </a:r>
            <a:r>
              <a:rPr lang="en-US" altLang="zh-CN" dirty="0" smtClean="0">
                <a:solidFill>
                  <a:srgbClr val="6817FF"/>
                </a:solidFill>
              </a:rPr>
              <a:t>ESI Research Fronts</a:t>
            </a:r>
            <a:r>
              <a:rPr lang="zh-CN" altLang="en-US" dirty="0" smtClean="0">
                <a:solidFill>
                  <a:srgbClr val="6817FF"/>
                </a:solidFill>
              </a:rPr>
              <a:t>把握研究前沿</a:t>
            </a:r>
            <a:endParaRPr lang="zh-CN" altLang="en-US" dirty="0">
              <a:solidFill>
                <a:srgbClr val="6817FF"/>
              </a:solidFill>
            </a:endParaRPr>
          </a:p>
        </p:txBody>
      </p:sp>
      <p:pic>
        <p:nvPicPr>
          <p:cNvPr id="12" name="Picture 11"/>
          <p:cNvPicPr>
            <a:picLocks noChangeAspect="1"/>
          </p:cNvPicPr>
          <p:nvPr/>
        </p:nvPicPr>
        <p:blipFill>
          <a:blip r:embed="rId4"/>
          <a:stretch>
            <a:fillRect/>
          </a:stretch>
        </p:blipFill>
        <p:spPr>
          <a:xfrm>
            <a:off x="1621656" y="3736253"/>
            <a:ext cx="1181202" cy="998307"/>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3018503" y="1488438"/>
            <a:ext cx="3593382" cy="51832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5066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rgbClr val="9648E4"/>
          </a:solidFill>
          <a:ln w="127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6" name="Rectangle 34"/>
          <p:cNvSpPr/>
          <p:nvPr/>
        </p:nvSpPr>
        <p:spPr>
          <a:xfrm rot="7777309">
            <a:off x="4420478" y="3012775"/>
            <a:ext cx="1071563" cy="125412"/>
          </a:xfrm>
          <a:prstGeom prst="rect">
            <a:avLst/>
          </a:prstGeom>
          <a:solidFill>
            <a:srgbClr val="6E117D"/>
          </a:solidFill>
          <a:ln w="127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rgbClr val="BB83B0"/>
          </a:solidFill>
          <a:ln w="127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rgbClr val="9B9B9B"/>
          </a:solidFill>
          <a:ln w="127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3"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rgbClr val="9B9B9B"/>
            </a:solidFill>
            <a:ln w="127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rgbClr val="9B9B9B"/>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a:ln>
              <a:solidFill>
                <a:srgbClr val="9B9B9B"/>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rgbClr val="BB83B0"/>
            </a:solidFill>
            <a:ln w="127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a:ln>
              <a:solidFill>
                <a:srgbClr val="BB83B0"/>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rgbClr val="BB83B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rgbClr val="6E117D"/>
            </a:solidFill>
            <a:ln w="127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a:ln>
              <a:solidFill>
                <a:srgbClr val="6E117D"/>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rgbClr val="6E117D"/>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rgbClr val="9648E4"/>
            </a:solidFill>
            <a:ln w="127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a:ln>
              <a:solidFill>
                <a:srgbClr val="9648E4"/>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rgbClr val="9648E4"/>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41"/>
          <p:cNvGrpSpPr>
            <a:grpSpLocks/>
          </p:cNvGrpSpPr>
          <p:nvPr/>
        </p:nvGrpSpPr>
        <p:grpSpPr bwMode="auto">
          <a:xfrm>
            <a:off x="6997524" y="2932159"/>
            <a:ext cx="1698016" cy="1633536"/>
            <a:chOff x="9266228" y="3071199"/>
            <a:chExt cx="2520000" cy="2520000"/>
          </a:xfrm>
        </p:grpSpPr>
        <p:sp>
          <p:nvSpPr>
            <p:cNvPr id="30" name="Oval 17"/>
            <p:cNvSpPr/>
            <p:nvPr/>
          </p:nvSpPr>
          <p:spPr>
            <a:xfrm>
              <a:off x="9704489" y="3445944"/>
              <a:ext cx="1440227" cy="1440227"/>
            </a:xfrm>
            <a:prstGeom prst="ellipse">
              <a:avLst/>
            </a:prstGeom>
            <a:solidFill>
              <a:srgbClr val="7272EA"/>
            </a:solidFill>
            <a:ln w="127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1" name="Oval 18"/>
            <p:cNvSpPr/>
            <p:nvPr/>
          </p:nvSpPr>
          <p:spPr>
            <a:xfrm>
              <a:off x="9518704" y="3264923"/>
              <a:ext cx="1800681" cy="1800681"/>
            </a:xfrm>
            <a:prstGeom prst="ellipse">
              <a:avLst/>
            </a:prstGeom>
            <a:noFill/>
            <a:ln w="762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2" name="TextBox 19"/>
            <p:cNvSpPr txBox="1"/>
            <p:nvPr/>
          </p:nvSpPr>
          <p:spPr>
            <a:xfrm>
              <a:off x="9874494" y="3874994"/>
              <a:ext cx="1118875" cy="617236"/>
            </a:xfrm>
            <a:prstGeom prst="rect">
              <a:avLst/>
            </a:prstGeom>
            <a:noFill/>
            <a:ln>
              <a:solidFill>
                <a:srgbClr val="7272EA"/>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33" name="Oval 23"/>
            <p:cNvSpPr/>
            <p:nvPr/>
          </p:nvSpPr>
          <p:spPr>
            <a:xfrm>
              <a:off x="9266228" y="3071199"/>
              <a:ext cx="2520000" cy="2520000"/>
            </a:xfrm>
            <a:prstGeom prst="ellipse">
              <a:avLst/>
            </a:prstGeom>
            <a:noFill/>
            <a:ln w="101600" cap="flat" cmpd="sng" algn="ctr">
              <a:solidFill>
                <a:srgbClr val="7272EA"/>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Tree>
    <p:extLst>
      <p:ext uri="{BB962C8B-B14F-4D97-AF65-F5344CB8AC3E}">
        <p14:creationId xmlns:p14="http://schemas.microsoft.com/office/powerpoint/2010/main" val="106907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5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50"/>
                                        <p:tgtEl>
                                          <p:spTgt spid="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50"/>
                                        <p:tgtEl>
                                          <p:spTgt spid="9"/>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1500"/>
                            </p:stCondLst>
                            <p:childTnLst>
                              <p:par>
                                <p:cTn id="29" presetID="6"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50"/>
                                        <p:tgtEl>
                                          <p:spTgt spid="14"/>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2000"/>
                            </p:stCondLst>
                            <p:childTnLst>
                              <p:par>
                                <p:cTn id="37" presetID="6"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8" name="Rectangle 32"/>
          <p:cNvSpPr/>
          <p:nvPr/>
        </p:nvSpPr>
        <p:spPr>
          <a:xfrm rot="19252124">
            <a:off x="1912174" y="2873283"/>
            <a:ext cx="444500" cy="125412"/>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schemeClr val="bg2"/>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spTree>
    <p:extLst>
      <p:ext uri="{BB962C8B-B14F-4D97-AF65-F5344CB8AC3E}">
        <p14:creationId xmlns:p14="http://schemas.microsoft.com/office/powerpoint/2010/main" val="368671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graphene 航空”的图片搜索结果"/>
          <p:cNvPicPr>
            <a:picLocks noChangeAspect="1" noChangeArrowheads="1"/>
          </p:cNvPicPr>
          <p:nvPr/>
        </p:nvPicPr>
        <p:blipFill>
          <a:blip r:embed="rId2" cstate="print"/>
          <a:srcRect/>
          <a:stretch>
            <a:fillRect/>
          </a:stretch>
        </p:blipFill>
        <p:spPr bwMode="auto">
          <a:xfrm>
            <a:off x="2080141" y="4066348"/>
            <a:ext cx="4337265" cy="2428868"/>
          </a:xfrm>
          <a:prstGeom prst="rect">
            <a:avLst/>
          </a:prstGeom>
          <a:noFill/>
          <a:ln w="9525">
            <a:noFill/>
            <a:miter lim="800000"/>
            <a:headEnd/>
            <a:tailEnd/>
          </a:ln>
        </p:spPr>
      </p:pic>
      <p:sp>
        <p:nvSpPr>
          <p:cNvPr id="5" name="Rectangle 2"/>
          <p:cNvSpPr>
            <a:spLocks noGrp="1" noChangeArrowheads="1"/>
          </p:cNvSpPr>
          <p:nvPr>
            <p:ph type="title"/>
          </p:nvPr>
        </p:nvSpPr>
        <p:spPr>
          <a:prstGeom prst="rect">
            <a:avLst/>
          </a:prstGeom>
        </p:spPr>
        <p:txBody>
          <a:bodyPr>
            <a:normAutofit/>
          </a:bodyPr>
          <a:lstStyle/>
          <a:p>
            <a:r>
              <a:rPr lang="zh-CN" altLang="en-US" dirty="0">
                <a:latin typeface="微软雅黑" pitchFamily="34" charset="-122"/>
                <a:ea typeface="微软雅黑" pitchFamily="34" charset="-122"/>
              </a:rPr>
              <a:t>石墨烯的相关论文资源</a:t>
            </a:r>
          </a:p>
        </p:txBody>
      </p:sp>
      <p:sp>
        <p:nvSpPr>
          <p:cNvPr id="6" name="Rectangle 3"/>
          <p:cNvSpPr>
            <a:spLocks noGrp="1" noChangeArrowheads="1"/>
          </p:cNvSpPr>
          <p:nvPr>
            <p:ph type="body" sz="quarter" idx="4294967295"/>
          </p:nvPr>
        </p:nvSpPr>
        <p:spPr>
          <a:xfrm>
            <a:off x="457201" y="888167"/>
            <a:ext cx="4142095" cy="3515655"/>
          </a:xfrm>
          <a:prstGeom prst="rect">
            <a:avLst/>
          </a:prstGeom>
        </p:spPr>
        <p:txBody>
          <a:bodyPr>
            <a:normAutofit fontScale="92500" lnSpcReduction="10000"/>
          </a:bodyPr>
          <a:lstStyle/>
          <a:p>
            <a:pPr marL="0" indent="0" algn="just">
              <a:lnSpc>
                <a:spcPct val="125000"/>
              </a:lnSpc>
            </a:pPr>
            <a:r>
              <a:rPr lang="zh-CN" altLang="en-US" sz="2600" dirty="0">
                <a:latin typeface="微软雅黑" pitchFamily="34" charset="-122"/>
                <a:ea typeface="微软雅黑" pitchFamily="34" charset="-122"/>
              </a:rPr>
              <a:t> </a:t>
            </a:r>
            <a:r>
              <a:rPr lang="zh-CN" altLang="en-US" sz="2000" dirty="0">
                <a:latin typeface="微软雅黑" pitchFamily="34" charset="-122"/>
                <a:ea typeface="微软雅黑" pitchFamily="34" charset="-122"/>
              </a:rPr>
              <a:t>石墨烯（</a:t>
            </a:r>
            <a:r>
              <a:rPr lang="en-US" altLang="zh-CN" sz="2000" dirty="0" err="1">
                <a:latin typeface="微软雅黑" pitchFamily="34" charset="-122"/>
                <a:ea typeface="微软雅黑" pitchFamily="34" charset="-122"/>
              </a:rPr>
              <a:t>Graphene</a:t>
            </a:r>
            <a:r>
              <a:rPr lang="zh-CN" altLang="en-US" sz="2000" dirty="0">
                <a:latin typeface="微软雅黑" pitchFamily="34" charset="-122"/>
                <a:ea typeface="微软雅黑" pitchFamily="34" charset="-122"/>
              </a:rPr>
              <a:t>）， 是一种由碳原子构成的单层片状结构的新材料，是已知、能看得见的</a:t>
            </a:r>
            <a:r>
              <a:rPr lang="zh-CN" altLang="en-US" sz="2000" dirty="0">
                <a:solidFill>
                  <a:srgbClr val="1AC604"/>
                </a:solidFill>
                <a:latin typeface="微软雅黑" pitchFamily="34" charset="-122"/>
                <a:ea typeface="微软雅黑" pitchFamily="34" charset="-122"/>
              </a:rPr>
              <a:t>最薄纳米级材料</a:t>
            </a:r>
            <a:r>
              <a:rPr lang="zh-CN" altLang="en-US" sz="2000" dirty="0">
                <a:latin typeface="微软雅黑" pitchFamily="34" charset="-122"/>
                <a:ea typeface="微软雅黑" pitchFamily="34" charset="-122"/>
              </a:rPr>
              <a:t>。这种特殊结构让它从被发现之初，就获得多个世界之最：有史以来</a:t>
            </a:r>
            <a:r>
              <a:rPr lang="zh-CN" altLang="en-US" sz="2000" dirty="0">
                <a:solidFill>
                  <a:srgbClr val="1AC604"/>
                </a:solidFill>
                <a:latin typeface="微软雅黑" pitchFamily="34" charset="-122"/>
                <a:ea typeface="微软雅黑" pitchFamily="34" charset="-122"/>
              </a:rPr>
              <a:t>最结实的材料</a:t>
            </a:r>
            <a:r>
              <a:rPr lang="zh-CN" altLang="en-US" sz="2000" dirty="0">
                <a:latin typeface="微软雅黑" pitchFamily="34" charset="-122"/>
                <a:ea typeface="微软雅黑" pitchFamily="34" charset="-122"/>
              </a:rPr>
              <a:t>，其强度是钢的</a:t>
            </a:r>
            <a:r>
              <a:rPr lang="en-US" altLang="zh-CN" sz="2000" dirty="0">
                <a:latin typeface="微软雅黑" pitchFamily="34" charset="-122"/>
                <a:ea typeface="微软雅黑" pitchFamily="34" charset="-122"/>
              </a:rPr>
              <a:t>100</a:t>
            </a:r>
            <a:r>
              <a:rPr lang="zh-CN" altLang="en-US" sz="2000" dirty="0">
                <a:latin typeface="微软雅黑" pitchFamily="34" charset="-122"/>
                <a:ea typeface="微软雅黑" pitchFamily="34" charset="-122"/>
              </a:rPr>
              <a:t>多</a:t>
            </a:r>
            <a:r>
              <a:rPr lang="zh-CN" altLang="en-US" sz="2000" dirty="0" smtClean="0">
                <a:latin typeface="微软雅黑" pitchFamily="34" charset="-122"/>
                <a:ea typeface="微软雅黑" pitchFamily="34" charset="-122"/>
              </a:rPr>
              <a:t>倍；</a:t>
            </a:r>
            <a:r>
              <a:rPr lang="zh-CN" altLang="en-US" sz="2000" dirty="0" smtClean="0">
                <a:solidFill>
                  <a:srgbClr val="1AC604"/>
                </a:solidFill>
                <a:latin typeface="微软雅黑" pitchFamily="34" charset="-122"/>
                <a:ea typeface="微软雅黑" pitchFamily="34" charset="-122"/>
              </a:rPr>
              <a:t>电子</a:t>
            </a:r>
            <a:r>
              <a:rPr lang="zh-CN" altLang="en-US" sz="2000" dirty="0">
                <a:solidFill>
                  <a:srgbClr val="1AC604"/>
                </a:solidFill>
                <a:latin typeface="微软雅黑" pitchFamily="34" charset="-122"/>
                <a:ea typeface="微软雅黑" pitchFamily="34" charset="-122"/>
              </a:rPr>
              <a:t>传导率最快</a:t>
            </a:r>
            <a:r>
              <a:rPr lang="zh-CN" altLang="en-US" sz="2000" dirty="0">
                <a:latin typeface="微软雅黑" pitchFamily="34" charset="-122"/>
                <a:ea typeface="微软雅黑" pitchFamily="34" charset="-122"/>
              </a:rPr>
              <a:t>的材料，比硅材料快</a:t>
            </a:r>
            <a:r>
              <a:rPr lang="en-US" altLang="zh-CN" sz="2000" dirty="0">
                <a:latin typeface="微软雅黑" pitchFamily="34" charset="-122"/>
                <a:ea typeface="微软雅黑" pitchFamily="34" charset="-122"/>
              </a:rPr>
              <a:t>140</a:t>
            </a:r>
            <a:r>
              <a:rPr lang="zh-CN" altLang="en-US" sz="2000" dirty="0">
                <a:latin typeface="微软雅黑" pitchFamily="34" charset="-122"/>
                <a:ea typeface="微软雅黑" pitchFamily="34" charset="-122"/>
              </a:rPr>
              <a:t>倍</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它还是最轻的固体物质、室温下导电性能最好的材料、具有</a:t>
            </a:r>
            <a:r>
              <a:rPr lang="en-US" altLang="zh-CN" sz="2000" dirty="0">
                <a:latin typeface="微软雅黑" pitchFamily="34" charset="-122"/>
                <a:ea typeface="微软雅黑" pitchFamily="34" charset="-122"/>
              </a:rPr>
              <a:t>97.7%</a:t>
            </a:r>
            <a:r>
              <a:rPr lang="zh-CN" altLang="en-US" sz="2000" dirty="0">
                <a:latin typeface="微软雅黑" pitchFamily="34" charset="-122"/>
                <a:ea typeface="微软雅黑" pitchFamily="34" charset="-122"/>
              </a:rPr>
              <a:t>的透光率</a:t>
            </a:r>
            <a:r>
              <a:rPr lang="en-US" altLang="zh-CN" sz="2000" dirty="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a:p>
            <a:pPr marL="0" indent="0">
              <a:lnSpc>
                <a:spcPct val="125000"/>
              </a:lnSpc>
              <a:buNone/>
            </a:pPr>
            <a:endParaRPr lang="zh-CN" altLang="en-US" sz="2000" dirty="0">
              <a:latin typeface="微软雅黑" pitchFamily="34" charset="-122"/>
              <a:ea typeface="微软雅黑" pitchFamily="34" charset="-122"/>
            </a:endParaRPr>
          </a:p>
        </p:txBody>
      </p:sp>
      <p:sp>
        <p:nvSpPr>
          <p:cNvPr id="7" name="Text Box 8"/>
          <p:cNvSpPr txBox="1">
            <a:spLocks noChangeArrowheads="1"/>
          </p:cNvSpPr>
          <p:nvPr/>
        </p:nvSpPr>
        <p:spPr bwMode="auto">
          <a:xfrm>
            <a:off x="611188" y="1640802"/>
            <a:ext cx="4537075" cy="366712"/>
          </a:xfrm>
          <a:prstGeom prst="rect">
            <a:avLst/>
          </a:prstGeom>
          <a:noFill/>
          <a:ln w="9525">
            <a:noFill/>
            <a:miter lim="800000"/>
            <a:headEnd/>
            <a:tailEnd/>
          </a:ln>
        </p:spPr>
        <p:txBody>
          <a:bodyPr>
            <a:spAutoFit/>
          </a:bodyPr>
          <a:lstStyle/>
          <a:p>
            <a:pPr>
              <a:spcBef>
                <a:spcPct val="50000"/>
              </a:spcBef>
            </a:pPr>
            <a:r>
              <a:rPr lang="en-US" altLang="zh-CN">
                <a:solidFill>
                  <a:srgbClr val="000000"/>
                </a:solidFill>
              </a:rPr>
              <a:t>      </a:t>
            </a:r>
          </a:p>
        </p:txBody>
      </p:sp>
      <p:pic>
        <p:nvPicPr>
          <p:cNvPr id="8" name="Picture 17"/>
          <p:cNvPicPr>
            <a:picLocks noChangeAspect="1" noChangeArrowheads="1"/>
          </p:cNvPicPr>
          <p:nvPr/>
        </p:nvPicPr>
        <p:blipFill>
          <a:blip r:embed="rId3" cstate="print"/>
          <a:srcRect/>
          <a:stretch>
            <a:fillRect/>
          </a:stretch>
        </p:blipFill>
        <p:spPr bwMode="auto">
          <a:xfrm>
            <a:off x="5148263" y="670216"/>
            <a:ext cx="3819523" cy="3314244"/>
          </a:xfrm>
          <a:prstGeom prst="rect">
            <a:avLst/>
          </a:prstGeom>
          <a:noFill/>
          <a:ln w="9525">
            <a:noFill/>
            <a:miter lim="800000"/>
            <a:headEnd/>
            <a:tailEnd/>
          </a:ln>
        </p:spPr>
      </p:pic>
    </p:spTree>
    <p:extLst>
      <p:ext uri="{BB962C8B-B14F-4D97-AF65-F5344CB8AC3E}">
        <p14:creationId xmlns:p14="http://schemas.microsoft.com/office/powerpoint/2010/main" val="21157911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7185" y="281131"/>
            <a:ext cx="8772119"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dirty="0" smtClean="0">
                <a:cs typeface="Arial" panose="020B0604020202020204" pitchFamily="34" charset="0"/>
                <a:sym typeface="+mn-lt"/>
              </a:rPr>
              <a:t>西安建筑科技大学</a:t>
            </a:r>
            <a:r>
              <a:rPr lang="en-US" altLang="zh-CN" sz="2400" dirty="0" smtClean="0">
                <a:cs typeface="Arial" panose="020B0604020202020204" pitchFamily="34" charset="0"/>
              </a:rPr>
              <a:t>Web </a:t>
            </a:r>
            <a:r>
              <a:rPr lang="en-US" altLang="zh-CN" sz="2400" dirty="0">
                <a:cs typeface="Arial" panose="020B0604020202020204" pitchFamily="34" charset="0"/>
              </a:rPr>
              <a:t>of Science</a:t>
            </a:r>
            <a:r>
              <a:rPr lang="zh-CN" altLang="en-US" sz="2400" dirty="0">
                <a:cs typeface="Arial" panose="020B0604020202020204" pitchFamily="34" charset="0"/>
              </a:rPr>
              <a:t>学科分布态势</a:t>
            </a:r>
            <a:r>
              <a:rPr lang="en-US" altLang="zh-CN" sz="2400" dirty="0">
                <a:cs typeface="Arial" panose="020B0604020202020204" pitchFamily="34" charset="0"/>
              </a:rPr>
              <a:t>(TOP 10)</a:t>
            </a:r>
            <a:endParaRPr lang="zh-CN" altLang="en-US" sz="2400" dirty="0">
              <a:cs typeface="Arial" panose="020B0604020202020204" pitchFamily="34" charset="0"/>
              <a:sym typeface="+mn-lt"/>
            </a:endParaRPr>
          </a:p>
        </p:txBody>
      </p:sp>
      <p:sp>
        <p:nvSpPr>
          <p:cNvPr id="5" name="文本占位符 4"/>
          <p:cNvSpPr>
            <a:spLocks noGrp="1"/>
          </p:cNvSpPr>
          <p:nvPr>
            <p:ph type="body" sz="quarter" idx="13"/>
          </p:nvPr>
        </p:nvSpPr>
        <p:spPr/>
        <p:txBody>
          <a:bodyPr/>
          <a:lstStyle/>
          <a:p>
            <a:endParaRPr lang="zh-CN" altLang="en-US">
              <a:latin typeface="+mn-lt"/>
              <a:cs typeface="+mn-ea"/>
              <a:sym typeface="+mn-lt"/>
            </a:endParaRPr>
          </a:p>
        </p:txBody>
      </p:sp>
      <p:sp>
        <p:nvSpPr>
          <p:cNvPr id="8" name="矩形 7">
            <a:extLst>
              <a:ext uri="{FF2B5EF4-FFF2-40B4-BE49-F238E27FC236}">
                <a16:creationId xmlns:a16="http://schemas.microsoft.com/office/drawing/2014/main" xmlns="" id="{DFA590F4-D48E-46BC-A537-5260C70E7A50}"/>
              </a:ext>
            </a:extLst>
          </p:cNvPr>
          <p:cNvSpPr/>
          <p:nvPr/>
        </p:nvSpPr>
        <p:spPr>
          <a:xfrm>
            <a:off x="479524" y="5352392"/>
            <a:ext cx="8204695" cy="781667"/>
          </a:xfrm>
          <a:prstGeom prst="rect">
            <a:avLst/>
          </a:prstGeom>
          <a:solidFill>
            <a:srgbClr val="6734FF">
              <a:alpha val="85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smtClean="0">
                <a:solidFill>
                  <a:srgbClr val="FFFFFF"/>
                </a:solidFill>
                <a:latin typeface="Arial"/>
                <a:ea typeface="微软雅黑"/>
                <a:cs typeface="+mn-ea"/>
                <a:sym typeface="+mn-lt"/>
              </a:rPr>
              <a:t>西安建筑科技大学的</a:t>
            </a:r>
            <a:r>
              <a:rPr kumimoji="0" lang="en-US" altLang="zh-CN" sz="1800" b="0" i="0" u="none" strike="noStrike" kern="1200" cap="none" spc="0" normalizeH="0" baseline="0" noProof="0" dirty="0" smtClean="0">
                <a:ln>
                  <a:noFill/>
                </a:ln>
                <a:solidFill>
                  <a:srgbClr val="FFFFFF"/>
                </a:solidFill>
                <a:effectLst/>
                <a:uLnTx/>
                <a:uFillTx/>
                <a:latin typeface="Arial"/>
                <a:ea typeface="微软雅黑"/>
                <a:cs typeface="+mn-ea"/>
                <a:sym typeface="+mn-lt"/>
              </a:rPr>
              <a:t>SCI</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a:t>
            </a:r>
            <a:r>
              <a:rPr kumimoji="0" lang="en-US" altLang="zh-CN" sz="1800" b="0" i="0" u="none" strike="noStrike" kern="1200" cap="none" spc="0" normalizeH="0" baseline="0" noProof="0" dirty="0" smtClean="0">
                <a:ln>
                  <a:noFill/>
                </a:ln>
                <a:solidFill>
                  <a:srgbClr val="FFFFFF"/>
                </a:solidFill>
                <a:effectLst/>
                <a:uLnTx/>
                <a:uFillTx/>
                <a:latin typeface="Arial"/>
                <a:ea typeface="微软雅黑"/>
                <a:cs typeface="+mn-ea"/>
                <a:sym typeface="+mn-lt"/>
              </a:rPr>
              <a:t>SSCI</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a:t>
            </a:r>
            <a:r>
              <a:rPr kumimoji="0" lang="en-US" altLang="zh-CN" sz="1800" b="0" i="0" u="none" strike="noStrike" kern="1200" cap="none" spc="0" normalizeH="0" baseline="0" noProof="0" dirty="0" smtClean="0">
                <a:ln>
                  <a:noFill/>
                </a:ln>
                <a:solidFill>
                  <a:srgbClr val="FFFFFF"/>
                </a:solidFill>
                <a:effectLst/>
                <a:uLnTx/>
                <a:uFillTx/>
                <a:latin typeface="Arial"/>
                <a:ea typeface="微软雅黑"/>
                <a:cs typeface="+mn-ea"/>
                <a:sym typeface="+mn-lt"/>
              </a:rPr>
              <a:t>A&amp;HCI</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论</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文涵盖</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了超过</a:t>
            </a:r>
            <a:r>
              <a:rPr kumimoji="0" lang="en-US" altLang="zh-CN" sz="1800" b="0" i="0" u="none" strike="noStrike" kern="1200" cap="none" spc="0" normalizeH="0" baseline="0" noProof="0" dirty="0" smtClean="0">
                <a:ln>
                  <a:noFill/>
                </a:ln>
                <a:solidFill>
                  <a:srgbClr val="FFFFFF"/>
                </a:solidFill>
                <a:effectLst/>
                <a:uLnTx/>
                <a:uFillTx/>
                <a:latin typeface="Arial"/>
                <a:ea typeface="微软雅黑"/>
                <a:cs typeface="+mn-ea"/>
                <a:sym typeface="+mn-lt"/>
              </a:rPr>
              <a:t>120</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个</a:t>
            </a:r>
            <a:r>
              <a:rPr kumimoji="0" lang="en-US" altLang="zh-CN" sz="1800" b="0" i="0" u="none" strike="noStrike" kern="1200" cap="none" spc="0" normalizeH="0" baseline="0" noProof="0" dirty="0">
                <a:ln>
                  <a:noFill/>
                </a:ln>
                <a:solidFill>
                  <a:srgbClr val="FFFFFF"/>
                </a:solidFill>
                <a:effectLst/>
                <a:uLnTx/>
                <a:uFillTx/>
                <a:latin typeface="Arial"/>
                <a:ea typeface="微软雅黑"/>
                <a:cs typeface="+mn-ea"/>
                <a:sym typeface="+mn-lt"/>
              </a:rPr>
              <a:t>Web of Science</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类别，其中，发文数最多的</a:t>
            </a:r>
            <a:r>
              <a:rPr lang="zh-CN" altLang="en-US" dirty="0">
                <a:solidFill>
                  <a:srgbClr val="FFFFFF"/>
                </a:solidFill>
                <a:latin typeface="Arial"/>
                <a:ea typeface="微软雅黑"/>
                <a:cs typeface="+mn-ea"/>
                <a:sym typeface="+mn-lt"/>
              </a:rPr>
              <a:t>是材料科学</a:t>
            </a:r>
            <a:r>
              <a:rPr lang="zh-CN" altLang="en-US" dirty="0" smtClean="0">
                <a:solidFill>
                  <a:srgbClr val="FFFFFF"/>
                </a:solidFill>
                <a:latin typeface="Arial"/>
                <a:ea typeface="微软雅黑"/>
                <a:cs typeface="+mn-ea"/>
                <a:sym typeface="+mn-lt"/>
              </a:rPr>
              <a:t>、工程学、环境科学等领</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域</a:t>
            </a:r>
          </a:p>
        </p:txBody>
      </p:sp>
      <p:pic>
        <p:nvPicPr>
          <p:cNvPr id="3" name="Picture 2"/>
          <p:cNvPicPr>
            <a:picLocks noChangeAspect="1"/>
          </p:cNvPicPr>
          <p:nvPr/>
        </p:nvPicPr>
        <p:blipFill>
          <a:blip r:embed="rId2"/>
          <a:stretch>
            <a:fillRect/>
          </a:stretch>
        </p:blipFill>
        <p:spPr>
          <a:xfrm>
            <a:off x="-8646" y="778806"/>
            <a:ext cx="9181036" cy="4475221"/>
          </a:xfrm>
          <a:prstGeom prst="rect">
            <a:avLst/>
          </a:prstGeom>
        </p:spPr>
      </p:pic>
    </p:spTree>
    <p:extLst>
      <p:ext uri="{BB962C8B-B14F-4D97-AF65-F5344CB8AC3E}">
        <p14:creationId xmlns:p14="http://schemas.microsoft.com/office/powerpoint/2010/main" val="201308655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zh-CN" altLang="en-US" sz="2400" dirty="0"/>
              <a:t>通过图书</a:t>
            </a:r>
            <a:r>
              <a:rPr lang="zh-CN" altLang="en-US" sz="2400" dirty="0" smtClean="0"/>
              <a:t>馆直接访问</a:t>
            </a:r>
            <a:r>
              <a:rPr lang="en-US" altLang="zh-CN" sz="2400" dirty="0" smtClean="0"/>
              <a:t>Web of Science</a:t>
            </a:r>
            <a:endParaRPr lang="en-US" sz="2400" dirty="0"/>
          </a:p>
        </p:txBody>
      </p:sp>
      <p:pic>
        <p:nvPicPr>
          <p:cNvPr id="3" name="Picture 2"/>
          <p:cNvPicPr>
            <a:picLocks noChangeAspect="1"/>
          </p:cNvPicPr>
          <p:nvPr/>
        </p:nvPicPr>
        <p:blipFill>
          <a:blip r:embed="rId2"/>
          <a:stretch>
            <a:fillRect/>
          </a:stretch>
        </p:blipFill>
        <p:spPr>
          <a:xfrm>
            <a:off x="0" y="1021351"/>
            <a:ext cx="9144000" cy="4843927"/>
          </a:xfrm>
          <a:prstGeom prst="rect">
            <a:avLst/>
          </a:prstGeom>
        </p:spPr>
      </p:pic>
      <p:sp>
        <p:nvSpPr>
          <p:cNvPr id="4" name="Rounded Rectangle 3"/>
          <p:cNvSpPr/>
          <p:nvPr/>
        </p:nvSpPr>
        <p:spPr>
          <a:xfrm>
            <a:off x="5627443" y="4929373"/>
            <a:ext cx="3418233" cy="281725"/>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Tree>
    <p:extLst>
      <p:ext uri="{BB962C8B-B14F-4D97-AF65-F5344CB8AC3E}">
        <p14:creationId xmlns:p14="http://schemas.microsoft.com/office/powerpoint/2010/main" val="2945790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srcRect/>
          <a:stretch>
            <a:fillRect/>
          </a:stretch>
        </p:blipFill>
        <p:spPr bwMode="auto">
          <a:xfrm>
            <a:off x="391381" y="180000"/>
            <a:ext cx="8538812" cy="6029730"/>
          </a:xfrm>
          <a:prstGeom prst="rect">
            <a:avLst/>
          </a:prstGeom>
          <a:noFill/>
          <a:ln w="9525">
            <a:noFill/>
            <a:miter lim="800000"/>
            <a:headEnd/>
            <a:tailEnd/>
          </a:ln>
        </p:spPr>
      </p:pic>
      <p:sp>
        <p:nvSpPr>
          <p:cNvPr id="7" name="Rectangle 4"/>
          <p:cNvSpPr>
            <a:spLocks noChangeArrowheads="1"/>
          </p:cNvSpPr>
          <p:nvPr/>
        </p:nvSpPr>
        <p:spPr bwMode="auto">
          <a:xfrm>
            <a:off x="645912" y="4617272"/>
            <a:ext cx="3220242" cy="217488"/>
          </a:xfrm>
          <a:prstGeom prst="rect">
            <a:avLst/>
          </a:prstGeom>
          <a:noFill/>
          <a:ln w="28575">
            <a:solidFill>
              <a:srgbClr val="1AC604"/>
            </a:solidFill>
            <a:round/>
            <a:headEnd/>
            <a:tailEnd type="triangle" w="med" len="med"/>
          </a:ln>
        </p:spPr>
        <p:txBody>
          <a:bodyPr/>
          <a:lstStyle/>
          <a:p>
            <a:endParaRPr lang="zh-CN" altLang="en-US">
              <a:solidFill>
                <a:srgbClr val="000000"/>
              </a:solidFill>
            </a:endParaRPr>
          </a:p>
        </p:txBody>
      </p:sp>
      <p:sp>
        <p:nvSpPr>
          <p:cNvPr id="8" name="Title 1"/>
          <p:cNvSpPr txBox="1">
            <a:spLocks/>
          </p:cNvSpPr>
          <p:nvPr/>
        </p:nvSpPr>
        <p:spPr bwMode="auto">
          <a:xfrm>
            <a:off x="3284538" y="465931"/>
            <a:ext cx="3805579" cy="165894"/>
          </a:xfrm>
          <a:prstGeom prst="rect">
            <a:avLst/>
          </a:prstGeom>
          <a:noFill/>
          <a:ln w="9525">
            <a:noFill/>
            <a:miter lim="800000"/>
            <a:headEnd/>
            <a:tailEnd/>
          </a:ln>
        </p:spPr>
        <p:txBody>
          <a:bodyPr lIns="0" tIns="0" rIns="0" bIns="0"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lnSpc>
                <a:spcPct val="90000"/>
              </a:lnSpc>
              <a:defRPr/>
            </a:pPr>
            <a:r>
              <a:rPr lang="en-US" altLang="zh-CN" sz="2400" b="1" kern="0" dirty="0">
                <a:solidFill>
                  <a:srgbClr val="FFFFFF"/>
                </a:solidFill>
                <a:latin typeface="Arial"/>
                <a:ea typeface="+mj-ea"/>
              </a:rPr>
              <a:t>www.webofscience.com</a:t>
            </a:r>
          </a:p>
        </p:txBody>
      </p:sp>
      <p:sp>
        <p:nvSpPr>
          <p:cNvPr id="9" name="Rounded Rectangle 8"/>
          <p:cNvSpPr/>
          <p:nvPr/>
        </p:nvSpPr>
        <p:spPr>
          <a:xfrm>
            <a:off x="1409405" y="1183281"/>
            <a:ext cx="2664000" cy="360000"/>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
        <p:nvSpPr>
          <p:cNvPr id="15" name="Line Callout 1 3"/>
          <p:cNvSpPr/>
          <p:nvPr/>
        </p:nvSpPr>
        <p:spPr>
          <a:xfrm>
            <a:off x="2384026" y="3022338"/>
            <a:ext cx="3324678" cy="843080"/>
          </a:xfrm>
          <a:prstGeom prst="borderCallout1">
            <a:avLst>
              <a:gd name="adj1" fmla="val 35404"/>
              <a:gd name="adj2" fmla="val 1134"/>
              <a:gd name="adj3" fmla="val 124990"/>
              <a:gd name="adj4" fmla="val -24455"/>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zh-CN" altLang="en-US" sz="2000" dirty="0" smtClean="0">
                <a:solidFill>
                  <a:srgbClr val="FFFFFF"/>
                </a:solidFill>
                <a:latin typeface="微软雅黑" pitchFamily="34" charset="-122"/>
                <a:ea typeface="微软雅黑" pitchFamily="34" charset="-122"/>
              </a:rPr>
              <a:t>主题：</a:t>
            </a:r>
            <a:r>
              <a:rPr lang="en-US" altLang="zh-CN" sz="2000" dirty="0" smtClean="0">
                <a:solidFill>
                  <a:srgbClr val="FFFFFF"/>
                </a:solidFill>
                <a:latin typeface="微软雅黑" pitchFamily="34" charset="-122"/>
                <a:ea typeface="微软雅黑" pitchFamily="34" charset="-122"/>
              </a:rPr>
              <a:t> </a:t>
            </a:r>
            <a:r>
              <a:rPr lang="en-US" altLang="zh-CN" sz="2000" dirty="0" err="1" smtClean="0">
                <a:solidFill>
                  <a:srgbClr val="FFFFFF"/>
                </a:solidFill>
                <a:latin typeface="微软雅黑" pitchFamily="34" charset="-122"/>
                <a:ea typeface="微软雅黑" pitchFamily="34" charset="-122"/>
              </a:rPr>
              <a:t>Graphen</a:t>
            </a:r>
            <a:r>
              <a:rPr lang="zh-CN" altLang="en-US" sz="2000" dirty="0" smtClean="0">
                <a:solidFill>
                  <a:srgbClr val="FFFFFF"/>
                </a:solidFill>
                <a:latin typeface="微软雅黑" pitchFamily="34" charset="-122"/>
                <a:ea typeface="微软雅黑" pitchFamily="34" charset="-122"/>
              </a:rPr>
              <a:t>*</a:t>
            </a:r>
            <a:endParaRPr lang="en-US" altLang="zh-CN" sz="2000" dirty="0" smtClean="0">
              <a:solidFill>
                <a:srgbClr val="FFFFFF"/>
              </a:solidFill>
              <a:latin typeface="微软雅黑" pitchFamily="34" charset="-122"/>
              <a:ea typeface="微软雅黑" pitchFamily="34" charset="-122"/>
            </a:endParaRPr>
          </a:p>
          <a:p>
            <a:pPr eaLnBrk="0" hangingPunct="0"/>
            <a:r>
              <a:rPr lang="zh-CN" altLang="en-US" sz="2000" dirty="0" smtClean="0">
                <a:solidFill>
                  <a:srgbClr val="FFFFFF"/>
                </a:solidFill>
                <a:latin typeface="微软雅黑" pitchFamily="34" charset="-122"/>
                <a:ea typeface="微软雅黑" pitchFamily="34" charset="-122"/>
              </a:rPr>
              <a:t>数据库：</a:t>
            </a:r>
            <a:r>
              <a:rPr lang="en-US" altLang="zh-CN" sz="2000" dirty="0" smtClean="0">
                <a:solidFill>
                  <a:srgbClr val="FFFFFF"/>
                </a:solidFill>
                <a:latin typeface="微软雅黑" pitchFamily="34" charset="-122"/>
                <a:ea typeface="微软雅黑" pitchFamily="34" charset="-122"/>
              </a:rPr>
              <a:t>SCI-EXPANDED</a:t>
            </a:r>
            <a:endParaRPr lang="en-US" sz="2000" dirty="0">
              <a:solidFill>
                <a:srgbClr val="FFFFFF"/>
              </a:solidFill>
              <a:latin typeface="微软雅黑" pitchFamily="34" charset="-122"/>
              <a:ea typeface="微软雅黑" pitchFamily="34" charset="-122"/>
            </a:endParaRPr>
          </a:p>
        </p:txBody>
      </p:sp>
      <p:sp>
        <p:nvSpPr>
          <p:cNvPr id="11" name="Rounded Rectangle 8"/>
          <p:cNvSpPr/>
          <p:nvPr/>
        </p:nvSpPr>
        <p:spPr>
          <a:xfrm>
            <a:off x="543786" y="2119964"/>
            <a:ext cx="1118759" cy="360000"/>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Tree>
    <p:extLst>
      <p:ext uri="{BB962C8B-B14F-4D97-AF65-F5344CB8AC3E}">
        <p14:creationId xmlns:p14="http://schemas.microsoft.com/office/powerpoint/2010/main" val="3828724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2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400"/>
                            </p:stCondLst>
                            <p:childTnLst>
                              <p:par>
                                <p:cTn id="14" presetID="22" presetClass="entr" presetSubtype="8" fill="hold" grpId="0" nodeType="afterEffect">
                                  <p:stCondLst>
                                    <p:cond delay="2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a:srcRect/>
          <a:stretch>
            <a:fillRect/>
          </a:stretch>
        </p:blipFill>
        <p:spPr bwMode="auto">
          <a:xfrm>
            <a:off x="1" y="783619"/>
            <a:ext cx="9144000" cy="5439646"/>
          </a:xfrm>
          <a:prstGeom prst="rect">
            <a:avLst/>
          </a:prstGeom>
          <a:noFill/>
          <a:ln w="9525">
            <a:noFill/>
            <a:miter lim="800000"/>
            <a:headEnd/>
            <a:tailEnd/>
          </a:ln>
        </p:spPr>
      </p:pic>
      <p:sp>
        <p:nvSpPr>
          <p:cNvPr id="6" name="Title 1"/>
          <p:cNvSpPr>
            <a:spLocks noGrp="1"/>
          </p:cNvSpPr>
          <p:nvPr>
            <p:ph type="title"/>
          </p:nvPr>
        </p:nvSpPr>
        <p:spPr>
          <a:xfrm>
            <a:off x="457200" y="0"/>
            <a:ext cx="8229600" cy="1143000"/>
          </a:xfrm>
        </p:spPr>
        <p:txBody>
          <a:bodyPr anchor="ctr"/>
          <a:lstStyle/>
          <a:p>
            <a:pPr eaLnBrk="1" hangingPunct="1"/>
            <a:r>
              <a:rPr lang="en-US" altLang="zh-CN" dirty="0">
                <a:latin typeface="微软雅黑" pitchFamily="34" charset="-122"/>
                <a:ea typeface="微软雅黑" pitchFamily="34" charset="-122"/>
              </a:rPr>
              <a:t>Results </a:t>
            </a:r>
            <a:r>
              <a:rPr lang="zh-CN" altLang="en-US" dirty="0">
                <a:latin typeface="微软雅黑" pitchFamily="34" charset="-122"/>
                <a:ea typeface="微软雅黑" pitchFamily="34" charset="-122"/>
              </a:rPr>
              <a:t>检索结果</a:t>
            </a:r>
            <a:endParaRPr lang="en-US" dirty="0">
              <a:latin typeface="微软雅黑" pitchFamily="34" charset="-122"/>
              <a:ea typeface="微软雅黑" pitchFamily="34" charset="-122"/>
            </a:endParaRPr>
          </a:p>
        </p:txBody>
      </p:sp>
      <p:sp>
        <p:nvSpPr>
          <p:cNvPr id="9" name="Rounded Rectangle 8"/>
          <p:cNvSpPr/>
          <p:nvPr/>
        </p:nvSpPr>
        <p:spPr>
          <a:xfrm>
            <a:off x="55420" y="1897039"/>
            <a:ext cx="1884217" cy="679906"/>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FFFFFF"/>
              </a:solidFill>
            </a:endParaRPr>
          </a:p>
        </p:txBody>
      </p:sp>
    </p:spTree>
    <p:extLst>
      <p:ext uri="{BB962C8B-B14F-4D97-AF65-F5344CB8AC3E}">
        <p14:creationId xmlns:p14="http://schemas.microsoft.com/office/powerpoint/2010/main" val="3964169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A6B3682-C78D-4CF0-BB95-630E16FEDA80}"/>
              </a:ext>
            </a:extLst>
          </p:cNvPr>
          <p:cNvPicPr>
            <a:picLocks noChangeAspect="1"/>
          </p:cNvPicPr>
          <p:nvPr/>
        </p:nvPicPr>
        <p:blipFill rotWithShape="1">
          <a:blip r:embed="rId2"/>
          <a:srcRect l="3798" t="1684" b="2975"/>
          <a:stretch/>
        </p:blipFill>
        <p:spPr>
          <a:xfrm>
            <a:off x="0" y="2"/>
            <a:ext cx="9144000" cy="5978019"/>
          </a:xfrm>
          <a:prstGeom prst="rect">
            <a:avLst/>
          </a:prstGeom>
        </p:spPr>
      </p:pic>
    </p:spTree>
    <p:extLst>
      <p:ext uri="{BB962C8B-B14F-4D97-AF65-F5344CB8AC3E}">
        <p14:creationId xmlns:p14="http://schemas.microsoft.com/office/powerpoint/2010/main" val="18757465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400" y="691598"/>
            <a:ext cx="7561263"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Title 1"/>
          <p:cNvSpPr>
            <a:spLocks noGrp="1"/>
          </p:cNvSpPr>
          <p:nvPr>
            <p:ph type="title"/>
          </p:nvPr>
        </p:nvSpPr>
        <p:spPr>
          <a:xfrm>
            <a:off x="2085976" y="1163084"/>
            <a:ext cx="4972051" cy="679419"/>
          </a:xfrm>
        </p:spPr>
        <p:txBody>
          <a:bodyPr/>
          <a:lstStyle/>
          <a:p>
            <a:r>
              <a:rPr lang="zh-CN" altLang="en-US" b="0" dirty="0">
                <a:latin typeface="Microsoft YaHei" pitchFamily="34" charset="-122"/>
                <a:ea typeface="Microsoft YaHei" pitchFamily="34" charset="-122"/>
              </a:rPr>
              <a:t>我该先读哪些文章？</a:t>
            </a:r>
            <a:endParaRPr lang="en-US" b="0" dirty="0">
              <a:latin typeface="Microsoft YaHei" pitchFamily="34" charset="-122"/>
              <a:ea typeface="Microsoft YaHei" pitchFamily="34" charset="-122"/>
            </a:endParaRPr>
          </a:p>
        </p:txBody>
      </p:sp>
      <p:sp>
        <p:nvSpPr>
          <p:cNvPr id="8" name="Title 1"/>
          <p:cNvSpPr txBox="1">
            <a:spLocks/>
          </p:cNvSpPr>
          <p:nvPr/>
        </p:nvSpPr>
        <p:spPr bwMode="auto">
          <a:xfrm>
            <a:off x="1266718" y="2772382"/>
            <a:ext cx="3081547" cy="19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pPr>
            <a:r>
              <a:rPr lang="zh-CN" altLang="en-US" sz="2000" dirty="0">
                <a:solidFill>
                  <a:srgbClr val="000000"/>
                </a:solidFill>
                <a:latin typeface="Microsoft YaHei" pitchFamily="34" charset="-122"/>
                <a:ea typeface="Microsoft YaHei" pitchFamily="34" charset="-122"/>
              </a:rPr>
              <a:t>高影响力论文？</a:t>
            </a:r>
            <a:endParaRPr lang="en-US" altLang="zh-CN" sz="2000" dirty="0">
              <a:solidFill>
                <a:srgbClr val="000000"/>
              </a:solidFill>
              <a:latin typeface="Microsoft YaHei" pitchFamily="34" charset="-122"/>
              <a:ea typeface="Microsoft YaHei" pitchFamily="34" charset="-122"/>
            </a:endParaRPr>
          </a:p>
          <a:p>
            <a:pPr>
              <a:lnSpc>
                <a:spcPct val="150000"/>
              </a:lnSpc>
            </a:pPr>
            <a:r>
              <a:rPr lang="zh-CN" altLang="en-US" sz="2000" dirty="0">
                <a:solidFill>
                  <a:srgbClr val="000000"/>
                </a:solidFill>
                <a:latin typeface="Microsoft YaHei" pitchFamily="34" charset="-122"/>
                <a:ea typeface="Microsoft YaHei" pitchFamily="34" charset="-122"/>
              </a:rPr>
              <a:t>锁定相关领域的论文？</a:t>
            </a:r>
            <a:endParaRPr lang="en-US" altLang="zh-CN" sz="2000" dirty="0">
              <a:solidFill>
                <a:srgbClr val="000000"/>
              </a:solidFill>
              <a:latin typeface="Microsoft YaHei" pitchFamily="34" charset="-122"/>
              <a:ea typeface="Microsoft YaHei" pitchFamily="34" charset="-122"/>
            </a:endParaRPr>
          </a:p>
          <a:p>
            <a:pPr>
              <a:lnSpc>
                <a:spcPct val="150000"/>
              </a:lnSpc>
            </a:pPr>
            <a:r>
              <a:rPr lang="zh-CN" altLang="en-US" sz="2000" dirty="0">
                <a:solidFill>
                  <a:srgbClr val="000000"/>
                </a:solidFill>
                <a:latin typeface="Microsoft YaHei" pitchFamily="34" charset="-122"/>
                <a:ea typeface="Microsoft YaHei" pitchFamily="34" charset="-122"/>
              </a:rPr>
              <a:t>综述文章？</a:t>
            </a:r>
            <a:endParaRPr lang="en-US" altLang="zh-CN" sz="2000" dirty="0">
              <a:solidFill>
                <a:srgbClr val="000000"/>
              </a:solidFill>
              <a:latin typeface="Microsoft YaHei" pitchFamily="34" charset="-122"/>
              <a:ea typeface="Microsoft YaHei" pitchFamily="34" charset="-122"/>
            </a:endParaRPr>
          </a:p>
          <a:p>
            <a:pPr>
              <a:lnSpc>
                <a:spcPct val="150000"/>
              </a:lnSpc>
            </a:pPr>
            <a:r>
              <a:rPr lang="en-US" sz="2000" dirty="0">
                <a:solidFill>
                  <a:srgbClr val="000000"/>
                </a:solidFill>
                <a:latin typeface="Microsoft YaHei" pitchFamily="34" charset="-122"/>
                <a:ea typeface="Microsoft YaHei" pitchFamily="34" charset="-122"/>
              </a:rPr>
              <a:t>……</a:t>
            </a:r>
          </a:p>
        </p:txBody>
      </p:sp>
      <p:pic>
        <p:nvPicPr>
          <p:cNvPr id="11" name="Picture 2" descr="http://www.gotquestions.org/img/question-guy-400.jpg">
            <a:extLst>
              <a:ext uri="{FF2B5EF4-FFF2-40B4-BE49-F238E27FC236}">
                <a16:creationId xmlns="" xmlns:a16="http://schemas.microsoft.com/office/drawing/2014/main" id="{6BC48D35-E553-4F41-A905-70A2194897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1207" y="2631487"/>
            <a:ext cx="3714776" cy="273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4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0" name="Picture 6"/>
          <p:cNvPicPr>
            <a:picLocks noChangeAspect="1" noChangeArrowheads="1"/>
          </p:cNvPicPr>
          <p:nvPr/>
        </p:nvPicPr>
        <p:blipFill>
          <a:blip r:embed="rId2"/>
          <a:srcRect/>
          <a:stretch>
            <a:fillRect/>
          </a:stretch>
        </p:blipFill>
        <p:spPr bwMode="auto">
          <a:xfrm>
            <a:off x="1" y="818864"/>
            <a:ext cx="9146832" cy="5361936"/>
          </a:xfrm>
          <a:prstGeom prst="rect">
            <a:avLst/>
          </a:prstGeom>
          <a:noFill/>
          <a:ln w="9525">
            <a:noFill/>
            <a:miter lim="800000"/>
            <a:headEnd/>
            <a:tailEnd/>
          </a:ln>
        </p:spPr>
      </p:pic>
      <p:sp>
        <p:nvSpPr>
          <p:cNvPr id="6" name="Title 1"/>
          <p:cNvSpPr>
            <a:spLocks noGrp="1"/>
          </p:cNvSpPr>
          <p:nvPr>
            <p:ph type="title"/>
          </p:nvPr>
        </p:nvSpPr>
        <p:spPr>
          <a:xfrm>
            <a:off x="457200" y="0"/>
            <a:ext cx="8229600" cy="1143000"/>
          </a:xfrm>
        </p:spPr>
        <p:txBody>
          <a:bodyPr anchor="ctr"/>
          <a:lstStyle/>
          <a:p>
            <a:pPr eaLnBrk="1" hangingPunct="1"/>
            <a:r>
              <a:rPr lang="zh-CN" altLang="en-US" dirty="0">
                <a:latin typeface="微软雅黑" pitchFamily="34" charset="-122"/>
                <a:ea typeface="微软雅黑" pitchFamily="34" charset="-122"/>
              </a:rPr>
              <a:t>快速锁定高影响力的论文</a:t>
            </a:r>
            <a:r>
              <a:rPr lang="en-US" altLang="zh-CN" dirty="0">
                <a:latin typeface="微软雅黑" pitchFamily="34" charset="-122"/>
                <a:ea typeface="微软雅黑" pitchFamily="34" charset="-122"/>
              </a:rPr>
              <a:t>——</a:t>
            </a:r>
            <a:r>
              <a:rPr lang="zh-CN" altLang="en-US" dirty="0"/>
              <a:t>被引频次（降序）</a:t>
            </a:r>
            <a:endParaRPr lang="en-US" dirty="0"/>
          </a:p>
        </p:txBody>
      </p:sp>
      <p:sp>
        <p:nvSpPr>
          <p:cNvPr id="9" name="Rounded Rectangle 8"/>
          <p:cNvSpPr/>
          <p:nvPr/>
        </p:nvSpPr>
        <p:spPr>
          <a:xfrm>
            <a:off x="2988864" y="1912228"/>
            <a:ext cx="488627" cy="360000"/>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FFFFFF"/>
              </a:solidFill>
            </a:endParaRPr>
          </a:p>
        </p:txBody>
      </p:sp>
    </p:spTree>
    <p:extLst>
      <p:ext uri="{BB962C8B-B14F-4D97-AF65-F5344CB8AC3E}">
        <p14:creationId xmlns:p14="http://schemas.microsoft.com/office/powerpoint/2010/main" val="3211124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0" y="768374"/>
            <a:ext cx="9144000" cy="5420032"/>
          </a:xfrm>
          <a:prstGeom prst="rect">
            <a:avLst/>
          </a:prstGeom>
          <a:noFill/>
          <a:ln w="9525">
            <a:noFill/>
            <a:miter lim="800000"/>
            <a:headEnd/>
            <a:tailEnd/>
          </a:ln>
        </p:spPr>
      </p:pic>
      <p:sp>
        <p:nvSpPr>
          <p:cNvPr id="16" name="Down Arrow 15"/>
          <p:cNvSpPr>
            <a:spLocks noChangeArrowheads="1"/>
          </p:cNvSpPr>
          <p:nvPr/>
        </p:nvSpPr>
        <p:spPr bwMode="auto">
          <a:xfrm>
            <a:off x="7233920" y="3159760"/>
            <a:ext cx="174140" cy="2908466"/>
          </a:xfrm>
          <a:prstGeom prst="downArrow">
            <a:avLst>
              <a:gd name="adj1" fmla="val 50000"/>
              <a:gd name="adj2" fmla="val 50091"/>
            </a:avLst>
          </a:prstGeom>
          <a:solidFill>
            <a:srgbClr val="1AC604"/>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dirty="0">
              <a:solidFill>
                <a:srgbClr val="669FD5">
                  <a:lumMod val="75000"/>
                </a:srgbClr>
              </a:solidFill>
              <a:effectLst>
                <a:outerShdw blurRad="50800" dist="50800" dir="5400000" algn="ctr" rotWithShape="0">
                  <a:srgbClr val="EE8E00">
                    <a:alpha val="63000"/>
                  </a:srgbClr>
                </a:outerShdw>
              </a:effectLst>
              <a:cs typeface="Arial" charset="0"/>
            </a:endParaRPr>
          </a:p>
        </p:txBody>
      </p:sp>
      <p:sp>
        <p:nvSpPr>
          <p:cNvPr id="17" name="Rectangle 4"/>
          <p:cNvSpPr>
            <a:spLocks noChangeArrowheads="1"/>
          </p:cNvSpPr>
          <p:nvPr/>
        </p:nvSpPr>
        <p:spPr bwMode="auto">
          <a:xfrm>
            <a:off x="2434865" y="3963054"/>
            <a:ext cx="3556499" cy="994510"/>
          </a:xfrm>
          <a:prstGeom prst="rect">
            <a:avLst/>
          </a:prstGeom>
          <a:noFill/>
          <a:ln w="28575">
            <a:solidFill>
              <a:srgbClr val="1AC604"/>
            </a:solidFill>
            <a:round/>
            <a:headEnd/>
            <a:tailEnd type="triangle" w="med" len="med"/>
          </a:ln>
        </p:spPr>
        <p:txBody>
          <a:bodyPr/>
          <a:lstStyle/>
          <a:p>
            <a:endParaRPr lang="zh-CN" altLang="en-US">
              <a:solidFill>
                <a:srgbClr val="000000"/>
              </a:solidFill>
            </a:endParaRPr>
          </a:p>
        </p:txBody>
      </p:sp>
      <p:sp>
        <p:nvSpPr>
          <p:cNvPr id="18" name="Rectangle 4"/>
          <p:cNvSpPr>
            <a:spLocks noChangeArrowheads="1"/>
          </p:cNvSpPr>
          <p:nvPr/>
        </p:nvSpPr>
        <p:spPr bwMode="auto">
          <a:xfrm>
            <a:off x="7551045" y="3000349"/>
            <a:ext cx="1357322" cy="3067878"/>
          </a:xfrm>
          <a:prstGeom prst="rect">
            <a:avLst/>
          </a:prstGeom>
          <a:noFill/>
          <a:ln w="28575">
            <a:solidFill>
              <a:srgbClr val="1AC604"/>
            </a:solidFill>
            <a:round/>
            <a:headEnd/>
            <a:tailEnd type="triangle" w="med" len="med"/>
          </a:ln>
        </p:spPr>
        <p:txBody>
          <a:bodyPr/>
          <a:lstStyle/>
          <a:p>
            <a:endParaRPr lang="zh-CN" altLang="en-US">
              <a:solidFill>
                <a:srgbClr val="000000"/>
              </a:solidFill>
            </a:endParaRPr>
          </a:p>
        </p:txBody>
      </p:sp>
      <p:sp>
        <p:nvSpPr>
          <p:cNvPr id="10" name="Title 1"/>
          <p:cNvSpPr txBox="1">
            <a:spLocks/>
          </p:cNvSpPr>
          <p:nvPr/>
        </p:nvSpPr>
        <p:spPr bwMode="auto">
          <a:xfrm>
            <a:off x="550579" y="296115"/>
            <a:ext cx="7921625" cy="595091"/>
          </a:xfrm>
          <a:prstGeom prst="rect">
            <a:avLst/>
          </a:prstGeom>
          <a:noFill/>
          <a:ln w="9525">
            <a:noFill/>
            <a:miter lim="800000"/>
            <a:headEnd/>
            <a:tailEnd/>
          </a:ln>
        </p:spPr>
        <p:txBody>
          <a:bodyPr lIns="0" tIns="0" rIns="0" bIns="0" anchor="ctr"/>
          <a:lstStyle/>
          <a:p>
            <a:pPr>
              <a:lnSpc>
                <a:spcPct val="90000"/>
              </a:lnSpc>
            </a:pPr>
            <a:r>
              <a:rPr lang="zh-CN" altLang="en-US" sz="2800" b="1" dirty="0">
                <a:solidFill>
                  <a:srgbClr val="6817FF"/>
                </a:solidFill>
                <a:latin typeface="微软雅黑" pitchFamily="34" charset="-122"/>
                <a:ea typeface="微软雅黑" pitchFamily="34" charset="-122"/>
              </a:rPr>
              <a:t>快速锁定高影响力的论文</a:t>
            </a:r>
            <a:r>
              <a:rPr lang="en-US" altLang="zh-CN" sz="2800" b="1" dirty="0">
                <a:solidFill>
                  <a:srgbClr val="6817FF"/>
                </a:solidFill>
                <a:latin typeface="微软雅黑" pitchFamily="34" charset="-122"/>
                <a:ea typeface="微软雅黑" pitchFamily="34" charset="-122"/>
              </a:rPr>
              <a:t>——</a:t>
            </a:r>
            <a:r>
              <a:rPr lang="zh-CN" altLang="en-US" sz="2800" b="1" dirty="0">
                <a:solidFill>
                  <a:srgbClr val="6817FF"/>
                </a:solidFill>
                <a:latin typeface="微软雅黑" pitchFamily="34" charset="-122"/>
                <a:ea typeface="微软雅黑" pitchFamily="34" charset="-122"/>
              </a:rPr>
              <a:t>被引频次（降序）</a:t>
            </a:r>
            <a:endParaRPr lang="en-US" sz="2800" b="1" dirty="0">
              <a:solidFill>
                <a:srgbClr val="6817FF"/>
              </a:solidFill>
            </a:endParaRPr>
          </a:p>
        </p:txBody>
      </p:sp>
    </p:spTree>
    <p:extLst>
      <p:ext uri="{BB962C8B-B14F-4D97-AF65-F5344CB8AC3E}">
        <p14:creationId xmlns:p14="http://schemas.microsoft.com/office/powerpoint/2010/main" val="3307035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srcRect/>
          <a:stretch>
            <a:fillRect/>
          </a:stretch>
        </p:blipFill>
        <p:spPr bwMode="auto">
          <a:xfrm>
            <a:off x="0" y="822191"/>
            <a:ext cx="9144000" cy="5340096"/>
          </a:xfrm>
          <a:prstGeom prst="rect">
            <a:avLst/>
          </a:prstGeom>
          <a:noFill/>
          <a:ln w="9525">
            <a:noFill/>
            <a:miter lim="800000"/>
            <a:headEnd/>
            <a:tailEnd/>
          </a:ln>
        </p:spPr>
      </p:pic>
      <p:sp>
        <p:nvSpPr>
          <p:cNvPr id="6" name="Title 1"/>
          <p:cNvSpPr>
            <a:spLocks noGrp="1"/>
          </p:cNvSpPr>
          <p:nvPr>
            <p:ph type="title"/>
          </p:nvPr>
        </p:nvSpPr>
        <p:spPr/>
        <p:txBody>
          <a:bodyPr anchor="t"/>
          <a:lstStyle/>
          <a:p>
            <a:pPr eaLnBrk="1" hangingPunct="1"/>
            <a:r>
              <a:rPr lang="zh-CN" altLang="en-US" dirty="0">
                <a:latin typeface="微软雅黑" pitchFamily="34" charset="-122"/>
                <a:ea typeface="微软雅黑" pitchFamily="34" charset="-122"/>
              </a:rPr>
              <a:t>全记录页</a:t>
            </a:r>
            <a:r>
              <a:rPr lang="zh-CN" altLang="en-US" dirty="0" smtClean="0">
                <a:latin typeface="微软雅黑" pitchFamily="34" charset="-122"/>
                <a:ea typeface="微软雅黑" pitchFamily="34" charset="-122"/>
              </a:rPr>
              <a:t>面</a:t>
            </a:r>
            <a:endParaRPr lang="en-US" dirty="0">
              <a:latin typeface="微软雅黑" pitchFamily="34" charset="-122"/>
              <a:ea typeface="微软雅黑" pitchFamily="34" charset="-122"/>
            </a:endParaRPr>
          </a:p>
        </p:txBody>
      </p:sp>
      <p:pic>
        <p:nvPicPr>
          <p:cNvPr id="11" name="Picture 3"/>
          <p:cNvPicPr>
            <a:picLocks noChangeAspect="1" noChangeArrowheads="1"/>
          </p:cNvPicPr>
          <p:nvPr/>
        </p:nvPicPr>
        <p:blipFill>
          <a:blip r:embed="rId3" cstate="print"/>
          <a:srcRect/>
          <a:stretch>
            <a:fillRect/>
          </a:stretch>
        </p:blipFill>
        <p:spPr bwMode="auto">
          <a:xfrm>
            <a:off x="3219170" y="2808631"/>
            <a:ext cx="3355843" cy="3314328"/>
          </a:xfrm>
          <a:prstGeom prst="rect">
            <a:avLst/>
          </a:prstGeom>
          <a:noFill/>
          <a:ln w="9525">
            <a:noFill/>
            <a:miter lim="800000"/>
            <a:headEnd/>
            <a:tailEnd/>
          </a:ln>
          <a:effectLst>
            <a:outerShdw blurRad="800100" dist="38100" dir="2700000" sx="98000" sy="98000" algn="tl" rotWithShape="0">
              <a:prstClr val="black">
                <a:alpha val="40000"/>
              </a:prstClr>
            </a:outerShdw>
          </a:effectLst>
        </p:spPr>
      </p:pic>
      <p:sp>
        <p:nvSpPr>
          <p:cNvPr id="7" name="圆角矩形 21"/>
          <p:cNvSpPr>
            <a:spLocks noChangeArrowheads="1"/>
          </p:cNvSpPr>
          <p:nvPr/>
        </p:nvSpPr>
        <p:spPr bwMode="auto">
          <a:xfrm>
            <a:off x="7127874" y="2682411"/>
            <a:ext cx="1838705" cy="756000"/>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ndParaRPr>
          </a:p>
        </p:txBody>
      </p:sp>
      <p:cxnSp>
        <p:nvCxnSpPr>
          <p:cNvPr id="3" name="Straight Connector 2"/>
          <p:cNvCxnSpPr/>
          <p:nvPr/>
        </p:nvCxnSpPr>
        <p:spPr>
          <a:xfrm>
            <a:off x="619432" y="2808631"/>
            <a:ext cx="2408903"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9716" y="3255999"/>
            <a:ext cx="1007807"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Line Callout 1 3"/>
          <p:cNvSpPr/>
          <p:nvPr/>
        </p:nvSpPr>
        <p:spPr>
          <a:xfrm>
            <a:off x="1823883" y="5298351"/>
            <a:ext cx="5105400" cy="964798"/>
          </a:xfrm>
          <a:prstGeom prst="borderCallout1">
            <a:avLst>
              <a:gd name="adj1" fmla="val 35404"/>
              <a:gd name="adj2" fmla="val 1134"/>
              <a:gd name="adj3" fmla="val 124990"/>
              <a:gd name="adj4" fmla="val -24455"/>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zh-CN" altLang="en-US" dirty="0">
                <a:solidFill>
                  <a:srgbClr val="FFFFFF"/>
                </a:solidFill>
                <a:latin typeface="微软雅黑" pitchFamily="34" charset="-122"/>
                <a:ea typeface="微软雅黑" pitchFamily="34" charset="-122"/>
              </a:rPr>
              <a:t>安德烈</a:t>
            </a:r>
            <a:r>
              <a:rPr lang="en-US" altLang="zh-CN" dirty="0">
                <a:solidFill>
                  <a:srgbClr val="FFFFFF"/>
                </a:solidFill>
                <a:latin typeface="微软雅黑" pitchFamily="34" charset="-122"/>
                <a:ea typeface="微软雅黑" pitchFamily="34" charset="-122"/>
              </a:rPr>
              <a:t>·</a:t>
            </a:r>
            <a:r>
              <a:rPr lang="zh-CN" altLang="en-US" dirty="0">
                <a:solidFill>
                  <a:srgbClr val="FFFFFF"/>
                </a:solidFill>
                <a:latin typeface="微软雅黑" pitchFamily="34" charset="-122"/>
                <a:ea typeface="微软雅黑" pitchFamily="34" charset="-122"/>
              </a:rPr>
              <a:t>海</a:t>
            </a:r>
            <a:r>
              <a:rPr lang="zh-CN" altLang="en-US" dirty="0" smtClean="0">
                <a:solidFill>
                  <a:srgbClr val="FFFFFF"/>
                </a:solidFill>
                <a:latin typeface="微软雅黑" pitchFamily="34" charset="-122"/>
                <a:ea typeface="微软雅黑" pitchFamily="34" charset="-122"/>
              </a:rPr>
              <a:t>姆和康</a:t>
            </a:r>
            <a:r>
              <a:rPr lang="zh-CN" altLang="en-US" dirty="0">
                <a:solidFill>
                  <a:srgbClr val="FFFFFF"/>
                </a:solidFill>
                <a:latin typeface="微软雅黑" pitchFamily="34" charset="-122"/>
                <a:ea typeface="微软雅黑" pitchFamily="34" charset="-122"/>
              </a:rPr>
              <a:t>斯坦丁</a:t>
            </a:r>
            <a:r>
              <a:rPr lang="en-US" altLang="zh-CN" dirty="0">
                <a:solidFill>
                  <a:srgbClr val="FFFFFF"/>
                </a:solidFill>
                <a:latin typeface="微软雅黑" pitchFamily="34" charset="-122"/>
                <a:ea typeface="微软雅黑" pitchFamily="34" charset="-122"/>
              </a:rPr>
              <a:t>·</a:t>
            </a:r>
            <a:r>
              <a:rPr lang="zh-CN" altLang="en-US" dirty="0">
                <a:solidFill>
                  <a:srgbClr val="FFFFFF"/>
                </a:solidFill>
                <a:latin typeface="微软雅黑" pitchFamily="34" charset="-122"/>
                <a:ea typeface="微软雅黑" pitchFamily="34" charset="-122"/>
              </a:rPr>
              <a:t>诺沃肖洛</a:t>
            </a:r>
            <a:r>
              <a:rPr lang="zh-CN" altLang="en-US" dirty="0" smtClean="0">
                <a:solidFill>
                  <a:srgbClr val="FFFFFF"/>
                </a:solidFill>
                <a:latin typeface="微软雅黑" pitchFamily="34" charset="-122"/>
                <a:ea typeface="微软雅黑" pitchFamily="34" charset="-122"/>
              </a:rPr>
              <a:t>夫教授因石墨烯突破性研究获得</a:t>
            </a:r>
            <a:r>
              <a:rPr lang="en-US" altLang="zh-CN" dirty="0" smtClean="0">
                <a:solidFill>
                  <a:srgbClr val="FFFFFF"/>
                </a:solidFill>
                <a:latin typeface="微软雅黑" pitchFamily="34" charset="-122"/>
                <a:ea typeface="微软雅黑" pitchFamily="34" charset="-122"/>
              </a:rPr>
              <a:t>2010</a:t>
            </a:r>
            <a:r>
              <a:rPr lang="zh-CN" altLang="en-US" dirty="0" smtClean="0">
                <a:solidFill>
                  <a:srgbClr val="FFFFFF"/>
                </a:solidFill>
                <a:latin typeface="微软雅黑" pitchFamily="34" charset="-122"/>
                <a:ea typeface="微软雅黑" pitchFamily="34" charset="-122"/>
              </a:rPr>
              <a:t>年诺贝尔物理学奖</a:t>
            </a:r>
            <a:endParaRPr lang="en-US"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150427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0" y="647850"/>
            <a:ext cx="9144000" cy="5433259"/>
          </a:xfrm>
          <a:prstGeom prst="rect">
            <a:avLst/>
          </a:prstGeom>
          <a:noFill/>
          <a:ln w="9525">
            <a:noFill/>
            <a:miter lim="800000"/>
            <a:headEnd/>
            <a:tailEnd/>
          </a:ln>
        </p:spPr>
      </p:pic>
      <p:sp>
        <p:nvSpPr>
          <p:cNvPr id="5" name="标题 4"/>
          <p:cNvSpPr>
            <a:spLocks noGrp="1"/>
          </p:cNvSpPr>
          <p:nvPr>
            <p:ph type="title"/>
          </p:nvPr>
        </p:nvSpPr>
        <p:spPr>
          <a:xfrm>
            <a:off x="678767" y="86565"/>
            <a:ext cx="8229600" cy="1143000"/>
          </a:xfrm>
        </p:spPr>
        <p:txBody>
          <a:bodyPr/>
          <a:lstStyle/>
          <a:p>
            <a:r>
              <a:rPr lang="zh-CN" altLang="en-US" dirty="0" smtClean="0"/>
              <a:t>施引文献</a:t>
            </a:r>
            <a:endParaRPr lang="en-US" dirty="0"/>
          </a:p>
        </p:txBody>
      </p:sp>
      <p:sp>
        <p:nvSpPr>
          <p:cNvPr id="7" name="Down Arrow 15"/>
          <p:cNvSpPr>
            <a:spLocks noChangeArrowheads="1"/>
          </p:cNvSpPr>
          <p:nvPr/>
        </p:nvSpPr>
        <p:spPr bwMode="auto">
          <a:xfrm>
            <a:off x="7172248" y="2954279"/>
            <a:ext cx="174140" cy="2908466"/>
          </a:xfrm>
          <a:prstGeom prst="downArrow">
            <a:avLst>
              <a:gd name="adj1" fmla="val 50000"/>
              <a:gd name="adj2" fmla="val 50091"/>
            </a:avLst>
          </a:prstGeom>
          <a:solidFill>
            <a:srgbClr val="1AC604"/>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dirty="0">
              <a:solidFill>
                <a:srgbClr val="669FD5">
                  <a:lumMod val="75000"/>
                </a:srgbClr>
              </a:solidFill>
              <a:effectLst>
                <a:outerShdw blurRad="50800" dist="50800" dir="5400000" algn="ctr" rotWithShape="0">
                  <a:srgbClr val="EE8E00">
                    <a:alpha val="63000"/>
                  </a:srgbClr>
                </a:outerShdw>
              </a:effectLst>
              <a:cs typeface="Arial" charset="0"/>
            </a:endParaRPr>
          </a:p>
        </p:txBody>
      </p:sp>
      <p:sp>
        <p:nvSpPr>
          <p:cNvPr id="6" name="Rectangle 4"/>
          <p:cNvSpPr>
            <a:spLocks noChangeArrowheads="1"/>
          </p:cNvSpPr>
          <p:nvPr/>
        </p:nvSpPr>
        <p:spPr bwMode="auto">
          <a:xfrm>
            <a:off x="7551045" y="2784764"/>
            <a:ext cx="1357322" cy="3283463"/>
          </a:xfrm>
          <a:prstGeom prst="rect">
            <a:avLst/>
          </a:prstGeom>
          <a:noFill/>
          <a:ln w="28575">
            <a:solidFill>
              <a:srgbClr val="1AC604"/>
            </a:solidFill>
            <a:round/>
            <a:headEnd/>
            <a:tailEnd type="triangle" w="med" len="med"/>
          </a:ln>
        </p:spPr>
        <p:txBody>
          <a:bodyPr/>
          <a:lstStyle/>
          <a:p>
            <a:endParaRPr lang="zh-CN" altLang="en-US">
              <a:solidFill>
                <a:srgbClr val="000000"/>
              </a:solidFill>
            </a:endParaRPr>
          </a:p>
        </p:txBody>
      </p:sp>
      <p:sp>
        <p:nvSpPr>
          <p:cNvPr id="8" name="Rectangle 4"/>
          <p:cNvSpPr>
            <a:spLocks noChangeArrowheads="1"/>
          </p:cNvSpPr>
          <p:nvPr/>
        </p:nvSpPr>
        <p:spPr bwMode="auto">
          <a:xfrm>
            <a:off x="2366039" y="3979454"/>
            <a:ext cx="3562813" cy="894082"/>
          </a:xfrm>
          <a:prstGeom prst="rect">
            <a:avLst/>
          </a:prstGeom>
          <a:noFill/>
          <a:ln w="28575">
            <a:solidFill>
              <a:srgbClr val="1AC604"/>
            </a:solidFill>
            <a:round/>
            <a:headEnd/>
            <a:tailEnd type="triangle" w="med" len="med"/>
          </a:ln>
        </p:spPr>
        <p:txBody>
          <a:bodyPr/>
          <a:lstStyle/>
          <a:p>
            <a:endParaRPr lang="zh-CN" altLang="en-US">
              <a:solidFill>
                <a:srgbClr val="000000"/>
              </a:solidFill>
            </a:endParaRPr>
          </a:p>
        </p:txBody>
      </p:sp>
      <p:sp>
        <p:nvSpPr>
          <p:cNvPr id="10" name="Line Callout 1 3"/>
          <p:cNvSpPr/>
          <p:nvPr/>
        </p:nvSpPr>
        <p:spPr>
          <a:xfrm>
            <a:off x="3132116" y="5058750"/>
            <a:ext cx="3573484" cy="843080"/>
          </a:xfrm>
          <a:prstGeom prst="borderCallout1">
            <a:avLst>
              <a:gd name="adj1" fmla="val 35404"/>
              <a:gd name="adj2" fmla="val 1134"/>
              <a:gd name="adj3" fmla="val 124990"/>
              <a:gd name="adj4" fmla="val -24455"/>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zh-CN" altLang="en-US" dirty="0">
                <a:solidFill>
                  <a:srgbClr val="FFFFFF"/>
                </a:solidFill>
                <a:latin typeface="微软雅黑" pitchFamily="34" charset="-122"/>
                <a:ea typeface="微软雅黑" pitchFamily="34" charset="-122"/>
              </a:rPr>
              <a:t>安德烈</a:t>
            </a:r>
            <a:r>
              <a:rPr lang="en-US" altLang="zh-CN" dirty="0">
                <a:solidFill>
                  <a:srgbClr val="FFFFFF"/>
                </a:solidFill>
                <a:latin typeface="微软雅黑" pitchFamily="34" charset="-122"/>
                <a:ea typeface="微软雅黑" pitchFamily="34" charset="-122"/>
              </a:rPr>
              <a:t>·</a:t>
            </a:r>
            <a:r>
              <a:rPr lang="zh-CN" altLang="en-US" dirty="0">
                <a:solidFill>
                  <a:srgbClr val="FFFFFF"/>
                </a:solidFill>
                <a:latin typeface="微软雅黑" pitchFamily="34" charset="-122"/>
                <a:ea typeface="微软雅黑" pitchFamily="34" charset="-122"/>
              </a:rPr>
              <a:t>海姆教</a:t>
            </a:r>
            <a:r>
              <a:rPr lang="zh-CN" altLang="en-US" dirty="0" smtClean="0">
                <a:solidFill>
                  <a:srgbClr val="FFFFFF"/>
                </a:solidFill>
                <a:latin typeface="微软雅黑" pitchFamily="34" charset="-122"/>
                <a:ea typeface="微软雅黑" pitchFamily="34" charset="-122"/>
              </a:rPr>
              <a:t>授关于石墨烯后续应用研究现状和趋势的综述文章</a:t>
            </a:r>
            <a:endParaRPr lang="en-US"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038230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2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srcRect/>
          <a:stretch>
            <a:fillRect/>
          </a:stretch>
        </p:blipFill>
        <p:spPr bwMode="auto">
          <a:xfrm>
            <a:off x="0" y="822191"/>
            <a:ext cx="9144000" cy="5340096"/>
          </a:xfrm>
          <a:prstGeom prst="rect">
            <a:avLst/>
          </a:prstGeom>
          <a:noFill/>
          <a:ln w="9525">
            <a:noFill/>
            <a:miter lim="800000"/>
            <a:headEnd/>
            <a:tailEnd/>
          </a:ln>
        </p:spPr>
      </p:pic>
      <p:sp>
        <p:nvSpPr>
          <p:cNvPr id="6" name="Title 1"/>
          <p:cNvSpPr>
            <a:spLocks noGrp="1"/>
          </p:cNvSpPr>
          <p:nvPr>
            <p:ph type="title"/>
          </p:nvPr>
        </p:nvSpPr>
        <p:spPr/>
        <p:txBody>
          <a:bodyPr anchor="t"/>
          <a:lstStyle/>
          <a:p>
            <a:pPr eaLnBrk="1" hangingPunct="1"/>
            <a:r>
              <a:rPr lang="zh-CN" altLang="en-US" dirty="0">
                <a:solidFill>
                  <a:srgbClr val="3213ED"/>
                </a:solidFill>
                <a:latin typeface="微软雅黑" pitchFamily="34" charset="-122"/>
                <a:ea typeface="微软雅黑" pitchFamily="34" charset="-122"/>
              </a:rPr>
              <a:t>全记录页面</a:t>
            </a:r>
            <a:r>
              <a:rPr lang="zh-CN" altLang="en-US" dirty="0" smtClean="0">
                <a:solidFill>
                  <a:srgbClr val="3213ED"/>
                </a:solidFill>
                <a:latin typeface="微软雅黑" pitchFamily="34" charset="-122"/>
                <a:ea typeface="微软雅黑" pitchFamily="34" charset="-122"/>
              </a:rPr>
              <a:t>（</a:t>
            </a:r>
            <a:r>
              <a:rPr lang="zh-CN" altLang="en-US" dirty="0">
                <a:solidFill>
                  <a:srgbClr val="3213ED"/>
                </a:solidFill>
              </a:rPr>
              <a:t>参考</a:t>
            </a:r>
            <a:r>
              <a:rPr lang="zh-CN" altLang="en-US" dirty="0" smtClean="0">
                <a:solidFill>
                  <a:srgbClr val="3213ED"/>
                </a:solidFill>
                <a:latin typeface="微软雅黑" pitchFamily="34" charset="-122"/>
                <a:ea typeface="微软雅黑" pitchFamily="34" charset="-122"/>
              </a:rPr>
              <a:t>文</a:t>
            </a:r>
            <a:r>
              <a:rPr lang="zh-CN" altLang="en-US" dirty="0">
                <a:solidFill>
                  <a:srgbClr val="3213ED"/>
                </a:solidFill>
                <a:latin typeface="微软雅黑" pitchFamily="34" charset="-122"/>
                <a:ea typeface="微软雅黑" pitchFamily="34" charset="-122"/>
              </a:rPr>
              <a:t>献）</a:t>
            </a:r>
            <a:endParaRPr lang="en-US" dirty="0">
              <a:solidFill>
                <a:srgbClr val="3213ED"/>
              </a:solidFill>
              <a:latin typeface="微软雅黑" pitchFamily="34" charset="-122"/>
              <a:ea typeface="微软雅黑" pitchFamily="34" charset="-122"/>
            </a:endParaRPr>
          </a:p>
        </p:txBody>
      </p:sp>
      <p:sp>
        <p:nvSpPr>
          <p:cNvPr id="8" name="圆角矩形 21"/>
          <p:cNvSpPr>
            <a:spLocks noChangeArrowheads="1"/>
          </p:cNvSpPr>
          <p:nvPr/>
        </p:nvSpPr>
        <p:spPr bwMode="auto">
          <a:xfrm>
            <a:off x="7127875" y="4626591"/>
            <a:ext cx="1296988" cy="756000"/>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ndParaRPr>
          </a:p>
        </p:txBody>
      </p:sp>
    </p:spTree>
    <p:extLst>
      <p:ext uri="{BB962C8B-B14F-4D97-AF65-F5344CB8AC3E}">
        <p14:creationId xmlns:p14="http://schemas.microsoft.com/office/powerpoint/2010/main" val="21994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2801" y="383109"/>
            <a:ext cx="8400235"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dirty="0" smtClean="0">
                <a:cs typeface="Arial" panose="020B0604020202020204" pitchFamily="34" charset="0"/>
                <a:sym typeface="+mn-lt"/>
              </a:rPr>
              <a:t>西安建筑科技大学主</a:t>
            </a:r>
            <a:r>
              <a:rPr lang="zh-CN" altLang="en-US" dirty="0">
                <a:cs typeface="Arial" panose="020B0604020202020204" pitchFamily="34" charset="0"/>
                <a:sym typeface="+mn-lt"/>
              </a:rPr>
              <a:t>要基金资助机构（</a:t>
            </a:r>
            <a:r>
              <a:rPr lang="en-US" altLang="zh-CN" dirty="0">
                <a:cs typeface="Arial" panose="020B0604020202020204" pitchFamily="34" charset="0"/>
                <a:sym typeface="+mn-lt"/>
              </a:rPr>
              <a:t>TOP 10</a:t>
            </a:r>
            <a:r>
              <a:rPr lang="zh-CN" altLang="en-US" dirty="0">
                <a:cs typeface="Arial" panose="020B0604020202020204" pitchFamily="34" charset="0"/>
                <a:sym typeface="+mn-lt"/>
              </a:rPr>
              <a:t>）</a:t>
            </a:r>
          </a:p>
        </p:txBody>
      </p:sp>
      <p:sp>
        <p:nvSpPr>
          <p:cNvPr id="5" name="文本占位符 4"/>
          <p:cNvSpPr>
            <a:spLocks noGrp="1"/>
          </p:cNvSpPr>
          <p:nvPr>
            <p:ph type="body" sz="quarter" idx="13"/>
          </p:nvPr>
        </p:nvSpPr>
        <p:spPr/>
        <p:txBody>
          <a:bodyPr/>
          <a:lstStyle/>
          <a:p>
            <a:endParaRPr lang="zh-CN" altLang="en-US">
              <a:latin typeface="+mn-lt"/>
              <a:cs typeface="+mn-ea"/>
              <a:sym typeface="+mn-lt"/>
            </a:endParaRPr>
          </a:p>
        </p:txBody>
      </p:sp>
      <p:sp>
        <p:nvSpPr>
          <p:cNvPr id="6" name="矩形 5">
            <a:extLst>
              <a:ext uri="{FF2B5EF4-FFF2-40B4-BE49-F238E27FC236}">
                <a16:creationId xmlns:a16="http://schemas.microsoft.com/office/drawing/2014/main" xmlns="" id="{650D9B91-F469-493D-9D17-3DF70D4D1DE5}"/>
              </a:ext>
            </a:extLst>
          </p:cNvPr>
          <p:cNvSpPr/>
          <p:nvPr/>
        </p:nvSpPr>
        <p:spPr>
          <a:xfrm>
            <a:off x="1102801" y="5352392"/>
            <a:ext cx="6938393" cy="781667"/>
          </a:xfrm>
          <a:prstGeom prst="rect">
            <a:avLst/>
          </a:prstGeom>
          <a:solidFill>
            <a:srgbClr val="6734FF">
              <a:alpha val="85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just" defTabSz="457200" rtl="0" eaLnBrk="1" fontAlgn="auto" latinLnBrk="0" hangingPunct="1">
              <a:lnSpc>
                <a:spcPct val="125000"/>
              </a:lnSpc>
              <a:spcBef>
                <a:spcPts val="0"/>
              </a:spcBef>
              <a:spcAft>
                <a:spcPts val="0"/>
              </a:spcAft>
              <a:buClrTx/>
              <a:buSzTx/>
              <a:buFontTx/>
              <a:buNone/>
              <a:tabLst/>
              <a:defRPr/>
            </a:pPr>
            <a:r>
              <a:rPr lang="zh-CN" altLang="en-US" dirty="0" smtClean="0">
                <a:solidFill>
                  <a:srgbClr val="FFFFFF"/>
                </a:solidFill>
                <a:latin typeface="Arial"/>
                <a:ea typeface="微软雅黑"/>
                <a:cs typeface="+mn-ea"/>
                <a:sym typeface="+mn-lt"/>
              </a:rPr>
              <a:t>西安建筑科技大学</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论</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文主要受</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到</a:t>
            </a:r>
            <a:r>
              <a:rPr lang="en-US" altLang="zh-CN" dirty="0" smtClean="0">
                <a:solidFill>
                  <a:srgbClr val="FFFFFF"/>
                </a:solidFill>
                <a:latin typeface="Arial"/>
                <a:ea typeface="微软雅黑"/>
                <a:cs typeface="+mn-ea"/>
                <a:sym typeface="+mn-lt"/>
              </a:rPr>
              <a:t>1800</a:t>
            </a:r>
            <a:r>
              <a:rPr lang="zh-CN" altLang="en-US" dirty="0" smtClean="0">
                <a:solidFill>
                  <a:srgbClr val="FFFFFF"/>
                </a:solidFill>
                <a:latin typeface="Arial"/>
                <a:ea typeface="微软雅黑"/>
                <a:cs typeface="+mn-ea"/>
                <a:sym typeface="+mn-lt"/>
              </a:rPr>
              <a:t>多</a:t>
            </a:r>
            <a:r>
              <a:rPr kumimoji="0" lang="zh-CN" altLang="en-US" sz="1800" b="0" i="0" u="none" strike="noStrike" kern="1200" cap="none" spc="0" normalizeH="0" baseline="0" noProof="0" dirty="0" smtClean="0">
                <a:ln>
                  <a:noFill/>
                </a:ln>
                <a:solidFill>
                  <a:srgbClr val="FFFFFF"/>
                </a:solidFill>
                <a:effectLst/>
                <a:uLnTx/>
                <a:uFillTx/>
                <a:latin typeface="Arial"/>
                <a:ea typeface="微软雅黑"/>
                <a:cs typeface="+mn-ea"/>
                <a:sym typeface="+mn-lt"/>
              </a:rPr>
              <a:t>个</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rPr>
              <a:t>机构的资助，其中，资助论文数最多的机构是中国国家自然科学基金委员会</a:t>
            </a:r>
          </a:p>
        </p:txBody>
      </p:sp>
      <p:pic>
        <p:nvPicPr>
          <p:cNvPr id="3" name="Picture 2"/>
          <p:cNvPicPr>
            <a:picLocks noChangeAspect="1"/>
          </p:cNvPicPr>
          <p:nvPr/>
        </p:nvPicPr>
        <p:blipFill>
          <a:blip r:embed="rId2"/>
          <a:stretch>
            <a:fillRect/>
          </a:stretch>
        </p:blipFill>
        <p:spPr>
          <a:xfrm>
            <a:off x="0" y="792252"/>
            <a:ext cx="9172318" cy="4487670"/>
          </a:xfrm>
          <a:prstGeom prst="rect">
            <a:avLst/>
          </a:prstGeom>
        </p:spPr>
      </p:pic>
    </p:spTree>
    <p:extLst>
      <p:ext uri="{BB962C8B-B14F-4D97-AF65-F5344CB8AC3E}">
        <p14:creationId xmlns:p14="http://schemas.microsoft.com/office/powerpoint/2010/main" val="408391662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srcRect/>
          <a:stretch>
            <a:fillRect/>
          </a:stretch>
        </p:blipFill>
        <p:spPr bwMode="auto">
          <a:xfrm>
            <a:off x="0" y="730853"/>
            <a:ext cx="9144000" cy="5431536"/>
          </a:xfrm>
          <a:prstGeom prst="rect">
            <a:avLst/>
          </a:prstGeom>
          <a:noFill/>
          <a:ln w="9525">
            <a:noFill/>
            <a:miter lim="800000"/>
            <a:headEnd/>
            <a:tailEnd/>
          </a:ln>
        </p:spPr>
      </p:pic>
      <p:sp>
        <p:nvSpPr>
          <p:cNvPr id="8" name="标题 7"/>
          <p:cNvSpPr>
            <a:spLocks noGrp="1"/>
          </p:cNvSpPr>
          <p:nvPr>
            <p:ph type="title"/>
          </p:nvPr>
        </p:nvSpPr>
        <p:spPr/>
        <p:txBody>
          <a:bodyPr/>
          <a:lstStyle/>
          <a:p>
            <a:endParaRPr lang="en-US"/>
          </a:p>
        </p:txBody>
      </p:sp>
      <p:sp>
        <p:nvSpPr>
          <p:cNvPr id="7" name="圆角矩形 21"/>
          <p:cNvSpPr>
            <a:spLocks noChangeArrowheads="1"/>
          </p:cNvSpPr>
          <p:nvPr/>
        </p:nvSpPr>
        <p:spPr bwMode="auto">
          <a:xfrm>
            <a:off x="71438" y="1801804"/>
            <a:ext cx="1692275" cy="567322"/>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000000"/>
              </a:solidFill>
            </a:endParaRPr>
          </a:p>
        </p:txBody>
      </p:sp>
    </p:spTree>
    <p:extLst>
      <p:ext uri="{BB962C8B-B14F-4D97-AF65-F5344CB8AC3E}">
        <p14:creationId xmlns:p14="http://schemas.microsoft.com/office/powerpoint/2010/main" val="41613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p:cNvSpPr>
            <a:spLocks noChangeArrowheads="1"/>
          </p:cNvSpPr>
          <p:nvPr/>
        </p:nvSpPr>
        <p:spPr bwMode="auto">
          <a:xfrm>
            <a:off x="362642" y="935723"/>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solidFill>
                <a:srgbClr val="000000"/>
              </a:solidFill>
              <a:latin typeface="Microsoft YaHei" pitchFamily="34" charset="-122"/>
              <a:ea typeface="Microsoft YaHei" pitchFamily="34" charset="-122"/>
            </a:endParaRPr>
          </a:p>
        </p:txBody>
      </p:sp>
      <p:sp>
        <p:nvSpPr>
          <p:cNvPr id="44" name="TextBox 43"/>
          <p:cNvSpPr txBox="1"/>
          <p:nvPr/>
        </p:nvSpPr>
        <p:spPr>
          <a:xfrm>
            <a:off x="2332503" y="606475"/>
            <a:ext cx="6845840" cy="861774"/>
          </a:xfrm>
          <a:prstGeom prst="rect">
            <a:avLst/>
          </a:prstGeom>
          <a:noFill/>
        </p:spPr>
        <p:txBody>
          <a:bodyPr wrap="square" rtlCol="0">
            <a:spAutoFit/>
          </a:bodyPr>
          <a:lstStyle/>
          <a:p>
            <a:pPr algn="just">
              <a:lnSpc>
                <a:spcPct val="125000"/>
              </a:lnSpc>
            </a:pPr>
            <a:r>
              <a:rPr lang="zh-CN" altLang="en-US" sz="2000" dirty="0">
                <a:solidFill>
                  <a:srgbClr val="1DC806"/>
                </a:solidFill>
                <a:latin typeface="Microsoft YaHei" pitchFamily="34" charset="-122"/>
                <a:ea typeface="Microsoft YaHei" pitchFamily="34" charset="-122"/>
              </a:rPr>
              <a:t>关键词的不断演变，造成漏检，错过高影响力的重要文献</a:t>
            </a:r>
            <a:endParaRPr lang="en-US" altLang="zh-CN" sz="2000" dirty="0">
              <a:solidFill>
                <a:srgbClr val="1DC806"/>
              </a:solidFill>
              <a:latin typeface="Microsoft YaHei" pitchFamily="34" charset="-122"/>
              <a:ea typeface="Microsoft YaHei" pitchFamily="34" charset="-122"/>
            </a:endParaRPr>
          </a:p>
          <a:p>
            <a:pPr algn="just">
              <a:lnSpc>
                <a:spcPct val="125000"/>
              </a:lnSpc>
            </a:pPr>
            <a:r>
              <a:rPr lang="zh-CN" altLang="en-US" sz="2000" dirty="0">
                <a:solidFill>
                  <a:srgbClr val="404040"/>
                </a:solidFill>
                <a:latin typeface="Microsoft YaHei" pitchFamily="34" charset="-122"/>
                <a:ea typeface="Microsoft YaHei" pitchFamily="34" charset="-122"/>
              </a:rPr>
              <a:t>从一篇高质量的文献出发，沿着科学研究的发展道路前行</a:t>
            </a:r>
            <a:endParaRPr lang="en-US" altLang="zh-CN" sz="2000" dirty="0">
              <a:solidFill>
                <a:srgbClr val="404040"/>
              </a:solidFill>
              <a:latin typeface="Microsoft YaHei" pitchFamily="34" charset="-122"/>
              <a:ea typeface="Microsoft YaHei" pitchFamily="34" charset="-122"/>
            </a:endParaRPr>
          </a:p>
        </p:txBody>
      </p:sp>
      <p:sp>
        <p:nvSpPr>
          <p:cNvPr id="3" name="标题 2">
            <a:extLst>
              <a:ext uri="{FF2B5EF4-FFF2-40B4-BE49-F238E27FC236}">
                <a16:creationId xmlns="" xmlns:a16="http://schemas.microsoft.com/office/drawing/2014/main" id="{68BE535F-C899-4400-B7D9-A37DA8997322}"/>
              </a:ext>
            </a:extLst>
          </p:cNvPr>
          <p:cNvSpPr>
            <a:spLocks noGrp="1"/>
          </p:cNvSpPr>
          <p:nvPr>
            <p:ph type="title"/>
          </p:nvPr>
        </p:nvSpPr>
        <p:spPr>
          <a:xfrm>
            <a:off x="628650" y="365128"/>
            <a:ext cx="1643075" cy="679419"/>
          </a:xfrm>
        </p:spPr>
        <p:txBody>
          <a:bodyPr/>
          <a:lstStyle/>
          <a:p>
            <a:r>
              <a:rPr lang="zh-CN" altLang="en-US" dirty="0">
                <a:latin typeface="Microsoft YaHei" pitchFamily="34" charset="-122"/>
                <a:ea typeface="Microsoft YaHei" pitchFamily="34" charset="-122"/>
              </a:rPr>
              <a:t>引文索引</a:t>
            </a:r>
            <a:br>
              <a:rPr lang="zh-CN" altLang="en-US" dirty="0">
                <a:latin typeface="Microsoft YaHei" pitchFamily="34" charset="-122"/>
                <a:ea typeface="Microsoft YaHei" pitchFamily="34" charset="-122"/>
              </a:rPr>
            </a:br>
            <a:endParaRPr lang="zh-CN" altLang="en-US" dirty="0"/>
          </a:p>
        </p:txBody>
      </p:sp>
      <p:grpSp>
        <p:nvGrpSpPr>
          <p:cNvPr id="2" name="组合 44">
            <a:extLst>
              <a:ext uri="{FF2B5EF4-FFF2-40B4-BE49-F238E27FC236}">
                <a16:creationId xmlns="" xmlns:a16="http://schemas.microsoft.com/office/drawing/2014/main" id="{170ACFDF-29FA-4757-B3B9-5A8D381C5533}"/>
              </a:ext>
            </a:extLst>
          </p:cNvPr>
          <p:cNvGrpSpPr/>
          <p:nvPr/>
        </p:nvGrpSpPr>
        <p:grpSpPr>
          <a:xfrm>
            <a:off x="1389009" y="1960696"/>
            <a:ext cx="6365981" cy="4016026"/>
            <a:chOff x="1115351" y="1458657"/>
            <a:chExt cx="6790924" cy="4284105"/>
          </a:xfrm>
        </p:grpSpPr>
        <p:grpSp>
          <p:nvGrpSpPr>
            <p:cNvPr id="4" name="Group 56">
              <a:extLst>
                <a:ext uri="{FF2B5EF4-FFF2-40B4-BE49-F238E27FC236}">
                  <a16:creationId xmlns="" xmlns:a16="http://schemas.microsoft.com/office/drawing/2014/main" id="{47589FD9-154F-4E63-99F1-622F02884313}"/>
                </a:ext>
              </a:extLst>
            </p:cNvPr>
            <p:cNvGrpSpPr>
              <a:grpSpLocks/>
            </p:cNvGrpSpPr>
            <p:nvPr/>
          </p:nvGrpSpPr>
          <p:grpSpPr bwMode="auto">
            <a:xfrm>
              <a:off x="2547275" y="2932887"/>
              <a:ext cx="4452938" cy="2809875"/>
              <a:chOff x="3107634" y="3372678"/>
              <a:chExt cx="4452731" cy="2809461"/>
            </a:xfrm>
          </p:grpSpPr>
          <p:grpSp>
            <p:nvGrpSpPr>
              <p:cNvPr id="6" name="Group 48">
                <a:extLst>
                  <a:ext uri="{FF2B5EF4-FFF2-40B4-BE49-F238E27FC236}">
                    <a16:creationId xmlns="" xmlns:a16="http://schemas.microsoft.com/office/drawing/2014/main" id="{ADB54001-63FE-4FAF-B754-E529743765E9}"/>
                  </a:ext>
                </a:extLst>
              </p:cNvPr>
              <p:cNvGrpSpPr>
                <a:grpSpLocks/>
              </p:cNvGrpSpPr>
              <p:nvPr/>
            </p:nvGrpSpPr>
            <p:grpSpPr bwMode="auto">
              <a:xfrm>
                <a:off x="3107634" y="3372678"/>
                <a:ext cx="4452731" cy="2809461"/>
                <a:chOff x="2345634" y="3525078"/>
                <a:chExt cx="4452731" cy="2809461"/>
              </a:xfrm>
            </p:grpSpPr>
            <p:pic>
              <p:nvPicPr>
                <p:cNvPr id="77" name="Picture 31" descr="WoSfullrec">
                  <a:extLst>
                    <a:ext uri="{FF2B5EF4-FFF2-40B4-BE49-F238E27FC236}">
                      <a16:creationId xmlns="" xmlns:a16="http://schemas.microsoft.com/office/drawing/2014/main" id="{FDA319D2-5CA1-4097-ABFF-597D1BB9B6D5}"/>
                    </a:ext>
                  </a:extLst>
                </p:cNvPr>
                <p:cNvPicPr>
                  <a:picLocks noChangeAspect="1" noChangeArrowheads="1"/>
                </p:cNvPicPr>
                <p:nvPr/>
              </p:nvPicPr>
              <p:blipFill>
                <a:blip r:embed="rId2"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78" name="Picture 8" descr="WoSfullrec">
                  <a:extLst>
                    <a:ext uri="{FF2B5EF4-FFF2-40B4-BE49-F238E27FC236}">
                      <a16:creationId xmlns="" xmlns:a16="http://schemas.microsoft.com/office/drawing/2014/main" id="{FA76562A-6320-4504-854C-E555BB7297C6}"/>
                    </a:ext>
                  </a:extLst>
                </p:cNvPr>
                <p:cNvPicPr>
                  <a:picLocks noChangeAspect="1" noChangeArrowheads="1"/>
                </p:cNvPicPr>
                <p:nvPr/>
              </p:nvPicPr>
              <p:blipFill>
                <a:blip r:embed="rId2"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79" name="Picture 9" descr="WoSfullrec">
                  <a:extLst>
                    <a:ext uri="{FF2B5EF4-FFF2-40B4-BE49-F238E27FC236}">
                      <a16:creationId xmlns="" xmlns:a16="http://schemas.microsoft.com/office/drawing/2014/main" id="{2415B8AD-983B-424C-935B-86F68B6E6C45}"/>
                    </a:ext>
                  </a:extLst>
                </p:cNvPr>
                <p:cNvPicPr>
                  <a:picLocks noChangeAspect="1" noChangeArrowheads="1"/>
                </p:cNvPicPr>
                <p:nvPr/>
              </p:nvPicPr>
              <p:blipFill>
                <a:blip r:embed="rId2"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80" name="Line 21">
                  <a:extLst>
                    <a:ext uri="{FF2B5EF4-FFF2-40B4-BE49-F238E27FC236}">
                      <a16:creationId xmlns="" xmlns:a16="http://schemas.microsoft.com/office/drawing/2014/main" id="{4255F2A6-3F91-4A72-818D-B8108003A721}"/>
                    </a:ext>
                  </a:extLst>
                </p:cNvPr>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1" name="Text Box 22">
                  <a:extLst>
                    <a:ext uri="{FF2B5EF4-FFF2-40B4-BE49-F238E27FC236}">
                      <a16:creationId xmlns="" xmlns:a16="http://schemas.microsoft.com/office/drawing/2014/main" id="{27FD295D-AE82-4189-8E86-65A2451F3409}"/>
                    </a:ext>
                  </a:extLst>
                </p:cNvPr>
                <p:cNvSpPr txBox="1">
                  <a:spLocks noChangeArrowheads="1"/>
                </p:cNvSpPr>
                <p:nvPr/>
              </p:nvSpPr>
              <p:spPr bwMode="auto">
                <a:xfrm>
                  <a:off x="4726404" y="3816555"/>
                  <a:ext cx="769901" cy="264649"/>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相关记录</a:t>
                  </a:r>
                  <a:endParaRPr lang="en-US" altLang="zh-CN" dirty="0">
                    <a:solidFill>
                      <a:srgbClr val="FFFFFF"/>
                    </a:solidFill>
                  </a:endParaRPr>
                </a:p>
              </p:txBody>
            </p:sp>
            <p:sp>
              <p:nvSpPr>
                <p:cNvPr id="82" name="Text Box 25">
                  <a:extLst>
                    <a:ext uri="{FF2B5EF4-FFF2-40B4-BE49-F238E27FC236}">
                      <a16:creationId xmlns="" xmlns:a16="http://schemas.microsoft.com/office/drawing/2014/main" id="{5DF74355-270E-43E6-B07F-387096C238F2}"/>
                    </a:ext>
                  </a:extLst>
                </p:cNvPr>
                <p:cNvSpPr txBox="1">
                  <a:spLocks noChangeArrowheads="1"/>
                </p:cNvSpPr>
                <p:nvPr/>
              </p:nvSpPr>
              <p:spPr bwMode="auto">
                <a:xfrm>
                  <a:off x="5626843" y="4850446"/>
                  <a:ext cx="476228"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2004</a:t>
                  </a:r>
                </a:p>
              </p:txBody>
            </p:sp>
            <p:sp>
              <p:nvSpPr>
                <p:cNvPr id="83" name="Text Box 26">
                  <a:extLst>
                    <a:ext uri="{FF2B5EF4-FFF2-40B4-BE49-F238E27FC236}">
                      <a16:creationId xmlns="" xmlns:a16="http://schemas.microsoft.com/office/drawing/2014/main" id="{4F3BAB3E-7662-447E-BCC8-43C003B76C1C}"/>
                    </a:ext>
                  </a:extLst>
                </p:cNvPr>
                <p:cNvSpPr txBox="1">
                  <a:spLocks noChangeArrowheads="1"/>
                </p:cNvSpPr>
                <p:nvPr/>
              </p:nvSpPr>
              <p:spPr bwMode="auto">
                <a:xfrm>
                  <a:off x="5170934" y="5597253"/>
                  <a:ext cx="460671"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1999</a:t>
                  </a:r>
                </a:p>
              </p:txBody>
            </p:sp>
            <p:pic>
              <p:nvPicPr>
                <p:cNvPr id="84" name="Picture 27" descr="WoSfullrec">
                  <a:extLst>
                    <a:ext uri="{FF2B5EF4-FFF2-40B4-BE49-F238E27FC236}">
                      <a16:creationId xmlns="" xmlns:a16="http://schemas.microsoft.com/office/drawing/2014/main" id="{CD99BECF-2A23-4FD4-88D7-3B076664CA48}"/>
                    </a:ext>
                  </a:extLst>
                </p:cNvPr>
                <p:cNvPicPr>
                  <a:picLocks noChangeAspect="1" noChangeArrowheads="1"/>
                </p:cNvPicPr>
                <p:nvPr/>
              </p:nvPicPr>
              <p:blipFill>
                <a:blip r:embed="rId2"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85" name="Text Box 28">
                  <a:extLst>
                    <a:ext uri="{FF2B5EF4-FFF2-40B4-BE49-F238E27FC236}">
                      <a16:creationId xmlns="" xmlns:a16="http://schemas.microsoft.com/office/drawing/2014/main" id="{75E2E19B-FA15-4EB9-B7AB-EDDF95DA5C6D}"/>
                    </a:ext>
                  </a:extLst>
                </p:cNvPr>
                <p:cNvSpPr txBox="1">
                  <a:spLocks noChangeArrowheads="1"/>
                </p:cNvSpPr>
                <p:nvPr/>
              </p:nvSpPr>
              <p:spPr bwMode="auto">
                <a:xfrm>
                  <a:off x="6263402" y="5094887"/>
                  <a:ext cx="444583"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2002</a:t>
                  </a:r>
                </a:p>
              </p:txBody>
            </p:sp>
            <p:sp>
              <p:nvSpPr>
                <p:cNvPr id="86" name="Line 29">
                  <a:extLst>
                    <a:ext uri="{FF2B5EF4-FFF2-40B4-BE49-F238E27FC236}">
                      <a16:creationId xmlns="" xmlns:a16="http://schemas.microsoft.com/office/drawing/2014/main" id="{FF165926-3A37-4D1D-9BD0-5D95C4C7B002}"/>
                    </a:ext>
                  </a:extLst>
                </p:cNvPr>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7" name="Line 30">
                  <a:extLst>
                    <a:ext uri="{FF2B5EF4-FFF2-40B4-BE49-F238E27FC236}">
                      <a16:creationId xmlns="" xmlns:a16="http://schemas.microsoft.com/office/drawing/2014/main" id="{DD83B262-A15A-42FC-BD58-7F7D4D29EF17}"/>
                    </a:ext>
                  </a:extLst>
                </p:cNvPr>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88" name="Text Box 32">
                  <a:extLst>
                    <a:ext uri="{FF2B5EF4-FFF2-40B4-BE49-F238E27FC236}">
                      <a16:creationId xmlns="" xmlns:a16="http://schemas.microsoft.com/office/drawing/2014/main" id="{E788C31A-4A1E-48A3-8024-006DF246AF86}"/>
                    </a:ext>
                  </a:extLst>
                </p:cNvPr>
                <p:cNvSpPr txBox="1">
                  <a:spLocks noChangeArrowheads="1"/>
                </p:cNvSpPr>
                <p:nvPr/>
              </p:nvSpPr>
              <p:spPr bwMode="auto">
                <a:xfrm>
                  <a:off x="5791935" y="5942485"/>
                  <a:ext cx="369872" cy="172480"/>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1994</a:t>
                  </a:r>
                </a:p>
              </p:txBody>
            </p:sp>
            <p:sp>
              <p:nvSpPr>
                <p:cNvPr id="89" name="Text Box 35">
                  <a:extLst>
                    <a:ext uri="{FF2B5EF4-FFF2-40B4-BE49-F238E27FC236}">
                      <a16:creationId xmlns="" xmlns:a16="http://schemas.microsoft.com/office/drawing/2014/main" id="{4BB18A78-337F-40F2-AE27-98E88A636C3E}"/>
                    </a:ext>
                  </a:extLst>
                </p:cNvPr>
                <p:cNvSpPr txBox="1">
                  <a:spLocks noChangeArrowheads="1"/>
                </p:cNvSpPr>
                <p:nvPr/>
              </p:nvSpPr>
              <p:spPr bwMode="auto">
                <a:xfrm>
                  <a:off x="4114028" y="5335579"/>
                  <a:ext cx="815937" cy="227722"/>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a:solidFill>
                        <a:srgbClr val="FFFFFF"/>
                      </a:solidFill>
                    </a:rPr>
                    <a:t>引用</a:t>
                  </a:r>
                  <a:endParaRPr lang="en-US" altLang="zh-CN" dirty="0">
                    <a:solidFill>
                      <a:srgbClr val="FFFFFF"/>
                    </a:solidFill>
                  </a:endParaRPr>
                </a:p>
              </p:txBody>
            </p:sp>
          </p:grpSp>
          <p:sp>
            <p:nvSpPr>
              <p:cNvPr id="76" name="Rectangle 31">
                <a:extLst>
                  <a:ext uri="{FF2B5EF4-FFF2-40B4-BE49-F238E27FC236}">
                    <a16:creationId xmlns="" xmlns:a16="http://schemas.microsoft.com/office/drawing/2014/main" id="{3C819F0A-732A-4D46-9713-0682F6B36FDE}"/>
                  </a:ext>
                </a:extLst>
              </p:cNvPr>
              <p:cNvSpPr>
                <a:spLocks noChangeArrowheads="1"/>
              </p:cNvSpPr>
              <p:nvPr/>
            </p:nvSpPr>
            <p:spPr bwMode="auto">
              <a:xfrm>
                <a:off x="3574286" y="5482739"/>
                <a:ext cx="1524000" cy="338504"/>
              </a:xfrm>
              <a:prstGeom prst="rect">
                <a:avLst/>
              </a:prstGeom>
              <a:noFill/>
              <a:ln w="9525">
                <a:noFill/>
                <a:miter lim="800000"/>
                <a:headEnd/>
                <a:tailEnd/>
              </a:ln>
            </p:spPr>
            <p:txBody>
              <a:bodyPr>
                <a:spAutoFit/>
              </a:bodyPr>
              <a:lstStyle/>
              <a:p>
                <a:pPr eaLnBrk="0" hangingPunct="0">
                  <a:buClr>
                    <a:srgbClr val="1AC604"/>
                  </a:buClr>
                  <a:buFont typeface="Wingdings" pitchFamily="2" charset="2"/>
                  <a:buChar char="§"/>
                </a:pPr>
                <a:r>
                  <a:rPr lang="zh-CN" altLang="en-US" sz="1600" dirty="0">
                    <a:solidFill>
                      <a:srgbClr val="000000"/>
                    </a:solidFill>
                    <a:ea typeface="方正黑体简体"/>
                    <a:cs typeface="方正黑体简体"/>
                  </a:rPr>
                  <a:t> </a:t>
                </a:r>
                <a:r>
                  <a:rPr lang="zh-CN" altLang="en-US" sz="1600" dirty="0">
                    <a:solidFill>
                      <a:srgbClr val="000000"/>
                    </a:solidFill>
                    <a:latin typeface="微软雅黑" pitchFamily="34" charset="-122"/>
                    <a:ea typeface="微软雅黑" pitchFamily="34" charset="-122"/>
                  </a:rPr>
                  <a:t>越查越广</a:t>
                </a:r>
              </a:p>
            </p:txBody>
          </p:sp>
        </p:grpSp>
        <p:grpSp>
          <p:nvGrpSpPr>
            <p:cNvPr id="7" name="Group 55">
              <a:extLst>
                <a:ext uri="{FF2B5EF4-FFF2-40B4-BE49-F238E27FC236}">
                  <a16:creationId xmlns="" xmlns:a16="http://schemas.microsoft.com/office/drawing/2014/main" id="{E0513043-82BE-4007-A3D5-C3FD4EFFDF36}"/>
                </a:ext>
              </a:extLst>
            </p:cNvPr>
            <p:cNvGrpSpPr>
              <a:grpSpLocks/>
            </p:cNvGrpSpPr>
            <p:nvPr/>
          </p:nvGrpSpPr>
          <p:grpSpPr bwMode="auto">
            <a:xfrm>
              <a:off x="4696753" y="1458657"/>
              <a:ext cx="3209522" cy="2343009"/>
              <a:chOff x="5257800" y="1749587"/>
              <a:chExt cx="3210232" cy="2341368"/>
            </a:xfrm>
          </p:grpSpPr>
          <p:grpSp>
            <p:nvGrpSpPr>
              <p:cNvPr id="8" name="Group 46">
                <a:extLst>
                  <a:ext uri="{FF2B5EF4-FFF2-40B4-BE49-F238E27FC236}">
                    <a16:creationId xmlns="" xmlns:a16="http://schemas.microsoft.com/office/drawing/2014/main" id="{D719C661-3ACE-404F-AD16-B013567BB97B}"/>
                  </a:ext>
                </a:extLst>
              </p:cNvPr>
              <p:cNvGrpSpPr>
                <a:grpSpLocks/>
              </p:cNvGrpSpPr>
              <p:nvPr/>
            </p:nvGrpSpPr>
            <p:grpSpPr bwMode="auto">
              <a:xfrm>
                <a:off x="5257800" y="1749587"/>
                <a:ext cx="3072595" cy="1719645"/>
                <a:chOff x="4495800" y="1845665"/>
                <a:chExt cx="3072595" cy="1719645"/>
              </a:xfrm>
            </p:grpSpPr>
            <p:pic>
              <p:nvPicPr>
                <p:cNvPr id="65" name="Picture 2" descr="WoSfullrec">
                  <a:extLst>
                    <a:ext uri="{FF2B5EF4-FFF2-40B4-BE49-F238E27FC236}">
                      <a16:creationId xmlns="" xmlns:a16="http://schemas.microsoft.com/office/drawing/2014/main" id="{2D4AE830-EDC7-436D-9E38-1E7AB649C49B}"/>
                    </a:ext>
                  </a:extLst>
                </p:cNvPr>
                <p:cNvPicPr>
                  <a:picLocks noChangeAspect="1" noChangeArrowheads="1"/>
                </p:cNvPicPr>
                <p:nvPr/>
              </p:nvPicPr>
              <p:blipFill>
                <a:blip r:embed="rId2"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66" name="Text Box 3">
                  <a:extLst>
                    <a:ext uri="{FF2B5EF4-FFF2-40B4-BE49-F238E27FC236}">
                      <a16:creationId xmlns="" xmlns:a16="http://schemas.microsoft.com/office/drawing/2014/main" id="{38373F60-BE62-41F5-8DA8-37FC40A09110}"/>
                    </a:ext>
                  </a:extLst>
                </p:cNvPr>
                <p:cNvSpPr txBox="1">
                  <a:spLocks noChangeArrowheads="1"/>
                </p:cNvSpPr>
                <p:nvPr/>
              </p:nvSpPr>
              <p:spPr bwMode="auto">
                <a:xfrm>
                  <a:off x="6448962" y="2110591"/>
                  <a:ext cx="319159" cy="16159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2010</a:t>
                  </a:r>
                </a:p>
              </p:txBody>
            </p:sp>
            <p:sp>
              <p:nvSpPr>
                <p:cNvPr id="67" name="Line 4">
                  <a:extLst>
                    <a:ext uri="{FF2B5EF4-FFF2-40B4-BE49-F238E27FC236}">
                      <a16:creationId xmlns="" xmlns:a16="http://schemas.microsoft.com/office/drawing/2014/main" id="{D27F6807-ACCC-4AC8-A546-95754E6BB46A}"/>
                    </a:ext>
                  </a:extLst>
                </p:cNvPr>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pic>
              <p:nvPicPr>
                <p:cNvPr id="68" name="Picture 7" descr="WoSfullrec">
                  <a:extLst>
                    <a:ext uri="{FF2B5EF4-FFF2-40B4-BE49-F238E27FC236}">
                      <a16:creationId xmlns="" xmlns:a16="http://schemas.microsoft.com/office/drawing/2014/main" id="{A0F29C3A-681A-4DA1-8BAB-0365C19D96C7}"/>
                    </a:ext>
                  </a:extLst>
                </p:cNvPr>
                <p:cNvPicPr>
                  <a:picLocks noChangeAspect="1" noChangeArrowheads="1"/>
                </p:cNvPicPr>
                <p:nvPr/>
              </p:nvPicPr>
              <p:blipFill>
                <a:blip r:embed="rId2"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69" name="Text Box 19">
                  <a:extLst>
                    <a:ext uri="{FF2B5EF4-FFF2-40B4-BE49-F238E27FC236}">
                      <a16:creationId xmlns="" xmlns:a16="http://schemas.microsoft.com/office/drawing/2014/main" id="{D9DFE8C4-6FF8-46B1-813B-9D1755A259D5}"/>
                    </a:ext>
                  </a:extLst>
                </p:cNvPr>
                <p:cNvSpPr txBox="1">
                  <a:spLocks noChangeArrowheads="1"/>
                </p:cNvSpPr>
                <p:nvPr/>
              </p:nvSpPr>
              <p:spPr bwMode="auto">
                <a:xfrm>
                  <a:off x="6072639" y="2854608"/>
                  <a:ext cx="402233"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2003</a:t>
                  </a:r>
                </a:p>
              </p:txBody>
            </p:sp>
            <p:sp>
              <p:nvSpPr>
                <p:cNvPr id="70" name="Text Box 20">
                  <a:extLst>
                    <a:ext uri="{FF2B5EF4-FFF2-40B4-BE49-F238E27FC236}">
                      <a16:creationId xmlns="" xmlns:a16="http://schemas.microsoft.com/office/drawing/2014/main" id="{27320E66-41EF-40CB-8EDA-8844CC6CC535}"/>
                    </a:ext>
                  </a:extLst>
                </p:cNvPr>
                <p:cNvSpPr txBox="1">
                  <a:spLocks noChangeArrowheads="1"/>
                </p:cNvSpPr>
                <p:nvPr/>
              </p:nvSpPr>
              <p:spPr bwMode="auto">
                <a:xfrm>
                  <a:off x="4727199" y="2251249"/>
                  <a:ext cx="900738" cy="264503"/>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r>
                    <a:rPr lang="zh-CN" altLang="en-US" dirty="0">
                      <a:solidFill>
                        <a:srgbClr val="FFFFFF"/>
                      </a:solidFill>
                    </a:rPr>
                    <a:t>施引文献</a:t>
                  </a:r>
                  <a:endParaRPr lang="en-US" altLang="zh-CN" dirty="0">
                    <a:solidFill>
                      <a:srgbClr val="FFFFFF"/>
                    </a:solidFill>
                  </a:endParaRPr>
                </a:p>
              </p:txBody>
            </p:sp>
            <p:pic>
              <p:nvPicPr>
                <p:cNvPr id="71" name="Picture 23" descr="WoSfullrec">
                  <a:extLst>
                    <a:ext uri="{FF2B5EF4-FFF2-40B4-BE49-F238E27FC236}">
                      <a16:creationId xmlns="" xmlns:a16="http://schemas.microsoft.com/office/drawing/2014/main" id="{31055447-0315-4845-BE19-D85812F6C97B}"/>
                    </a:ext>
                  </a:extLst>
                </p:cNvPr>
                <p:cNvPicPr>
                  <a:picLocks noChangeAspect="1" noChangeArrowheads="1"/>
                </p:cNvPicPr>
                <p:nvPr/>
              </p:nvPicPr>
              <p:blipFill>
                <a:blip r:embed="rId2"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72" name="Text Box 24">
                  <a:extLst>
                    <a:ext uri="{FF2B5EF4-FFF2-40B4-BE49-F238E27FC236}">
                      <a16:creationId xmlns="" xmlns:a16="http://schemas.microsoft.com/office/drawing/2014/main" id="{52F8CA40-E350-4287-B0B5-4E56E1356DF3}"/>
                    </a:ext>
                  </a:extLst>
                </p:cNvPr>
                <p:cNvSpPr txBox="1">
                  <a:spLocks noChangeArrowheads="1"/>
                </p:cNvSpPr>
                <p:nvPr/>
              </p:nvSpPr>
              <p:spPr bwMode="auto">
                <a:xfrm>
                  <a:off x="7025349" y="2324752"/>
                  <a:ext cx="543045"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2008</a:t>
                  </a:r>
                </a:p>
              </p:txBody>
            </p:sp>
            <p:pic>
              <p:nvPicPr>
                <p:cNvPr id="73" name="Picture 33" descr="WoSfullrec">
                  <a:extLst>
                    <a:ext uri="{FF2B5EF4-FFF2-40B4-BE49-F238E27FC236}">
                      <a16:creationId xmlns="" xmlns:a16="http://schemas.microsoft.com/office/drawing/2014/main" id="{EA7F85F5-64E6-41B1-9B16-4C72D7D5AE8D}"/>
                    </a:ext>
                  </a:extLst>
                </p:cNvPr>
                <p:cNvPicPr>
                  <a:picLocks noChangeAspect="1" noChangeArrowheads="1"/>
                </p:cNvPicPr>
                <p:nvPr/>
              </p:nvPicPr>
              <p:blipFill>
                <a:blip r:embed="rId2"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74" name="Text Box 34">
                  <a:extLst>
                    <a:ext uri="{FF2B5EF4-FFF2-40B4-BE49-F238E27FC236}">
                      <a16:creationId xmlns="" xmlns:a16="http://schemas.microsoft.com/office/drawing/2014/main" id="{BDD15BB8-9A3A-43A4-A15A-03A1CCAF2D5B}"/>
                    </a:ext>
                  </a:extLst>
                </p:cNvPr>
                <p:cNvSpPr txBox="1">
                  <a:spLocks noChangeArrowheads="1"/>
                </p:cNvSpPr>
                <p:nvPr/>
              </p:nvSpPr>
              <p:spPr bwMode="auto">
                <a:xfrm>
                  <a:off x="6709367" y="3257551"/>
                  <a:ext cx="571627" cy="172385"/>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2006</a:t>
                  </a:r>
                </a:p>
              </p:txBody>
            </p:sp>
          </p:grpSp>
          <p:sp>
            <p:nvSpPr>
              <p:cNvPr id="64" name="Rectangle 47">
                <a:extLst>
                  <a:ext uri="{FF2B5EF4-FFF2-40B4-BE49-F238E27FC236}">
                    <a16:creationId xmlns="" xmlns:a16="http://schemas.microsoft.com/office/drawing/2014/main" id="{E17CB535-A195-4B25-9650-371C28B012E7}"/>
                  </a:ext>
                </a:extLst>
              </p:cNvPr>
              <p:cNvSpPr>
                <a:spLocks noChangeArrowheads="1"/>
              </p:cNvSpPr>
              <p:nvPr/>
            </p:nvSpPr>
            <p:spPr bwMode="auto">
              <a:xfrm>
                <a:off x="7236872" y="3752638"/>
                <a:ext cx="1231160" cy="338317"/>
              </a:xfrm>
              <a:prstGeom prst="rect">
                <a:avLst/>
              </a:prstGeom>
              <a:noFill/>
              <a:ln w="9525">
                <a:noFill/>
                <a:miter lim="800000"/>
                <a:headEnd/>
                <a:tailEnd/>
              </a:ln>
            </p:spPr>
            <p:txBody>
              <a:bodyPr wrap="square">
                <a:spAutoFit/>
              </a:bodyPr>
              <a:lstStyle/>
              <a:p>
                <a:pPr eaLnBrk="0" hangingPunct="0">
                  <a:buClr>
                    <a:srgbClr val="1AC604"/>
                  </a:buClr>
                  <a:buFont typeface="Wingdings" pitchFamily="2" charset="2"/>
                  <a:buChar char="§"/>
                </a:pPr>
                <a:r>
                  <a:rPr lang="zh-CN" altLang="en-US" sz="1600" dirty="0">
                    <a:solidFill>
                      <a:srgbClr val="000000"/>
                    </a:solidFill>
                    <a:latin typeface="微软雅黑" pitchFamily="34" charset="-122"/>
                    <a:ea typeface="微软雅黑" pitchFamily="34" charset="-122"/>
                  </a:rPr>
                  <a:t> 越查越新</a:t>
                </a:r>
              </a:p>
            </p:txBody>
          </p:sp>
        </p:grpSp>
        <p:pic>
          <p:nvPicPr>
            <p:cNvPr id="48" name="Picture 18" descr="WoSfullrec">
              <a:extLst>
                <a:ext uri="{FF2B5EF4-FFF2-40B4-BE49-F238E27FC236}">
                  <a16:creationId xmlns="" xmlns:a16="http://schemas.microsoft.com/office/drawing/2014/main" id="{42D40DA3-DE18-4FAA-AC77-648BA0F7BC65}"/>
                </a:ext>
              </a:extLst>
            </p:cNvPr>
            <p:cNvPicPr>
              <a:picLocks noChangeAspect="1" noChangeArrowheads="1"/>
            </p:cNvPicPr>
            <p:nvPr/>
          </p:nvPicPr>
          <p:blipFill>
            <a:blip r:embed="rId3"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49" name="Text Box 38">
              <a:extLst>
                <a:ext uri="{FF2B5EF4-FFF2-40B4-BE49-F238E27FC236}">
                  <a16:creationId xmlns="" xmlns:a16="http://schemas.microsoft.com/office/drawing/2014/main" id="{9C90FB2E-F7C5-4F9E-BDEF-2C4E0E310144}"/>
                </a:ext>
              </a:extLst>
            </p:cNvPr>
            <p:cNvSpPr txBox="1">
              <a:spLocks noChangeArrowheads="1"/>
            </p:cNvSpPr>
            <p:nvPr/>
          </p:nvSpPr>
          <p:spPr bwMode="auto">
            <a:xfrm>
              <a:off x="3971263" y="2285187"/>
              <a:ext cx="431800" cy="172506"/>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2002</a:t>
              </a:r>
            </a:p>
          </p:txBody>
        </p:sp>
        <p:grpSp>
          <p:nvGrpSpPr>
            <p:cNvPr id="9" name="Group 54">
              <a:extLst>
                <a:ext uri="{FF2B5EF4-FFF2-40B4-BE49-F238E27FC236}">
                  <a16:creationId xmlns="" xmlns:a16="http://schemas.microsoft.com/office/drawing/2014/main" id="{954FB178-3732-4002-BF99-9D582361AE7B}"/>
                </a:ext>
              </a:extLst>
            </p:cNvPr>
            <p:cNvGrpSpPr>
              <a:grpSpLocks/>
            </p:cNvGrpSpPr>
            <p:nvPr/>
          </p:nvGrpSpPr>
          <p:grpSpPr bwMode="auto">
            <a:xfrm>
              <a:off x="1115351" y="1841697"/>
              <a:ext cx="2438400" cy="2946978"/>
              <a:chOff x="1676400" y="2280608"/>
              <a:chExt cx="2438400" cy="2947374"/>
            </a:xfrm>
          </p:grpSpPr>
          <p:grpSp>
            <p:nvGrpSpPr>
              <p:cNvPr id="10" name="Group 47">
                <a:extLst>
                  <a:ext uri="{FF2B5EF4-FFF2-40B4-BE49-F238E27FC236}">
                    <a16:creationId xmlns="" xmlns:a16="http://schemas.microsoft.com/office/drawing/2014/main" id="{D397DCC8-E55A-4C1C-9A1D-7CCE6CA1263E}"/>
                  </a:ext>
                </a:extLst>
              </p:cNvPr>
              <p:cNvGrpSpPr>
                <a:grpSpLocks/>
              </p:cNvGrpSpPr>
              <p:nvPr/>
            </p:nvGrpSpPr>
            <p:grpSpPr bwMode="auto">
              <a:xfrm>
                <a:off x="1676400" y="2927977"/>
                <a:ext cx="2438400" cy="2300005"/>
                <a:chOff x="914400" y="3080377"/>
                <a:chExt cx="2438400" cy="2300005"/>
              </a:xfrm>
            </p:grpSpPr>
            <p:pic>
              <p:nvPicPr>
                <p:cNvPr id="53" name="Picture 5" descr="WoSfullrec">
                  <a:extLst>
                    <a:ext uri="{FF2B5EF4-FFF2-40B4-BE49-F238E27FC236}">
                      <a16:creationId xmlns="" xmlns:a16="http://schemas.microsoft.com/office/drawing/2014/main" id="{801DB2B1-55C3-48BF-95CD-191F1EA8AE3E}"/>
                    </a:ext>
                  </a:extLst>
                </p:cNvPr>
                <p:cNvPicPr>
                  <a:picLocks noChangeAspect="1" noChangeArrowheads="1"/>
                </p:cNvPicPr>
                <p:nvPr/>
              </p:nvPicPr>
              <p:blipFill>
                <a:blip r:embed="rId2"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54" name="Picture 6" descr="WoSfullrec">
                  <a:extLst>
                    <a:ext uri="{FF2B5EF4-FFF2-40B4-BE49-F238E27FC236}">
                      <a16:creationId xmlns="" xmlns:a16="http://schemas.microsoft.com/office/drawing/2014/main" id="{244FE6DB-1136-41C9-8836-AB8F140F2A79}"/>
                    </a:ext>
                  </a:extLst>
                </p:cNvPr>
                <p:cNvPicPr>
                  <a:picLocks noChangeAspect="1" noChangeArrowheads="1"/>
                </p:cNvPicPr>
                <p:nvPr/>
              </p:nvPicPr>
              <p:blipFill>
                <a:blip r:embed="rId2"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55" name="Picture 10" descr="WoSfullrec">
                  <a:extLst>
                    <a:ext uri="{FF2B5EF4-FFF2-40B4-BE49-F238E27FC236}">
                      <a16:creationId xmlns="" xmlns:a16="http://schemas.microsoft.com/office/drawing/2014/main" id="{96CA8057-75AF-499B-A79A-BCBA45667FFB}"/>
                    </a:ext>
                  </a:extLst>
                </p:cNvPr>
                <p:cNvPicPr>
                  <a:picLocks noChangeAspect="1" noChangeArrowheads="1"/>
                </p:cNvPicPr>
                <p:nvPr/>
              </p:nvPicPr>
              <p:blipFill>
                <a:blip r:embed="rId2"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56" name="Line 11">
                  <a:extLst>
                    <a:ext uri="{FF2B5EF4-FFF2-40B4-BE49-F238E27FC236}">
                      <a16:creationId xmlns="" xmlns:a16="http://schemas.microsoft.com/office/drawing/2014/main" id="{5C756208-B595-409A-AD26-D336F55990FC}"/>
                    </a:ext>
                  </a:extLst>
                </p:cNvPr>
                <p:cNvSpPr>
                  <a:spLocks noChangeShapeType="1"/>
                </p:cNvSpPr>
                <p:nvPr/>
              </p:nvSpPr>
              <p:spPr bwMode="auto">
                <a:xfrm flipH="1">
                  <a:off x="2292350" y="3352871"/>
                  <a:ext cx="1060450" cy="490604"/>
                </a:xfrm>
                <a:prstGeom prst="line">
                  <a:avLst/>
                </a:prstGeom>
                <a:noFill/>
                <a:ln w="76200">
                  <a:solidFill>
                    <a:srgbClr val="1DC806"/>
                  </a:solidFill>
                  <a:round/>
                  <a:headEnd/>
                  <a:tailEnd type="triangle" w="med" len="med"/>
                </a:ln>
              </p:spPr>
              <p:txBody>
                <a:bodyPr/>
                <a:lstStyle/>
                <a:p>
                  <a:pPr>
                    <a:defRPr/>
                  </a:pPr>
                  <a:endParaRPr lang="en-US" sz="1400">
                    <a:solidFill>
                      <a:srgbClr val="000000"/>
                    </a:solidFill>
                    <a:ea typeface="方正黑体简体"/>
                    <a:cs typeface="Arial" pitchFamily="34" charset="0"/>
                  </a:endParaRPr>
                </a:p>
              </p:txBody>
            </p:sp>
            <p:sp>
              <p:nvSpPr>
                <p:cNvPr id="57" name="Text Box 12">
                  <a:extLst>
                    <a:ext uri="{FF2B5EF4-FFF2-40B4-BE49-F238E27FC236}">
                      <a16:creationId xmlns="" xmlns:a16="http://schemas.microsoft.com/office/drawing/2014/main" id="{3A950891-DA43-49EA-BEA9-E6812A5585C0}"/>
                    </a:ext>
                  </a:extLst>
                </p:cNvPr>
                <p:cNvSpPr txBox="1">
                  <a:spLocks noChangeArrowheads="1"/>
                </p:cNvSpPr>
                <p:nvPr/>
              </p:nvSpPr>
              <p:spPr bwMode="auto">
                <a:xfrm>
                  <a:off x="2281239" y="3080377"/>
                  <a:ext cx="838200" cy="264724"/>
                </a:xfrm>
                <a:prstGeom prst="rect">
                  <a:avLst/>
                </a:prstGeom>
                <a:solidFill>
                  <a:srgbClr val="1DC806"/>
                </a:solidFill>
                <a:ln w="28575">
                  <a:solidFill>
                    <a:srgbClr val="1DC806"/>
                  </a:solidFill>
                  <a:miter lim="800000"/>
                  <a:headEnd/>
                  <a:tailEnd/>
                </a:ln>
              </p:spPr>
              <p:txBody>
                <a:bodyPr lIns="0" rIns="0">
                  <a:spAutoFit/>
                </a:bodyPr>
                <a:lstStyle/>
                <a:p>
                  <a:pPr algn="ctr" eaLnBrk="0" hangingPunct="0">
                    <a:lnSpc>
                      <a:spcPct val="80000"/>
                    </a:lnSpc>
                    <a:spcBef>
                      <a:spcPct val="50000"/>
                    </a:spcBef>
                    <a:defRPr/>
                  </a:pPr>
                  <a:r>
                    <a:rPr lang="zh-CN" altLang="en-US" sz="1400" b="1" dirty="0">
                      <a:solidFill>
                        <a:srgbClr val="FFFFFF"/>
                      </a:solidFill>
                      <a:latin typeface="微软雅黑" panose="020B0503020204020204" pitchFamily="34" charset="-122"/>
                      <a:ea typeface="微软雅黑" panose="020B0503020204020204" pitchFamily="34" charset="-122"/>
                      <a:cs typeface="Times New Roman" pitchFamily="18" charset="0"/>
                    </a:rPr>
                    <a:t>参考文献</a:t>
                  </a:r>
                  <a:endParaRPr lang="en-US" altLang="zh-CN" sz="1400" b="1" dirty="0">
                    <a:solidFill>
                      <a:srgbClr val="FFFFFF"/>
                    </a:solidFill>
                    <a:latin typeface="微软雅黑" panose="020B0503020204020204" pitchFamily="34" charset="-122"/>
                    <a:ea typeface="微软雅黑" panose="020B0503020204020204" pitchFamily="34" charset="-122"/>
                    <a:cs typeface="Times New Roman" pitchFamily="18" charset="0"/>
                  </a:endParaRPr>
                </a:p>
              </p:txBody>
            </p:sp>
            <p:sp>
              <p:nvSpPr>
                <p:cNvPr id="58" name="Text Box 13">
                  <a:extLst>
                    <a:ext uri="{FF2B5EF4-FFF2-40B4-BE49-F238E27FC236}">
                      <a16:creationId xmlns="" xmlns:a16="http://schemas.microsoft.com/office/drawing/2014/main" id="{FFA2AEDB-9EB8-44A7-80C3-359506789A1B}"/>
                    </a:ext>
                  </a:extLst>
                </p:cNvPr>
                <p:cNvSpPr txBox="1">
                  <a:spLocks noChangeArrowheads="1"/>
                </p:cNvSpPr>
                <p:nvPr/>
              </p:nvSpPr>
              <p:spPr bwMode="auto">
                <a:xfrm>
                  <a:off x="1020762" y="4330903"/>
                  <a:ext cx="37147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1993</a:t>
                  </a:r>
                </a:p>
              </p:txBody>
            </p:sp>
            <p:sp>
              <p:nvSpPr>
                <p:cNvPr id="59" name="Text Box 14">
                  <a:extLst>
                    <a:ext uri="{FF2B5EF4-FFF2-40B4-BE49-F238E27FC236}">
                      <a16:creationId xmlns="" xmlns:a16="http://schemas.microsoft.com/office/drawing/2014/main" id="{DC2D15DB-2C99-4FA6-AE10-5EEDBBFEF739}"/>
                    </a:ext>
                  </a:extLst>
                </p:cNvPr>
                <p:cNvSpPr txBox="1">
                  <a:spLocks noChangeArrowheads="1"/>
                </p:cNvSpPr>
                <p:nvPr/>
              </p:nvSpPr>
              <p:spPr bwMode="auto">
                <a:xfrm>
                  <a:off x="1920875" y="4405527"/>
                  <a:ext cx="319087" cy="161733"/>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1" b="1">
                      <a:solidFill>
                        <a:srgbClr val="4B4B4B"/>
                      </a:solidFill>
                      <a:ea typeface="方正黑体简体"/>
                      <a:cs typeface="Arial" pitchFamily="34" charset="0"/>
                    </a:rPr>
                    <a:t>1991</a:t>
                  </a:r>
                </a:p>
              </p:txBody>
            </p:sp>
            <p:sp>
              <p:nvSpPr>
                <p:cNvPr id="60" name="Text Box 15">
                  <a:extLst>
                    <a:ext uri="{FF2B5EF4-FFF2-40B4-BE49-F238E27FC236}">
                      <a16:creationId xmlns="" xmlns:a16="http://schemas.microsoft.com/office/drawing/2014/main" id="{0AC32FBD-419C-41F6-901B-558EB930E583}"/>
                    </a:ext>
                  </a:extLst>
                </p:cNvPr>
                <p:cNvSpPr txBox="1">
                  <a:spLocks noChangeArrowheads="1"/>
                </p:cNvSpPr>
                <p:nvPr/>
              </p:nvSpPr>
              <p:spPr bwMode="auto">
                <a:xfrm>
                  <a:off x="1550987" y="3886343"/>
                  <a:ext cx="369888"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1998</a:t>
                  </a:r>
                </a:p>
              </p:txBody>
            </p:sp>
            <p:pic>
              <p:nvPicPr>
                <p:cNvPr id="61" name="Picture 16" descr="WoSfullrec">
                  <a:extLst>
                    <a:ext uri="{FF2B5EF4-FFF2-40B4-BE49-F238E27FC236}">
                      <a16:creationId xmlns="" xmlns:a16="http://schemas.microsoft.com/office/drawing/2014/main" id="{DD504AFC-35EB-4D97-969B-A2251279C1FC}"/>
                    </a:ext>
                  </a:extLst>
                </p:cNvPr>
                <p:cNvPicPr>
                  <a:picLocks noChangeAspect="1" noChangeArrowheads="1"/>
                </p:cNvPicPr>
                <p:nvPr/>
              </p:nvPicPr>
              <p:blipFill>
                <a:blip r:embed="rId2"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62" name="Text Box 17">
                  <a:extLst>
                    <a:ext uri="{FF2B5EF4-FFF2-40B4-BE49-F238E27FC236}">
                      <a16:creationId xmlns="" xmlns:a16="http://schemas.microsoft.com/office/drawing/2014/main" id="{00F52E3C-48CB-4925-971F-9F71D3AB2B06}"/>
                    </a:ext>
                  </a:extLst>
                </p:cNvPr>
                <p:cNvSpPr txBox="1">
                  <a:spLocks noChangeArrowheads="1"/>
                </p:cNvSpPr>
                <p:nvPr/>
              </p:nvSpPr>
              <p:spPr bwMode="auto">
                <a:xfrm>
                  <a:off x="1492250" y="5094594"/>
                  <a:ext cx="428624" cy="172529"/>
                </a:xfrm>
                <a:prstGeom prst="rect">
                  <a:avLst/>
                </a:prstGeom>
                <a:solidFill>
                  <a:schemeClr val="bg1"/>
                </a:solidFill>
                <a:ln w="3175">
                  <a:noFill/>
                  <a:miter lim="800000"/>
                  <a:headEnd/>
                  <a:tailEnd/>
                </a:ln>
              </p:spPr>
              <p:txBody>
                <a:bodyPr wrap="square" lIns="0" tIns="0" rIns="0" bIns="0">
                  <a:spAutoFit/>
                </a:bodyPr>
                <a:lstStyle/>
                <a:p>
                  <a:pPr algn="ctr" eaLnBrk="0" hangingPunct="0">
                    <a:spcBef>
                      <a:spcPct val="50000"/>
                    </a:spcBef>
                    <a:defRPr/>
                  </a:pPr>
                  <a:r>
                    <a:rPr lang="en-US" altLang="zh-CN" sz="1051" b="1" dirty="0">
                      <a:solidFill>
                        <a:srgbClr val="4B4B4B"/>
                      </a:solidFill>
                      <a:ea typeface="方正黑体简体"/>
                      <a:cs typeface="Arial" pitchFamily="34" charset="0"/>
                    </a:rPr>
                    <a:t>1980</a:t>
                  </a:r>
                </a:p>
              </p:txBody>
            </p:sp>
          </p:grpSp>
          <p:sp>
            <p:nvSpPr>
              <p:cNvPr id="52" name="Rectangle 17">
                <a:extLst>
                  <a:ext uri="{FF2B5EF4-FFF2-40B4-BE49-F238E27FC236}">
                    <a16:creationId xmlns="" xmlns:a16="http://schemas.microsoft.com/office/drawing/2014/main" id="{AF5615C9-14A5-4D69-B378-7695C2B5EDA8}"/>
                  </a:ext>
                </a:extLst>
              </p:cNvPr>
              <p:cNvSpPr>
                <a:spLocks noChangeArrowheads="1"/>
              </p:cNvSpPr>
              <p:nvPr/>
            </p:nvSpPr>
            <p:spPr bwMode="auto">
              <a:xfrm>
                <a:off x="2149372" y="2280608"/>
                <a:ext cx="1371600" cy="338600"/>
              </a:xfrm>
              <a:prstGeom prst="rect">
                <a:avLst/>
              </a:prstGeom>
              <a:noFill/>
              <a:ln w="9525">
                <a:noFill/>
                <a:miter lim="800000"/>
                <a:headEnd/>
                <a:tailEnd/>
              </a:ln>
            </p:spPr>
            <p:txBody>
              <a:bodyPr>
                <a:spAutoFit/>
              </a:bodyPr>
              <a:lstStyle/>
              <a:p>
                <a:pPr eaLnBrk="0" hangingPunct="0">
                  <a:buClr>
                    <a:srgbClr val="1AC604"/>
                  </a:buClr>
                  <a:buFont typeface="Wingdings" pitchFamily="2" charset="2"/>
                  <a:buChar char="§"/>
                </a:pPr>
                <a:r>
                  <a:rPr lang="zh-CN" altLang="en-US" sz="1600" dirty="0">
                    <a:solidFill>
                      <a:srgbClr val="000000"/>
                    </a:solidFill>
                    <a:latin typeface="微软雅黑" pitchFamily="34" charset="-122"/>
                    <a:ea typeface="微软雅黑" pitchFamily="34" charset="-122"/>
                  </a:rPr>
                  <a:t> 越查越深</a:t>
                </a:r>
              </a:p>
            </p:txBody>
          </p:sp>
        </p:grpSp>
      </p:grpSp>
    </p:spTree>
    <p:extLst>
      <p:ext uri="{BB962C8B-B14F-4D97-AF65-F5344CB8AC3E}">
        <p14:creationId xmlns:p14="http://schemas.microsoft.com/office/powerpoint/2010/main" val="44794864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2"/>
          <a:srcRect/>
          <a:stretch>
            <a:fillRect/>
          </a:stretch>
        </p:blipFill>
        <p:spPr bwMode="auto">
          <a:xfrm>
            <a:off x="6357950" y="3823651"/>
            <a:ext cx="2554216" cy="1625410"/>
          </a:xfrm>
          <a:prstGeom prst="rect">
            <a:avLst/>
          </a:prstGeom>
          <a:noFill/>
          <a:ln w="9525">
            <a:noFill/>
            <a:miter lim="800000"/>
            <a:headEnd/>
            <a:tailEnd/>
          </a:ln>
          <a:effectLst>
            <a:outerShdw blurRad="381000" dist="50800" dir="5400000" sx="95000" sy="95000" algn="ctr" rotWithShape="0">
              <a:schemeClr val="tx1">
                <a:alpha val="50000"/>
              </a:schemeClr>
            </a:outerShdw>
          </a:effectLst>
        </p:spPr>
      </p:pic>
      <p:pic>
        <p:nvPicPr>
          <p:cNvPr id="165890" name="Picture 2"/>
          <p:cNvPicPr>
            <a:picLocks noChangeAspect="1" noChangeArrowheads="1"/>
          </p:cNvPicPr>
          <p:nvPr/>
        </p:nvPicPr>
        <p:blipFill>
          <a:blip r:embed="rId3"/>
          <a:srcRect/>
          <a:stretch>
            <a:fillRect/>
          </a:stretch>
        </p:blipFill>
        <p:spPr bwMode="auto">
          <a:xfrm>
            <a:off x="6357950" y="1717741"/>
            <a:ext cx="2554216" cy="1544074"/>
          </a:xfrm>
          <a:prstGeom prst="rect">
            <a:avLst/>
          </a:prstGeom>
          <a:noFill/>
          <a:ln w="9525">
            <a:noFill/>
            <a:miter lim="800000"/>
            <a:headEnd/>
            <a:tailEnd/>
          </a:ln>
          <a:effectLst>
            <a:outerShdw blurRad="381000" dist="50800" dir="5400000" sx="95000" sy="95000" algn="ctr" rotWithShape="0">
              <a:schemeClr val="tx1">
                <a:alpha val="50000"/>
              </a:schemeClr>
            </a:outerShdw>
          </a:effectLst>
        </p:spPr>
      </p:pic>
      <p:sp>
        <p:nvSpPr>
          <p:cNvPr id="5" name="TextBox 4"/>
          <p:cNvSpPr txBox="1"/>
          <p:nvPr/>
        </p:nvSpPr>
        <p:spPr>
          <a:xfrm>
            <a:off x="634621" y="506533"/>
            <a:ext cx="2521844" cy="523220"/>
          </a:xfrm>
          <a:prstGeom prst="rect">
            <a:avLst/>
          </a:prstGeom>
          <a:noFill/>
        </p:spPr>
        <p:txBody>
          <a:bodyPr wrap="none" rtlCol="0">
            <a:spAutoFit/>
          </a:bodyPr>
          <a:lstStyle/>
          <a:p>
            <a:r>
              <a:rPr lang="en-US" altLang="zh-CN" sz="2800" b="1" dirty="0">
                <a:solidFill>
                  <a:srgbClr val="6817FF"/>
                </a:solidFill>
                <a:latin typeface="微软雅黑" pitchFamily="34" charset="-122"/>
                <a:ea typeface="微软雅黑" pitchFamily="34" charset="-122"/>
              </a:rPr>
              <a:t>ESI</a:t>
            </a:r>
            <a:r>
              <a:rPr lang="zh-CN" altLang="en-US" sz="2800" b="1" dirty="0">
                <a:solidFill>
                  <a:srgbClr val="6817FF"/>
                </a:solidFill>
                <a:latin typeface="微软雅黑" pitchFamily="34" charset="-122"/>
                <a:ea typeface="微软雅黑" pitchFamily="34" charset="-122"/>
              </a:rPr>
              <a:t>高水平论文</a:t>
            </a:r>
          </a:p>
        </p:txBody>
      </p:sp>
      <p:graphicFrame>
        <p:nvGraphicFramePr>
          <p:cNvPr id="8" name="图示 10"/>
          <p:cNvGraphicFramePr/>
          <p:nvPr/>
        </p:nvGraphicFramePr>
        <p:xfrm>
          <a:off x="357158" y="154032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780524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srcRect/>
          <a:stretch>
            <a:fillRect/>
          </a:stretch>
        </p:blipFill>
        <p:spPr bwMode="auto">
          <a:xfrm>
            <a:off x="1" y="1099853"/>
            <a:ext cx="9144000" cy="4111732"/>
          </a:xfrm>
          <a:prstGeom prst="rect">
            <a:avLst/>
          </a:prstGeom>
          <a:noFill/>
          <a:ln w="9525">
            <a:noFill/>
            <a:miter lim="800000"/>
            <a:headEnd/>
            <a:tailEnd/>
          </a:ln>
        </p:spPr>
      </p:pic>
      <p:sp>
        <p:nvSpPr>
          <p:cNvPr id="5" name="TextBox 4"/>
          <p:cNvSpPr txBox="1"/>
          <p:nvPr/>
        </p:nvSpPr>
        <p:spPr>
          <a:xfrm>
            <a:off x="361666" y="342569"/>
            <a:ext cx="5278881" cy="523220"/>
          </a:xfrm>
          <a:prstGeom prst="rect">
            <a:avLst/>
          </a:prstGeom>
          <a:noFill/>
        </p:spPr>
        <p:txBody>
          <a:bodyPr wrap="none" rtlCol="0">
            <a:spAutoFit/>
          </a:bodyPr>
          <a:lstStyle/>
          <a:p>
            <a:r>
              <a:rPr lang="en-US" altLang="zh-CN" sz="2800" b="1" dirty="0">
                <a:solidFill>
                  <a:srgbClr val="6817FF"/>
                </a:solidFill>
                <a:latin typeface="微软雅黑" pitchFamily="34" charset="-122"/>
                <a:ea typeface="微软雅黑" pitchFamily="34" charset="-122"/>
              </a:rPr>
              <a:t>ESI</a:t>
            </a:r>
            <a:r>
              <a:rPr lang="zh-CN" altLang="en-US" sz="2800" b="1" dirty="0">
                <a:solidFill>
                  <a:srgbClr val="6817FF"/>
                </a:solidFill>
                <a:latin typeface="微软雅黑" pitchFamily="34" charset="-122"/>
                <a:ea typeface="微软雅黑" pitchFamily="34" charset="-122"/>
              </a:rPr>
              <a:t>与</a:t>
            </a:r>
            <a:r>
              <a:rPr lang="en-US" altLang="zh-CN" sz="2800" b="1" dirty="0">
                <a:solidFill>
                  <a:srgbClr val="6817FF"/>
                </a:solidFill>
                <a:latin typeface="微软雅黑" pitchFamily="34" charset="-122"/>
                <a:ea typeface="微软雅黑" pitchFamily="34" charset="-122"/>
              </a:rPr>
              <a:t>Web of Science</a:t>
            </a:r>
            <a:r>
              <a:rPr lang="zh-CN" altLang="en-US" sz="2800" b="1" dirty="0">
                <a:solidFill>
                  <a:srgbClr val="6817FF"/>
                </a:solidFill>
                <a:latin typeface="微软雅黑" pitchFamily="34" charset="-122"/>
                <a:ea typeface="微软雅黑" pitchFamily="34" charset="-122"/>
              </a:rPr>
              <a:t>高度整合</a:t>
            </a:r>
          </a:p>
        </p:txBody>
      </p:sp>
      <p:cxnSp>
        <p:nvCxnSpPr>
          <p:cNvPr id="8" name="直接连接符 5"/>
          <p:cNvCxnSpPr/>
          <p:nvPr/>
        </p:nvCxnSpPr>
        <p:spPr bwMode="auto">
          <a:xfrm>
            <a:off x="214282" y="4468146"/>
            <a:ext cx="8572560" cy="1588"/>
          </a:xfrm>
          <a:prstGeom prst="line">
            <a:avLst/>
          </a:prstGeom>
          <a:noFill/>
          <a:ln w="9525" cap="flat" cmpd="sng" algn="ctr">
            <a:solidFill>
              <a:schemeClr val="accent1"/>
            </a:solidFill>
            <a:prstDash val="dashDot"/>
            <a:round/>
            <a:headEnd type="none" w="med" len="med"/>
            <a:tailEnd type="none" w="med" len="med"/>
          </a:ln>
          <a:effectLst/>
        </p:spPr>
      </p:cxnSp>
      <p:sp>
        <p:nvSpPr>
          <p:cNvPr id="9" name="Rounded Rectangle 8"/>
          <p:cNvSpPr/>
          <p:nvPr/>
        </p:nvSpPr>
        <p:spPr>
          <a:xfrm>
            <a:off x="214283" y="2579427"/>
            <a:ext cx="1600870" cy="764274"/>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pic>
        <p:nvPicPr>
          <p:cNvPr id="165892" name="Picture 4"/>
          <p:cNvPicPr>
            <a:picLocks noChangeAspect="1" noChangeArrowheads="1"/>
          </p:cNvPicPr>
          <p:nvPr/>
        </p:nvPicPr>
        <p:blipFill>
          <a:blip r:embed="rId3"/>
          <a:srcRect/>
          <a:stretch>
            <a:fillRect/>
          </a:stretch>
        </p:blipFill>
        <p:spPr bwMode="auto">
          <a:xfrm>
            <a:off x="966148" y="4820005"/>
            <a:ext cx="6977702" cy="1159646"/>
          </a:xfrm>
          <a:prstGeom prst="rect">
            <a:avLst/>
          </a:prstGeom>
          <a:noFill/>
          <a:ln w="9525">
            <a:noFill/>
            <a:miter lim="800000"/>
            <a:headEnd/>
            <a:tailEnd/>
          </a:ln>
        </p:spPr>
      </p:pic>
      <p:sp>
        <p:nvSpPr>
          <p:cNvPr id="10" name="Rounded Rectangle 7"/>
          <p:cNvSpPr/>
          <p:nvPr/>
        </p:nvSpPr>
        <p:spPr>
          <a:xfrm>
            <a:off x="6646051" y="4773363"/>
            <a:ext cx="1297799" cy="1108826"/>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Tree>
    <p:extLst>
      <p:ext uri="{BB962C8B-B14F-4D97-AF65-F5344CB8AC3E}">
        <p14:creationId xmlns:p14="http://schemas.microsoft.com/office/powerpoint/2010/main" val="1488694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p:cNvPicPr>
            <a:picLocks noChangeAspect="1" noChangeArrowheads="1"/>
          </p:cNvPicPr>
          <p:nvPr/>
        </p:nvPicPr>
        <p:blipFill>
          <a:blip r:embed="rId2"/>
          <a:srcRect/>
          <a:stretch>
            <a:fillRect/>
          </a:stretch>
        </p:blipFill>
        <p:spPr bwMode="auto">
          <a:xfrm>
            <a:off x="0" y="870475"/>
            <a:ext cx="9144000" cy="5024368"/>
          </a:xfrm>
          <a:prstGeom prst="rect">
            <a:avLst/>
          </a:prstGeom>
          <a:noFill/>
          <a:ln w="9525">
            <a:noFill/>
            <a:miter lim="800000"/>
            <a:headEnd/>
            <a:tailEnd/>
          </a:ln>
        </p:spPr>
      </p:pic>
      <p:sp>
        <p:nvSpPr>
          <p:cNvPr id="8" name="Title 1"/>
          <p:cNvSpPr txBox="1">
            <a:spLocks/>
          </p:cNvSpPr>
          <p:nvPr/>
        </p:nvSpPr>
        <p:spPr bwMode="auto">
          <a:xfrm>
            <a:off x="5892800" y="274638"/>
            <a:ext cx="2838457" cy="576262"/>
          </a:xfrm>
          <a:prstGeom prst="rect">
            <a:avLst/>
          </a:prstGeom>
          <a:solidFill>
            <a:srgbClr val="6817FF"/>
          </a:solidFill>
          <a:ln w="9525">
            <a:noFill/>
            <a:miter lim="800000"/>
            <a:headEnd/>
            <a:tailEnd/>
          </a:ln>
        </p:spPr>
        <p:txBody>
          <a:bodyPr lIns="0" tIns="0" rIns="0" bIns="0" anchor="ctr"/>
          <a:lstStyle/>
          <a:p>
            <a:pPr algn="ctr" eaLnBrk="0" hangingPunct="0">
              <a:lnSpc>
                <a:spcPct val="90000"/>
              </a:lnSpc>
            </a:pPr>
            <a:r>
              <a:rPr lang="zh-CN" altLang="en-US" sz="2000" dirty="0">
                <a:solidFill>
                  <a:srgbClr val="FFFFFF"/>
                </a:solidFill>
                <a:latin typeface="微软雅黑" pitchFamily="34" charset="-122"/>
                <a:ea typeface="微软雅黑" pitchFamily="34" charset="-122"/>
              </a:rPr>
              <a:t>锁定特定学科领域论文</a:t>
            </a:r>
            <a:endParaRPr lang="en-US" sz="2000" dirty="0">
              <a:solidFill>
                <a:srgbClr val="FFFFFF"/>
              </a:solidFill>
            </a:endParaRPr>
          </a:p>
        </p:txBody>
      </p:sp>
      <p:sp>
        <p:nvSpPr>
          <p:cNvPr id="9" name="圆角矩形 21"/>
          <p:cNvSpPr>
            <a:spLocks noChangeArrowheads="1"/>
          </p:cNvSpPr>
          <p:nvPr/>
        </p:nvSpPr>
        <p:spPr bwMode="auto">
          <a:xfrm>
            <a:off x="68240" y="5164953"/>
            <a:ext cx="2051050" cy="360363"/>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ndParaRPr>
          </a:p>
        </p:txBody>
      </p:sp>
      <p:pic>
        <p:nvPicPr>
          <p:cNvPr id="10" name="Picture 2" descr="C:\Program Files (x86)\Microsoft Office\MEDIA\OFFICE12\Bullets\BD21301_.gif"/>
          <p:cNvPicPr>
            <a:picLocks noChangeAspect="1" noChangeArrowheads="1"/>
          </p:cNvPicPr>
          <p:nvPr/>
        </p:nvPicPr>
        <p:blipFill>
          <a:blip r:embed="rId3" cstate="print"/>
          <a:srcRect/>
          <a:stretch>
            <a:fillRect/>
          </a:stretch>
        </p:blipFill>
        <p:spPr bwMode="auto">
          <a:xfrm>
            <a:off x="4359298" y="2223573"/>
            <a:ext cx="123825" cy="123825"/>
          </a:xfrm>
          <a:prstGeom prst="rect">
            <a:avLst/>
          </a:prstGeom>
          <a:noFill/>
          <a:ln w="9525">
            <a:noFill/>
            <a:miter lim="800000"/>
            <a:headEnd/>
            <a:tailEnd/>
          </a:ln>
        </p:spPr>
      </p:pic>
      <p:sp>
        <p:nvSpPr>
          <p:cNvPr id="11" name="矩形 19"/>
          <p:cNvSpPr/>
          <p:nvPr/>
        </p:nvSpPr>
        <p:spPr>
          <a:xfrm>
            <a:off x="4372947" y="2715904"/>
            <a:ext cx="1519854" cy="400110"/>
          </a:xfrm>
          <a:prstGeom prst="rect">
            <a:avLst/>
          </a:prstGeom>
          <a:solidFill>
            <a:srgbClr val="1AC60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rgbClr val="FFFFFF"/>
                </a:solidFill>
                <a:latin typeface="微软雅黑" pitchFamily="34" charset="-122"/>
                <a:ea typeface="微软雅黑" pitchFamily="34" charset="-122"/>
              </a:rPr>
              <a:t>制造工程</a:t>
            </a:r>
            <a:endParaRPr lang="en-US"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2484546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3" name="Picture 3"/>
          <p:cNvPicPr>
            <a:picLocks noChangeAspect="1" noChangeArrowheads="1"/>
          </p:cNvPicPr>
          <p:nvPr/>
        </p:nvPicPr>
        <p:blipFill>
          <a:blip r:embed="rId2"/>
          <a:srcRect/>
          <a:stretch>
            <a:fillRect/>
          </a:stretch>
        </p:blipFill>
        <p:spPr bwMode="auto">
          <a:xfrm>
            <a:off x="0" y="1161144"/>
            <a:ext cx="9168529" cy="4721042"/>
          </a:xfrm>
          <a:prstGeom prst="rect">
            <a:avLst/>
          </a:prstGeom>
          <a:noFill/>
          <a:ln w="9525">
            <a:noFill/>
            <a:miter lim="800000"/>
            <a:headEnd/>
            <a:tailEnd/>
          </a:ln>
        </p:spPr>
      </p:pic>
      <p:sp>
        <p:nvSpPr>
          <p:cNvPr id="7" name="圆角矩形 21"/>
          <p:cNvSpPr>
            <a:spLocks noChangeArrowheads="1"/>
          </p:cNvSpPr>
          <p:nvPr/>
        </p:nvSpPr>
        <p:spPr bwMode="auto">
          <a:xfrm>
            <a:off x="151678" y="1479941"/>
            <a:ext cx="1476375" cy="542821"/>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FFFFFF"/>
              </a:solidFill>
            </a:endParaRPr>
          </a:p>
        </p:txBody>
      </p:sp>
      <p:sp>
        <p:nvSpPr>
          <p:cNvPr id="9" name="Title 1"/>
          <p:cNvSpPr txBox="1">
            <a:spLocks/>
          </p:cNvSpPr>
          <p:nvPr/>
        </p:nvSpPr>
        <p:spPr bwMode="auto">
          <a:xfrm>
            <a:off x="6061711" y="499017"/>
            <a:ext cx="2820352" cy="662127"/>
          </a:xfrm>
          <a:prstGeom prst="rect">
            <a:avLst/>
          </a:prstGeom>
          <a:solidFill>
            <a:srgbClr val="6817FF"/>
          </a:solidFill>
          <a:ln w="9525">
            <a:noFill/>
            <a:miter lim="800000"/>
            <a:headEnd/>
            <a:tailEnd/>
          </a:ln>
        </p:spPr>
        <p:txBody>
          <a:bodyPr lIns="0" tIns="0" rIns="0" bIns="0" anchor="ctr"/>
          <a:lstStyle/>
          <a:p>
            <a:pPr algn="ctr" eaLnBrk="0" hangingPunct="0">
              <a:lnSpc>
                <a:spcPct val="90000"/>
              </a:lnSpc>
            </a:pPr>
            <a:r>
              <a:rPr lang="zh-CN" altLang="en-US" sz="2000" dirty="0">
                <a:solidFill>
                  <a:srgbClr val="FFFFFF"/>
                </a:solidFill>
                <a:latin typeface="微软雅黑" pitchFamily="34" charset="-122"/>
                <a:ea typeface="微软雅黑" pitchFamily="34" charset="-122"/>
              </a:rPr>
              <a:t>锁定特定学科领域论文</a:t>
            </a:r>
            <a:endParaRPr lang="en-US" sz="2000" dirty="0">
              <a:solidFill>
                <a:srgbClr val="FFFFFF"/>
              </a:solidFill>
            </a:endParaRPr>
          </a:p>
        </p:txBody>
      </p:sp>
    </p:spTree>
    <p:extLst>
      <p:ext uri="{BB962C8B-B14F-4D97-AF65-F5344CB8AC3E}">
        <p14:creationId xmlns:p14="http://schemas.microsoft.com/office/powerpoint/2010/main" val="269933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0" y="827394"/>
            <a:ext cx="9144000" cy="5255173"/>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0" y="4337436"/>
            <a:ext cx="2178504" cy="1827390"/>
          </a:xfrm>
          <a:prstGeom prst="rect">
            <a:avLst/>
          </a:prstGeom>
        </p:spPr>
      </p:pic>
      <p:sp>
        <p:nvSpPr>
          <p:cNvPr id="6" name="Title 1"/>
          <p:cNvSpPr txBox="1">
            <a:spLocks/>
          </p:cNvSpPr>
          <p:nvPr/>
        </p:nvSpPr>
        <p:spPr bwMode="auto">
          <a:xfrm>
            <a:off x="5738178" y="274638"/>
            <a:ext cx="2948622" cy="603869"/>
          </a:xfrm>
          <a:prstGeom prst="rect">
            <a:avLst/>
          </a:prstGeom>
          <a:solidFill>
            <a:srgbClr val="6817FF"/>
          </a:solidFill>
          <a:ln w="9525">
            <a:noFill/>
            <a:miter lim="800000"/>
            <a:headEnd/>
            <a:tailEnd/>
          </a:ln>
        </p:spPr>
        <p:txBody>
          <a:bodyPr lIns="0" tIns="0" rIns="0" bIns="0" anchor="ctr"/>
          <a:lstStyle/>
          <a:p>
            <a:pPr algn="ctr" eaLnBrk="0" hangingPunct="0">
              <a:lnSpc>
                <a:spcPct val="90000"/>
              </a:lnSpc>
            </a:pPr>
            <a:r>
              <a:rPr lang="zh-CN" altLang="en-US" dirty="0">
                <a:solidFill>
                  <a:srgbClr val="FFFFFF"/>
                </a:solidFill>
                <a:latin typeface="微软雅黑" pitchFamily="34" charset="-122"/>
                <a:ea typeface="微软雅黑" pitchFamily="34" charset="-122"/>
              </a:rPr>
              <a:t> 查看经典综述（文献类型）</a:t>
            </a:r>
            <a:endParaRPr lang="en-US" dirty="0">
              <a:solidFill>
                <a:srgbClr val="FFFFFF"/>
              </a:solidFill>
            </a:endParaRPr>
          </a:p>
        </p:txBody>
      </p:sp>
      <p:sp>
        <p:nvSpPr>
          <p:cNvPr id="8" name="圆角矩形 21"/>
          <p:cNvSpPr>
            <a:spLocks noChangeArrowheads="1"/>
          </p:cNvSpPr>
          <p:nvPr/>
        </p:nvSpPr>
        <p:spPr bwMode="auto">
          <a:xfrm>
            <a:off x="71250" y="5052403"/>
            <a:ext cx="2051050" cy="217687"/>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ndParaRPr>
          </a:p>
        </p:txBody>
      </p:sp>
      <p:pic>
        <p:nvPicPr>
          <p:cNvPr id="9" name="Picture 2" descr="C:\Program Files (x86)\Microsoft Office\MEDIA\OFFICE12\Bullets\BD21301_.gif"/>
          <p:cNvPicPr>
            <a:picLocks noChangeAspect="1" noChangeArrowheads="1"/>
          </p:cNvPicPr>
          <p:nvPr/>
        </p:nvPicPr>
        <p:blipFill>
          <a:blip r:embed="rId4" cstate="print"/>
          <a:srcRect/>
          <a:stretch>
            <a:fillRect/>
          </a:stretch>
        </p:blipFill>
        <p:spPr bwMode="auto">
          <a:xfrm>
            <a:off x="2297690" y="1603847"/>
            <a:ext cx="123825" cy="123825"/>
          </a:xfrm>
          <a:prstGeom prst="rect">
            <a:avLst/>
          </a:prstGeom>
          <a:noFill/>
          <a:ln w="9525">
            <a:noFill/>
            <a:miter lim="800000"/>
            <a:headEnd/>
            <a:tailEnd/>
          </a:ln>
        </p:spPr>
      </p:pic>
      <p:sp>
        <p:nvSpPr>
          <p:cNvPr id="7" name="矩形 19"/>
          <p:cNvSpPr/>
          <p:nvPr/>
        </p:nvSpPr>
        <p:spPr>
          <a:xfrm>
            <a:off x="2680625" y="1910687"/>
            <a:ext cx="963327" cy="400110"/>
          </a:xfrm>
          <a:prstGeom prst="rect">
            <a:avLst/>
          </a:prstGeom>
          <a:solidFill>
            <a:srgbClr val="1AC60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rgbClr val="FFFFFF"/>
                </a:solidFill>
                <a:latin typeface="微软雅黑" pitchFamily="34" charset="-122"/>
                <a:ea typeface="微软雅黑" pitchFamily="34" charset="-122"/>
              </a:rPr>
              <a:t>综述</a:t>
            </a:r>
            <a:endParaRPr lang="en-US"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2067533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3076" y="1591261"/>
            <a:ext cx="2609850" cy="646331"/>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rPr>
              <a:t>刚发表不久的文献没有足够长的时间累积引用</a:t>
            </a:r>
            <a:endParaRPr lang="en-US" dirty="0"/>
          </a:p>
        </p:txBody>
      </p:sp>
      <p:sp>
        <p:nvSpPr>
          <p:cNvPr id="5" name="TextBox 4"/>
          <p:cNvSpPr txBox="1"/>
          <p:nvPr/>
        </p:nvSpPr>
        <p:spPr>
          <a:xfrm>
            <a:off x="4867275" y="1586205"/>
            <a:ext cx="2781299" cy="646331"/>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有的学科引用的产生相对缓慢或者引用活跃度不高</a:t>
            </a: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rot="19873111">
            <a:off x="904875" y="1309206"/>
            <a:ext cx="790575" cy="1200329"/>
          </a:xfrm>
          <a:prstGeom prst="rect">
            <a:avLst/>
          </a:prstGeom>
          <a:noFill/>
        </p:spPr>
        <p:txBody>
          <a:bodyPr wrap="square" rtlCol="0">
            <a:spAutoFit/>
          </a:bodyPr>
          <a:lstStyle/>
          <a:p>
            <a:r>
              <a:rPr lang="zh-CN" altLang="en-US" sz="7200" b="1" dirty="0" smtClean="0">
                <a:solidFill>
                  <a:srgbClr val="FF0000"/>
                </a:solidFill>
                <a:latin typeface="Arial Narrow" panose="020B0606020202030204" pitchFamily="34" charset="0"/>
                <a:ea typeface="微软雅黑" panose="020B0503020204020204" pitchFamily="34" charset="-122"/>
              </a:rPr>
              <a:t>？</a:t>
            </a:r>
            <a:endParaRPr lang="en-US" sz="7200" b="1" dirty="0">
              <a:solidFill>
                <a:srgbClr val="FF0000"/>
              </a:solidFill>
              <a:latin typeface="Arial Narrow" panose="020B0606020202030204" pitchFamily="34" charset="0"/>
              <a:ea typeface="微软雅黑" panose="020B0503020204020204" pitchFamily="34" charset="-122"/>
            </a:endParaRPr>
          </a:p>
        </p:txBody>
      </p:sp>
      <p:sp>
        <p:nvSpPr>
          <p:cNvPr id="7" name="TextBox 6"/>
          <p:cNvSpPr txBox="1"/>
          <p:nvPr/>
        </p:nvSpPr>
        <p:spPr>
          <a:xfrm rot="1565889">
            <a:off x="7409881" y="1076821"/>
            <a:ext cx="790575" cy="1200329"/>
          </a:xfrm>
          <a:prstGeom prst="rect">
            <a:avLst/>
          </a:prstGeom>
          <a:noFill/>
        </p:spPr>
        <p:txBody>
          <a:bodyPr wrap="square" rtlCol="0">
            <a:spAutoFit/>
          </a:bodyPr>
          <a:lstStyle/>
          <a:p>
            <a:r>
              <a:rPr lang="zh-CN" altLang="en-US" sz="7200" b="1" dirty="0" smtClean="0">
                <a:solidFill>
                  <a:srgbClr val="FF0000"/>
                </a:solidFill>
                <a:latin typeface="Arial Narrow" panose="020B0606020202030204" pitchFamily="34" charset="0"/>
                <a:ea typeface="微软雅黑" panose="020B0503020204020204" pitchFamily="34" charset="-122"/>
              </a:rPr>
              <a:t>？</a:t>
            </a:r>
            <a:endParaRPr lang="en-US" sz="7200" b="1" dirty="0">
              <a:solidFill>
                <a:srgbClr val="FF0000"/>
              </a:solidFill>
              <a:latin typeface="Arial Narrow" panose="020B0606020202030204" pitchFamily="34" charset="0"/>
              <a:ea typeface="微软雅黑" panose="020B0503020204020204" pitchFamily="34" charset="-122"/>
            </a:endParaRPr>
          </a:p>
        </p:txBody>
      </p:sp>
      <p:pic>
        <p:nvPicPr>
          <p:cNvPr id="10" name="Picture 9"/>
          <p:cNvPicPr>
            <a:picLocks noChangeAspect="1"/>
          </p:cNvPicPr>
          <p:nvPr/>
        </p:nvPicPr>
        <p:blipFill>
          <a:blip r:embed="rId2"/>
          <a:stretch>
            <a:fillRect/>
          </a:stretch>
        </p:blipFill>
        <p:spPr>
          <a:xfrm>
            <a:off x="3360350" y="3327914"/>
            <a:ext cx="2173674" cy="2016918"/>
          </a:xfrm>
          <a:prstGeom prst="rect">
            <a:avLst/>
          </a:prstGeom>
          <a:ln>
            <a:solidFill>
              <a:schemeClr val="tx1"/>
            </a:solidFill>
          </a:ln>
          <a:effectLst>
            <a:outerShdw blurRad="50800" dist="38100" dir="2700000" algn="tl" rotWithShape="0">
              <a:prstClr val="black">
                <a:alpha val="40000"/>
              </a:prstClr>
            </a:outerShdw>
          </a:effectLst>
        </p:spPr>
      </p:pic>
      <p:cxnSp>
        <p:nvCxnSpPr>
          <p:cNvPr id="12" name="Straight Arrow Connector 11"/>
          <p:cNvCxnSpPr/>
          <p:nvPr/>
        </p:nvCxnSpPr>
        <p:spPr>
          <a:xfrm>
            <a:off x="2714625" y="2304125"/>
            <a:ext cx="847725" cy="934375"/>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345683" y="2290214"/>
            <a:ext cx="1087405" cy="934375"/>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标题 1"/>
          <p:cNvSpPr txBox="1">
            <a:spLocks/>
          </p:cNvSpPr>
          <p:nvPr/>
        </p:nvSpPr>
        <p:spPr>
          <a:xfrm>
            <a:off x="413931" y="501166"/>
            <a:ext cx="2573525" cy="523220"/>
          </a:xfrm>
          <a:prstGeom prst="rect">
            <a:avLst/>
          </a:prstGeom>
          <a:noFill/>
        </p:spPr>
        <p:txBody>
          <a:bodyPr wrap="none" rtlCol="0">
            <a:spAutoFit/>
          </a:bodyPr>
          <a:lstStyle>
            <a:defPPr>
              <a:defRPr lang="en-US"/>
            </a:defPPr>
            <a:lvl1pPr>
              <a:defRPr sz="2400" b="1">
                <a:solidFill>
                  <a:srgbClr val="6817FF"/>
                </a:solidFill>
                <a:latin typeface="微软雅黑" pitchFamily="34" charset="-122"/>
                <a:ea typeface="微软雅黑" pitchFamily="34" charset="-122"/>
              </a:defRPr>
            </a:lvl1pPr>
          </a:lstStyle>
          <a:p>
            <a:pPr lvl="1"/>
            <a:r>
              <a:rPr lang="en-US" altLang="zh-CN" sz="2800" b="1" dirty="0" smtClean="0">
                <a:solidFill>
                  <a:schemeClr val="bg2"/>
                </a:solidFill>
                <a:latin typeface="微软雅黑" panose="020B0503020204020204" pitchFamily="34" charset="-122"/>
                <a:ea typeface="微软雅黑" panose="020B0503020204020204" pitchFamily="34" charset="-122"/>
              </a:rPr>
              <a:t>However…</a:t>
            </a:r>
            <a:endParaRPr lang="zh-CN" altLang="en-US" sz="2800" b="1" dirty="0">
              <a:solidFill>
                <a:schemeClr val="bg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4618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743527" y="577412"/>
            <a:ext cx="5618846" cy="461665"/>
          </a:xfrm>
          <a:prstGeom prst="rect">
            <a:avLst/>
          </a:prstGeom>
          <a:noFill/>
        </p:spPr>
        <p:txBody>
          <a:bodyPr wrap="none" rtlCol="0">
            <a:spAutoFit/>
          </a:bodyPr>
          <a:lstStyle>
            <a:defPPr>
              <a:defRPr lang="en-US"/>
            </a:defPPr>
            <a:lvl1pPr>
              <a:defRPr sz="2400" b="1">
                <a:solidFill>
                  <a:srgbClr val="6817FF"/>
                </a:solidFill>
                <a:latin typeface="微软雅黑" pitchFamily="34" charset="-122"/>
                <a:ea typeface="微软雅黑" pitchFamily="34" charset="-122"/>
              </a:defRPr>
            </a:lvl1pPr>
          </a:lstStyle>
          <a:p>
            <a:pPr lvl="1"/>
            <a:r>
              <a:rPr lang="zh-CN" altLang="en-US" sz="2400" b="1" dirty="0" smtClean="0">
                <a:solidFill>
                  <a:schemeClr val="bg2"/>
                </a:solidFill>
                <a:latin typeface="微软雅黑" panose="020B0503020204020204" pitchFamily="34" charset="-122"/>
                <a:ea typeface="微软雅黑" panose="020B0503020204020204" pitchFamily="34" charset="-122"/>
              </a:rPr>
              <a:t>使用次数</a:t>
            </a:r>
            <a:r>
              <a:rPr lang="en-US" altLang="zh-CN" sz="2400" b="1" dirty="0">
                <a:solidFill>
                  <a:schemeClr val="bg2"/>
                </a:solidFill>
                <a:latin typeface="微软雅黑" panose="020B0503020204020204" pitchFamily="34" charset="-122"/>
                <a:ea typeface="微软雅黑" panose="020B0503020204020204" pitchFamily="34" charset="-122"/>
              </a:rPr>
              <a:t>——“</a:t>
            </a:r>
            <a:r>
              <a:rPr lang="zh-CN" altLang="en-US" sz="2400" b="1" dirty="0">
                <a:solidFill>
                  <a:schemeClr val="bg2"/>
                </a:solidFill>
                <a:latin typeface="微软雅黑" panose="020B0503020204020204" pitchFamily="34" charset="-122"/>
                <a:ea typeface="微软雅黑" panose="020B0503020204020204" pitchFamily="34" charset="-122"/>
              </a:rPr>
              <a:t>文献级别用量指标”</a:t>
            </a:r>
          </a:p>
        </p:txBody>
      </p:sp>
      <p:sp>
        <p:nvSpPr>
          <p:cNvPr id="5" name="矩形 3"/>
          <p:cNvSpPr/>
          <p:nvPr/>
        </p:nvSpPr>
        <p:spPr>
          <a:xfrm>
            <a:off x="1000125" y="1404290"/>
            <a:ext cx="7267575" cy="2354491"/>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cs typeface="Arial" panose="020B0604020202020204" pitchFamily="34" charset="0"/>
              </a:rPr>
              <a:t>针</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对单篇文献使用量的新指标。数据从</a:t>
            </a:r>
            <a:r>
              <a:rPr lang="en-US" sz="1600" dirty="0">
                <a:latin typeface="微软雅黑" panose="020B0503020204020204" pitchFamily="34" charset="-122"/>
                <a:ea typeface="微软雅黑" panose="020B0503020204020204" pitchFamily="34" charset="-122"/>
                <a:cs typeface="Arial" panose="020B0604020202020204" pitchFamily="34" charset="0"/>
              </a:rPr>
              <a:t>2013</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年</a:t>
            </a:r>
            <a:r>
              <a:rPr lang="en-US" sz="1600" dirty="0">
                <a:latin typeface="微软雅黑" panose="020B0503020204020204" pitchFamily="34" charset="-122"/>
                <a:ea typeface="微软雅黑" panose="020B0503020204020204" pitchFamily="34" charset="-122"/>
                <a:cs typeface="Arial" panose="020B0604020202020204" pitchFamily="34" charset="0"/>
              </a:rPr>
              <a:t>2</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月</a:t>
            </a:r>
            <a:r>
              <a:rPr lang="en-US" sz="1600" dirty="0">
                <a:latin typeface="微软雅黑" panose="020B0503020204020204" pitchFamily="34" charset="-122"/>
                <a:ea typeface="微软雅黑" panose="020B0503020204020204" pitchFamily="34" charset="-122"/>
                <a:cs typeface="Arial" panose="020B0604020202020204" pitchFamily="34" charset="0"/>
              </a:rPr>
              <a:t>1</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日开始记录，针对每篇文献增加两个计数分别为</a:t>
            </a:r>
            <a:r>
              <a:rPr lang="zh-CN" altLang="en-US" sz="1600" dirty="0" smtClean="0">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smtClean="0">
              <a:latin typeface="微软雅黑" panose="020B0503020204020204" pitchFamily="34" charset="-122"/>
              <a:ea typeface="微软雅黑" panose="020B0503020204020204" pitchFamily="34" charset="-122"/>
              <a:cs typeface="Arial" panose="020B0604020202020204" pitchFamily="34" charset="0"/>
            </a:endParaRPr>
          </a:p>
          <a:p>
            <a:endParaRPr lang="zh-CN" altLang="en-US" sz="800" dirty="0">
              <a:latin typeface="微软雅黑" panose="020B0503020204020204" pitchFamily="34" charset="-122"/>
              <a:ea typeface="微软雅黑" panose="020B0503020204020204" pitchFamily="34" charset="-122"/>
              <a:cs typeface="Arial" panose="020B0604020202020204" pitchFamily="34" charset="0"/>
            </a:endParaRPr>
          </a:p>
          <a:p>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使用次数</a:t>
            </a:r>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最近</a:t>
            </a:r>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180</a:t>
            </a:r>
            <a:r>
              <a:rPr lang="zh-CN" alt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天</a:t>
            </a:r>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latin typeface="微软雅黑" panose="020B0503020204020204" pitchFamily="34" charset="-122"/>
                <a:ea typeface="微软雅黑" panose="020B0503020204020204" pitchFamily="34" charset="-122"/>
                <a:cs typeface="Arial" panose="020B0604020202020204" pitchFamily="34" charset="0"/>
              </a:rPr>
              <a:t>最近</a:t>
            </a:r>
            <a:r>
              <a:rPr lang="en-US" dirty="0">
                <a:latin typeface="微软雅黑" panose="020B0503020204020204" pitchFamily="34" charset="-122"/>
                <a:ea typeface="微软雅黑" panose="020B0503020204020204" pitchFamily="34" charset="-122"/>
                <a:cs typeface="Arial" panose="020B0604020202020204" pitchFamily="34" charset="0"/>
              </a:rPr>
              <a:t> 180 </a:t>
            </a:r>
            <a:r>
              <a:rPr lang="zh-CN" altLang="en-US" dirty="0">
                <a:latin typeface="微软雅黑" panose="020B0503020204020204" pitchFamily="34" charset="-122"/>
                <a:ea typeface="微软雅黑" panose="020B0503020204020204" pitchFamily="34" charset="-122"/>
                <a:cs typeface="Arial" panose="020B0604020202020204" pitchFamily="34" charset="0"/>
              </a:rPr>
              <a:t>天内某条记录的</a:t>
            </a:r>
            <a:r>
              <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全文链接得到访问</a:t>
            </a:r>
            <a:r>
              <a:rPr lang="zh-CN" altLang="en-US" dirty="0">
                <a:latin typeface="微软雅黑" panose="020B0503020204020204" pitchFamily="34" charset="-122"/>
                <a:ea typeface="微软雅黑" panose="020B0503020204020204" pitchFamily="34" charset="-122"/>
                <a:cs typeface="Arial" panose="020B0604020202020204" pitchFamily="34" charset="0"/>
              </a:rPr>
              <a:t>或是</a:t>
            </a:r>
            <a:r>
              <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对记录进行保存</a:t>
            </a:r>
            <a:r>
              <a:rPr lang="zh-CN" altLang="en-US" dirty="0">
                <a:latin typeface="微软雅黑" panose="020B0503020204020204" pitchFamily="34" charset="-122"/>
                <a:ea typeface="微软雅黑" panose="020B0503020204020204" pitchFamily="34" charset="-122"/>
                <a:cs typeface="Arial" panose="020B0604020202020204" pitchFamily="34" charset="0"/>
              </a:rPr>
              <a:t>的次</a:t>
            </a:r>
            <a:r>
              <a:rPr lang="zh-CN" altLang="en-US" dirty="0" smtClean="0">
                <a:latin typeface="微软雅黑" panose="020B0503020204020204" pitchFamily="34" charset="-122"/>
                <a:ea typeface="微软雅黑" panose="020B0503020204020204" pitchFamily="34" charset="-122"/>
                <a:cs typeface="Arial" panose="020B0604020202020204" pitchFamily="34" charset="0"/>
              </a:rPr>
              <a:t>数</a:t>
            </a:r>
            <a:endParaRPr lang="en-US" altLang="zh-CN" dirty="0" smtClean="0">
              <a:latin typeface="微软雅黑" panose="020B0503020204020204" pitchFamily="34" charset="-122"/>
              <a:ea typeface="微软雅黑" panose="020B0503020204020204" pitchFamily="34" charset="-122"/>
              <a:cs typeface="Arial" panose="020B0604020202020204" pitchFamily="34" charset="0"/>
            </a:endParaRPr>
          </a:p>
          <a:p>
            <a:endParaRPr lang="zh-CN" altLang="en-US" sz="800" dirty="0">
              <a:latin typeface="微软雅黑" panose="020B0503020204020204" pitchFamily="34" charset="-122"/>
              <a:ea typeface="微软雅黑" panose="020B0503020204020204" pitchFamily="34" charset="-122"/>
              <a:cs typeface="Arial" panose="020B0604020202020204" pitchFamily="34" charset="0"/>
            </a:endParaRPr>
          </a:p>
          <a:p>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使用次数</a:t>
            </a:r>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-2013</a:t>
            </a:r>
            <a:r>
              <a:rPr lang="zh-CN" alt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年至今</a:t>
            </a:r>
            <a:r>
              <a:rPr lang="en-US" b="1"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en-US" altLang="zh-CN" dirty="0">
                <a:solidFill>
                  <a:schemeClr val="bg2"/>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latin typeface="微软雅黑" panose="020B0503020204020204" pitchFamily="34" charset="-122"/>
                <a:ea typeface="微软雅黑" panose="020B0503020204020204" pitchFamily="34" charset="-122"/>
                <a:cs typeface="Arial" panose="020B0604020202020204" pitchFamily="34" charset="0"/>
              </a:rPr>
              <a:t>从</a:t>
            </a:r>
            <a:r>
              <a:rPr lang="en-US" dirty="0">
                <a:latin typeface="微软雅黑" panose="020B0503020204020204" pitchFamily="34" charset="-122"/>
                <a:ea typeface="微软雅黑" panose="020B0503020204020204" pitchFamily="34" charset="-122"/>
                <a:cs typeface="Arial" panose="020B0604020202020204" pitchFamily="34" charset="0"/>
              </a:rPr>
              <a:t>2013</a:t>
            </a:r>
            <a:r>
              <a:rPr lang="zh-CN" altLang="en-US" dirty="0">
                <a:latin typeface="微软雅黑" panose="020B0503020204020204" pitchFamily="34" charset="-122"/>
                <a:ea typeface="微软雅黑" panose="020B0503020204020204" pitchFamily="34" charset="-122"/>
                <a:cs typeface="Arial" panose="020B0604020202020204" pitchFamily="34" charset="0"/>
              </a:rPr>
              <a:t>年</a:t>
            </a:r>
            <a:r>
              <a:rPr lang="en-US" dirty="0">
                <a:latin typeface="微软雅黑" panose="020B0503020204020204" pitchFamily="34" charset="-122"/>
                <a:ea typeface="微软雅黑" panose="020B0503020204020204" pitchFamily="34" charset="-122"/>
                <a:cs typeface="Arial" panose="020B0604020202020204" pitchFamily="34" charset="0"/>
              </a:rPr>
              <a:t>2</a:t>
            </a:r>
            <a:r>
              <a:rPr lang="zh-CN" altLang="en-US" dirty="0">
                <a:latin typeface="微软雅黑" panose="020B0503020204020204" pitchFamily="34" charset="-122"/>
                <a:ea typeface="微软雅黑" panose="020B0503020204020204" pitchFamily="34" charset="-122"/>
                <a:cs typeface="Arial" panose="020B0604020202020204" pitchFamily="34" charset="0"/>
              </a:rPr>
              <a:t>月</a:t>
            </a:r>
            <a:r>
              <a:rPr lang="en-US" dirty="0">
                <a:latin typeface="微软雅黑" panose="020B0503020204020204" pitchFamily="34" charset="-122"/>
                <a:ea typeface="微软雅黑" panose="020B0503020204020204" pitchFamily="34" charset="-122"/>
                <a:cs typeface="Arial" panose="020B0604020202020204" pitchFamily="34" charset="0"/>
              </a:rPr>
              <a:t>1</a:t>
            </a:r>
            <a:r>
              <a:rPr lang="zh-CN" altLang="en-US" dirty="0">
                <a:latin typeface="微软雅黑" panose="020B0503020204020204" pitchFamily="34" charset="-122"/>
                <a:ea typeface="微软雅黑" panose="020B0503020204020204" pitchFamily="34" charset="-122"/>
                <a:cs typeface="Arial" panose="020B0604020202020204" pitchFamily="34" charset="0"/>
              </a:rPr>
              <a:t>日开始某条记录的</a:t>
            </a:r>
            <a:r>
              <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全文链接得到访问</a:t>
            </a:r>
            <a:r>
              <a:rPr lang="zh-CN" altLang="en-US" dirty="0">
                <a:latin typeface="微软雅黑" panose="020B0503020204020204" pitchFamily="34" charset="-122"/>
                <a:ea typeface="微软雅黑" panose="020B0503020204020204" pitchFamily="34" charset="-122"/>
                <a:cs typeface="Arial" panose="020B0604020202020204" pitchFamily="34" charset="0"/>
              </a:rPr>
              <a:t>或是</a:t>
            </a:r>
            <a:r>
              <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对记录进行保存</a:t>
            </a:r>
            <a:r>
              <a:rPr lang="zh-CN" altLang="en-US" dirty="0">
                <a:latin typeface="微软雅黑" panose="020B0503020204020204" pitchFamily="34" charset="-122"/>
                <a:ea typeface="微软雅黑" panose="020B0503020204020204" pitchFamily="34" charset="-122"/>
                <a:cs typeface="Arial" panose="020B0604020202020204" pitchFamily="34" charset="0"/>
              </a:rPr>
              <a:t>的次数</a:t>
            </a:r>
          </a:p>
          <a:p>
            <a:pPr marL="228600" lvl="1" indent="-228600" eaLnBrk="0" hangingPunct="0">
              <a:spcBef>
                <a:spcPct val="50000"/>
              </a:spcBef>
              <a:buClr>
                <a:schemeClr val="tx2"/>
              </a:buClr>
              <a:defRPr/>
            </a:pPr>
            <a:endParaRPr lang="zh-CN" altLang="en-US" kern="0" dirty="0">
              <a:latin typeface="微软雅黑" panose="020B0503020204020204" pitchFamily="34" charset="-122"/>
              <a:ea typeface="微软雅黑" panose="020B0503020204020204" pitchFamily="34" charset="-122"/>
            </a:endParaRPr>
          </a:p>
        </p:txBody>
      </p:sp>
      <p:sp>
        <p:nvSpPr>
          <p:cNvPr id="7" name="Rectangle 3"/>
          <p:cNvSpPr>
            <a:spLocks noChangeArrowheads="1"/>
          </p:cNvSpPr>
          <p:nvPr/>
        </p:nvSpPr>
        <p:spPr bwMode="auto">
          <a:xfrm>
            <a:off x="3868494" y="3592041"/>
            <a:ext cx="4467225" cy="1754326"/>
          </a:xfrm>
          <a:prstGeom prst="rect">
            <a:avLst/>
          </a:prstGeom>
          <a:noFill/>
          <a:ln w="9525">
            <a:solidFill>
              <a:schemeClr val="bg2"/>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kumimoji="0" lang="zh-CN" altLang="en-US" sz="14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备注</a:t>
            </a:r>
            <a:r>
              <a:rPr kumimoji="0" lang="zh-CN" altLang="en-US" sz="1400" b="1"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a:t>
            </a:r>
            <a:endParaRPr kumimoji="0" lang="en-US" altLang="zh-CN" sz="1400" b="1"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endParaRPr>
          </a:p>
          <a:p>
            <a:pPr marL="0" marR="0" lvl="0" indent="0" algn="l" defTabSz="914400" rtl="0" eaLnBrk="1" fontAlgn="base" latinLnBrk="0" hangingPunct="1">
              <a:spcBef>
                <a:spcPct val="0"/>
              </a:spcBef>
              <a:spcAft>
                <a:spcPct val="0"/>
              </a:spcAft>
              <a:buClrTx/>
              <a:buSzTx/>
              <a:buFontTx/>
              <a:buNone/>
              <a:tabLst/>
            </a:pPr>
            <a:endParaRPr kumimoji="0" lang="zh-CN" altLang="en-US" sz="8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l" defTabSz="914400" rtl="0" eaLnBrk="0" fontAlgn="base" latinLnBrk="0" hangingPunct="0">
              <a:spcBef>
                <a:spcPct val="0"/>
              </a:spcBef>
              <a:spcAft>
                <a:spcPct val="0"/>
              </a:spcAft>
              <a:buClrTx/>
              <a:buSzTx/>
              <a:buFontTx/>
              <a:buChar char="•"/>
              <a:tabLst/>
            </a:pPr>
            <a:r>
              <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使用次数记录的是全体 </a:t>
            </a:r>
            <a:r>
              <a:rPr kumimoji="0" lang="en-US" altLang="zh-CN"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Web of Science </a:t>
            </a:r>
            <a:r>
              <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用户进行的所有操作，而不仅仅限于您所属机构中的用户</a:t>
            </a:r>
            <a:r>
              <a:rPr kumimoji="0" lang="zh-CN" altLang="en-US" sz="14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a:t>
            </a:r>
            <a:endParaRPr kumimoji="0" lang="en-US" altLang="zh-CN" sz="14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endParaRPr>
          </a:p>
          <a:p>
            <a:pPr marL="0" marR="0" lvl="0" indent="0" algn="l" defTabSz="914400" rtl="0" eaLnBrk="0" fontAlgn="base" latinLnBrk="0" hangingPunct="0">
              <a:spcBef>
                <a:spcPct val="0"/>
              </a:spcBef>
              <a:spcAft>
                <a:spcPct val="0"/>
              </a:spcAft>
              <a:buClrTx/>
              <a:buSzTx/>
              <a:buFontTx/>
              <a:buChar char="•"/>
              <a:tabLst/>
            </a:pPr>
            <a:endParaRPr kumimoji="0" lang="zh-CN" altLang="en-US" sz="8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l" defTabSz="914400" rtl="0" eaLnBrk="0" fontAlgn="base" latinLnBrk="0" hangingPunct="0">
              <a:spcBef>
                <a:spcPct val="0"/>
              </a:spcBef>
              <a:spcAft>
                <a:spcPct val="0"/>
              </a:spcAft>
              <a:buClrTx/>
              <a:buSzTx/>
              <a:buFontTx/>
              <a:buChar char="•"/>
              <a:tabLst/>
            </a:pPr>
            <a:r>
              <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如果某篇文献在 </a:t>
            </a:r>
            <a:r>
              <a:rPr kumimoji="0" lang="en-US" altLang="zh-CN"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Web of Science </a:t>
            </a:r>
            <a:r>
              <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平台上有多个不同版本，则这些版本的使用次数将加以统一</a:t>
            </a:r>
            <a:r>
              <a:rPr kumimoji="0" lang="zh-CN" altLang="en-US" sz="14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a:t>
            </a:r>
            <a:endParaRPr kumimoji="0" lang="en-US" altLang="zh-CN" sz="1400" b="0" i="0" u="none" strike="noStrike" cap="none" normalizeH="0" baseline="0" dirty="0" smtClean="0">
              <a:ln>
                <a:noFill/>
              </a:ln>
              <a:solidFill>
                <a:schemeClr val="tx1"/>
              </a:solidFill>
              <a:effectLst/>
              <a:latin typeface="Microsoft YaHei" panose="020B0503020204020204" pitchFamily="34" charset="-122"/>
              <a:ea typeface="Microsoft YaHei" panose="020B0503020204020204" pitchFamily="34" charset="-122"/>
              <a:cs typeface="Tahoma" pitchFamily="34" charset="0"/>
            </a:endParaRPr>
          </a:p>
          <a:p>
            <a:pPr marL="0" marR="0" lvl="0" indent="0" algn="l" defTabSz="914400" rtl="0" eaLnBrk="0" fontAlgn="base" latinLnBrk="0" hangingPunct="0">
              <a:spcBef>
                <a:spcPct val="0"/>
              </a:spcBef>
              <a:spcAft>
                <a:spcPct val="0"/>
              </a:spcAft>
              <a:buClrTx/>
              <a:buSzTx/>
              <a:buFontTx/>
              <a:buChar char="•"/>
              <a:tabLst/>
            </a:pPr>
            <a:endParaRPr kumimoji="0" lang="zh-CN" altLang="en-US" sz="8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l" defTabSz="914400" rtl="0" eaLnBrk="0" fontAlgn="base" latinLnBrk="0" hangingPunct="0">
              <a:spcBef>
                <a:spcPct val="0"/>
              </a:spcBef>
              <a:spcAft>
                <a:spcPct val="0"/>
              </a:spcAft>
              <a:buClrTx/>
              <a:buSzTx/>
              <a:buFontTx/>
              <a:buChar char="•"/>
              <a:tabLst/>
            </a:pPr>
            <a:r>
              <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ahoma" pitchFamily="34" charset="0"/>
              </a:rPr>
              <a:t>使用次数每天更新一次。</a:t>
            </a:r>
            <a:endParaRPr kumimoji="0" lang="zh-CN" altLang="en-US" sz="14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pic>
        <p:nvPicPr>
          <p:cNvPr id="2" name="Picture 1"/>
          <p:cNvPicPr>
            <a:picLocks noChangeAspect="1"/>
          </p:cNvPicPr>
          <p:nvPr/>
        </p:nvPicPr>
        <p:blipFill>
          <a:blip r:embed="rId3"/>
          <a:stretch>
            <a:fillRect/>
          </a:stretch>
        </p:blipFill>
        <p:spPr>
          <a:xfrm>
            <a:off x="1068144" y="3800902"/>
            <a:ext cx="1099367" cy="1021553"/>
          </a:xfrm>
          <a:prstGeom prst="rect">
            <a:avLst/>
          </a:prstGeom>
        </p:spPr>
      </p:pic>
      <p:pic>
        <p:nvPicPr>
          <p:cNvPr id="6" name="Picture 5"/>
          <p:cNvPicPr>
            <a:picLocks noChangeAspect="1"/>
          </p:cNvPicPr>
          <p:nvPr/>
        </p:nvPicPr>
        <p:blipFill>
          <a:blip r:embed="rId4"/>
          <a:stretch>
            <a:fillRect/>
          </a:stretch>
        </p:blipFill>
        <p:spPr>
          <a:xfrm>
            <a:off x="2497304" y="3781058"/>
            <a:ext cx="1041397" cy="1041397"/>
          </a:xfrm>
          <a:prstGeom prst="rect">
            <a:avLst/>
          </a:prstGeom>
        </p:spPr>
      </p:pic>
      <p:sp>
        <p:nvSpPr>
          <p:cNvPr id="9" name="矩形 19"/>
          <p:cNvSpPr/>
          <p:nvPr/>
        </p:nvSpPr>
        <p:spPr>
          <a:xfrm>
            <a:off x="1136163" y="4847449"/>
            <a:ext cx="963327" cy="400110"/>
          </a:xfrm>
          <a:prstGeom prst="rect">
            <a:avLst/>
          </a:prstGeom>
          <a:solidFill>
            <a:srgbClr val="18B103"/>
          </a:solidFill>
          <a:ln>
            <a:noFill/>
          </a:ln>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chemeClr val="bg1"/>
                </a:solidFill>
                <a:latin typeface="微软雅黑" pitchFamily="34" charset="-122"/>
                <a:ea typeface="微软雅黑" pitchFamily="34" charset="-122"/>
              </a:rPr>
              <a:t>访问</a:t>
            </a:r>
            <a:r>
              <a:rPr lang="zh-CN" altLang="en-US" sz="2000" dirty="0">
                <a:solidFill>
                  <a:schemeClr val="bg1"/>
                </a:solidFill>
                <a:latin typeface="微软雅黑" pitchFamily="34" charset="-122"/>
                <a:ea typeface="微软雅黑" pitchFamily="34" charset="-122"/>
              </a:rPr>
              <a:t>量</a:t>
            </a:r>
            <a:endParaRPr lang="en-US" sz="2000" dirty="0">
              <a:solidFill>
                <a:schemeClr val="bg1"/>
              </a:solidFill>
              <a:latin typeface="微软雅黑" pitchFamily="34" charset="-122"/>
              <a:ea typeface="微软雅黑" pitchFamily="34" charset="-122"/>
            </a:endParaRPr>
          </a:p>
        </p:txBody>
      </p:sp>
      <p:sp>
        <p:nvSpPr>
          <p:cNvPr id="10" name="矩形 19"/>
          <p:cNvSpPr/>
          <p:nvPr/>
        </p:nvSpPr>
        <p:spPr>
          <a:xfrm>
            <a:off x="2387992" y="4847449"/>
            <a:ext cx="1260022" cy="400110"/>
          </a:xfrm>
          <a:prstGeom prst="rect">
            <a:avLst/>
          </a:prstGeom>
          <a:solidFill>
            <a:srgbClr val="18B103"/>
          </a:solidFill>
          <a:ln>
            <a:noFill/>
          </a:ln>
          <a:effectLst/>
          <a:scene3d>
            <a:camera prst="orthographicFront">
              <a:rot lat="0" lon="0" rev="0"/>
            </a:camera>
            <a:lightRig rig="glow" dir="t">
              <a:rot lat="0" lon="0" rev="4800000"/>
            </a:lightRig>
          </a:scene3d>
          <a:sp3d prstMaterial="matte">
            <a:bevelT w="0" h="0"/>
          </a:sp3d>
        </p:spPr>
        <p:txBody>
          <a:bodyPr wrap="square">
            <a:spAutoFit/>
          </a:bodyPr>
          <a:lstStyle/>
          <a:p>
            <a:pPr algn="ctr">
              <a:defRPr/>
            </a:pPr>
            <a:r>
              <a:rPr lang="zh-CN" altLang="en-US" sz="2000" dirty="0" smtClean="0">
                <a:solidFill>
                  <a:schemeClr val="bg1"/>
                </a:solidFill>
                <a:latin typeface="微软雅黑" pitchFamily="34" charset="-122"/>
                <a:ea typeface="微软雅黑" pitchFamily="34" charset="-122"/>
              </a:rPr>
              <a:t>保存次数</a:t>
            </a:r>
            <a:endParaRPr lang="en-US" sz="2000" dirty="0">
              <a:solidFill>
                <a:schemeClr val="bg1"/>
              </a:solidFill>
              <a:latin typeface="微软雅黑" pitchFamily="34" charset="-122"/>
              <a:ea typeface="微软雅黑" pitchFamily="34" charset="-122"/>
            </a:endParaRPr>
          </a:p>
        </p:txBody>
      </p:sp>
      <p:sp>
        <p:nvSpPr>
          <p:cNvPr id="3" name="TextBox 2"/>
          <p:cNvSpPr txBox="1"/>
          <p:nvPr/>
        </p:nvSpPr>
        <p:spPr>
          <a:xfrm>
            <a:off x="1912677" y="5740854"/>
            <a:ext cx="1210588" cy="400110"/>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用户行为</a:t>
            </a:r>
            <a:endParaRPr lang="en-US" sz="2000" b="1"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4513002" y="5746477"/>
            <a:ext cx="3005951" cy="400110"/>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更</a:t>
            </a:r>
            <a:r>
              <a:rPr lang="zh-CN" altLang="en-US" sz="2000" b="1" dirty="0" smtClean="0">
                <a:solidFill>
                  <a:schemeClr val="bg1"/>
                </a:solidFill>
                <a:latin typeface="微软雅黑" panose="020B0503020204020204" pitchFamily="34" charset="-122"/>
                <a:ea typeface="微软雅黑" panose="020B0503020204020204" pitchFamily="34" charset="-122"/>
              </a:rPr>
              <a:t>新且受关注的重要文献</a:t>
            </a:r>
            <a:endParaRPr lang="en-US" sz="2000" b="1" dirty="0">
              <a:solidFill>
                <a:schemeClr val="bg1"/>
              </a:solidFill>
              <a:latin typeface="微软雅黑" panose="020B0503020204020204" pitchFamily="34" charset="-122"/>
              <a:ea typeface="微软雅黑" panose="020B0503020204020204" pitchFamily="34" charset="-122"/>
            </a:endParaRPr>
          </a:p>
        </p:txBody>
      </p:sp>
      <p:cxnSp>
        <p:nvCxnSpPr>
          <p:cNvPr id="12" name="Straight Arrow Connector 11"/>
          <p:cNvCxnSpPr>
            <a:stCxn id="3" idx="3"/>
            <a:endCxn id="11" idx="1"/>
          </p:cNvCxnSpPr>
          <p:nvPr/>
        </p:nvCxnSpPr>
        <p:spPr>
          <a:xfrm>
            <a:off x="3123265" y="5940909"/>
            <a:ext cx="1389737" cy="5623"/>
          </a:xfrm>
          <a:prstGeom prst="straightConnector1">
            <a:avLst/>
          </a:prstGeom>
          <a:ln w="762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343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a:off x="0" y="768374"/>
            <a:ext cx="9144000" cy="5420032"/>
          </a:xfrm>
          <a:prstGeom prst="rect">
            <a:avLst/>
          </a:prstGeom>
          <a:noFill/>
          <a:ln w="9525">
            <a:noFill/>
            <a:miter lim="800000"/>
            <a:headEnd/>
            <a:tailEnd/>
          </a:ln>
        </p:spPr>
      </p:pic>
      <p:sp>
        <p:nvSpPr>
          <p:cNvPr id="5" name="标题 1"/>
          <p:cNvSpPr>
            <a:spLocks noGrp="1"/>
          </p:cNvSpPr>
          <p:nvPr>
            <p:ph type="title"/>
          </p:nvPr>
        </p:nvSpPr>
        <p:spPr>
          <a:xfrm>
            <a:off x="1" y="267375"/>
            <a:ext cx="5339923" cy="830997"/>
          </a:xfrm>
          <a:noFill/>
        </p:spPr>
        <p:txBody>
          <a:bodyPr wrap="none" rtlCol="0">
            <a:spAutoFit/>
          </a:bodyPr>
          <a:lstStyle/>
          <a:p>
            <a:pPr algn="l"/>
            <a:r>
              <a:rPr lang="zh-CN" altLang="en-US" sz="2400" b="1" dirty="0">
                <a:solidFill>
                  <a:schemeClr val="bg2"/>
                </a:solidFill>
                <a:latin typeface="微软雅黑" pitchFamily="34" charset="-122"/>
                <a:ea typeface="微软雅黑" pitchFamily="34" charset="-122"/>
                <a:cs typeface="+mn-cs"/>
              </a:rPr>
              <a:t>“文献级别用量指标</a:t>
            </a:r>
            <a:r>
              <a:rPr lang="zh-CN" altLang="en-US" sz="2400" b="1" dirty="0" smtClean="0">
                <a:solidFill>
                  <a:schemeClr val="bg2"/>
                </a:solidFill>
                <a:latin typeface="微软雅黑" pitchFamily="34" charset="-122"/>
                <a:ea typeface="微软雅黑" pitchFamily="34" charset="-122"/>
                <a:cs typeface="+mn-cs"/>
              </a:rPr>
              <a:t>”</a:t>
            </a:r>
            <a:r>
              <a:rPr lang="en-US" altLang="zh-CN" sz="2400" b="1" dirty="0" smtClean="0">
                <a:solidFill>
                  <a:schemeClr val="bg2"/>
                </a:solidFill>
                <a:latin typeface="微软雅黑" pitchFamily="34" charset="-122"/>
                <a:ea typeface="微软雅黑" pitchFamily="34" charset="-122"/>
                <a:cs typeface="+mn-cs"/>
              </a:rPr>
              <a:t>——</a:t>
            </a:r>
            <a:r>
              <a:rPr lang="zh-CN" altLang="en-US" sz="2400" b="1" dirty="0" smtClean="0">
                <a:solidFill>
                  <a:schemeClr val="bg2"/>
                </a:solidFill>
                <a:latin typeface="微软雅黑" pitchFamily="34" charset="-122"/>
                <a:ea typeface="微软雅黑" pitchFamily="34" charset="-122"/>
                <a:cs typeface="+mn-cs"/>
              </a:rPr>
              <a:t>使用次数</a:t>
            </a:r>
            <a:r>
              <a:rPr lang="zh-CN" altLang="en-US" sz="2400" b="1" dirty="0">
                <a:solidFill>
                  <a:schemeClr val="bg2"/>
                </a:solidFill>
                <a:latin typeface="微软雅黑" pitchFamily="34" charset="-122"/>
                <a:ea typeface="微软雅黑" pitchFamily="34" charset="-122"/>
                <a:cs typeface="+mn-cs"/>
              </a:rPr>
              <a:t/>
            </a:r>
            <a:br>
              <a:rPr lang="zh-CN" altLang="en-US" sz="2400" b="1" dirty="0">
                <a:solidFill>
                  <a:schemeClr val="bg2"/>
                </a:solidFill>
                <a:latin typeface="微软雅黑" pitchFamily="34" charset="-122"/>
                <a:ea typeface="微软雅黑" pitchFamily="34" charset="-122"/>
                <a:cs typeface="+mn-cs"/>
              </a:rPr>
            </a:br>
            <a:endParaRPr lang="zh-CN" altLang="en-US" sz="2400" b="1" dirty="0">
              <a:solidFill>
                <a:schemeClr val="bg2"/>
              </a:solidFill>
              <a:latin typeface="微软雅黑" pitchFamily="34" charset="-122"/>
              <a:ea typeface="微软雅黑" pitchFamily="34" charset="-122"/>
              <a:cs typeface="+mn-cs"/>
            </a:endParaRPr>
          </a:p>
        </p:txBody>
      </p:sp>
      <p:sp>
        <p:nvSpPr>
          <p:cNvPr id="7" name="圆角矩形 21"/>
          <p:cNvSpPr>
            <a:spLocks noChangeArrowheads="1"/>
          </p:cNvSpPr>
          <p:nvPr/>
        </p:nvSpPr>
        <p:spPr bwMode="auto">
          <a:xfrm>
            <a:off x="3633568" y="1957015"/>
            <a:ext cx="639470" cy="288018"/>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p>
        </p:txBody>
      </p:sp>
    </p:spTree>
    <p:extLst>
      <p:ext uri="{BB962C8B-B14F-4D97-AF65-F5344CB8AC3E}">
        <p14:creationId xmlns:p14="http://schemas.microsoft.com/office/powerpoint/2010/main" val="526646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55106" y="296153"/>
            <a:ext cx="8400235"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dirty="0" smtClean="0">
                <a:cs typeface="Arial" panose="020B0604020202020204" pitchFamily="34" charset="0"/>
                <a:sym typeface="+mn-lt"/>
              </a:rPr>
              <a:t>西安建筑科技大学主</a:t>
            </a:r>
            <a:r>
              <a:rPr lang="zh-CN" altLang="en-US" dirty="0">
                <a:cs typeface="Arial" panose="020B0604020202020204" pitchFamily="34" charset="0"/>
                <a:sym typeface="+mn-lt"/>
              </a:rPr>
              <a:t>要合作机构（</a:t>
            </a:r>
            <a:r>
              <a:rPr lang="en-US" altLang="zh-CN" dirty="0">
                <a:cs typeface="Arial" panose="020B0604020202020204" pitchFamily="34" charset="0"/>
                <a:sym typeface="+mn-lt"/>
              </a:rPr>
              <a:t>TOP 10</a:t>
            </a:r>
            <a:r>
              <a:rPr lang="zh-CN" altLang="en-US" dirty="0">
                <a:cs typeface="Arial" panose="020B0604020202020204" pitchFamily="34" charset="0"/>
                <a:sym typeface="+mn-lt"/>
              </a:rPr>
              <a:t>）</a:t>
            </a:r>
          </a:p>
        </p:txBody>
      </p:sp>
      <p:sp>
        <p:nvSpPr>
          <p:cNvPr id="5" name="文本占位符 4"/>
          <p:cNvSpPr>
            <a:spLocks noGrp="1"/>
          </p:cNvSpPr>
          <p:nvPr>
            <p:ph type="body" sz="quarter" idx="13"/>
          </p:nvPr>
        </p:nvSpPr>
        <p:spPr/>
        <p:txBody>
          <a:bodyPr/>
          <a:lstStyle/>
          <a:p>
            <a:endParaRPr lang="zh-CN" altLang="en-US">
              <a:latin typeface="+mn-lt"/>
              <a:cs typeface="+mn-ea"/>
              <a:sym typeface="+mn-lt"/>
            </a:endParaRPr>
          </a:p>
        </p:txBody>
      </p:sp>
      <p:sp>
        <p:nvSpPr>
          <p:cNvPr id="6" name="矩形 5">
            <a:extLst>
              <a:ext uri="{FF2B5EF4-FFF2-40B4-BE49-F238E27FC236}">
                <a16:creationId xmlns:a16="http://schemas.microsoft.com/office/drawing/2014/main" xmlns="" id="{650D9B91-F469-493D-9D17-3DF70D4D1DE5}"/>
              </a:ext>
            </a:extLst>
          </p:cNvPr>
          <p:cNvSpPr/>
          <p:nvPr/>
        </p:nvSpPr>
        <p:spPr>
          <a:xfrm>
            <a:off x="956602" y="5322237"/>
            <a:ext cx="7656456" cy="793427"/>
          </a:xfrm>
          <a:prstGeom prst="rect">
            <a:avLst/>
          </a:prstGeom>
          <a:solidFill>
            <a:srgbClr val="6734FF">
              <a:alpha val="85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smtClean="0">
                <a:solidFill>
                  <a:srgbClr val="FFFFFF"/>
                </a:solidFill>
                <a:latin typeface="Arial"/>
                <a:ea typeface="微软雅黑"/>
                <a:cs typeface="+mn-ea"/>
                <a:sym typeface="+mn-lt"/>
              </a:rPr>
              <a:t>西安建筑科技大学的</a:t>
            </a:r>
            <a:r>
              <a:rPr lang="zh-CN" altLang="en-US" dirty="0">
                <a:solidFill>
                  <a:srgbClr val="FFFFFF"/>
                </a:solidFill>
                <a:latin typeface="Arial"/>
                <a:ea typeface="微软雅黑"/>
                <a:cs typeface="+mn-ea"/>
                <a:sym typeface="+mn-lt"/>
              </a:rPr>
              <a:t>主要合作机构共</a:t>
            </a:r>
            <a:r>
              <a:rPr lang="zh-CN" altLang="en-US" dirty="0" smtClean="0">
                <a:solidFill>
                  <a:srgbClr val="FFFFFF"/>
                </a:solidFill>
                <a:latin typeface="Arial"/>
                <a:ea typeface="微软雅黑"/>
                <a:cs typeface="+mn-ea"/>
                <a:sym typeface="+mn-lt"/>
              </a:rPr>
              <a:t>有超过</a:t>
            </a:r>
            <a:r>
              <a:rPr lang="en-US" altLang="zh-CN" dirty="0" smtClean="0">
                <a:solidFill>
                  <a:srgbClr val="FFFFFF"/>
                </a:solidFill>
                <a:latin typeface="Arial"/>
                <a:ea typeface="微软雅黑"/>
                <a:cs typeface="+mn-ea"/>
                <a:sym typeface="+mn-lt"/>
              </a:rPr>
              <a:t>830</a:t>
            </a:r>
            <a:r>
              <a:rPr lang="zh-CN" altLang="en-US" dirty="0" smtClean="0">
                <a:solidFill>
                  <a:srgbClr val="FFFFFF"/>
                </a:solidFill>
                <a:latin typeface="Arial"/>
                <a:ea typeface="微软雅黑"/>
                <a:cs typeface="+mn-ea"/>
                <a:sym typeface="+mn-lt"/>
              </a:rPr>
              <a:t>个</a:t>
            </a:r>
            <a:r>
              <a:rPr lang="zh-CN" altLang="en-US" dirty="0">
                <a:solidFill>
                  <a:srgbClr val="FFFFFF"/>
                </a:solidFill>
                <a:latin typeface="Arial"/>
                <a:ea typeface="微软雅黑"/>
                <a:cs typeface="+mn-ea"/>
                <a:sym typeface="+mn-lt"/>
              </a:rPr>
              <a:t>，其中，合作论文</a:t>
            </a:r>
            <a:r>
              <a:rPr lang="zh-CN" altLang="en-US" dirty="0" smtClean="0">
                <a:solidFill>
                  <a:srgbClr val="FFFFFF"/>
                </a:solidFill>
                <a:latin typeface="Arial"/>
                <a:ea typeface="微软雅黑"/>
                <a:cs typeface="+mn-ea"/>
                <a:sym typeface="+mn-lt"/>
              </a:rPr>
              <a:t>数</a:t>
            </a:r>
            <a:r>
              <a:rPr lang="zh-CN" altLang="en-US" dirty="0">
                <a:solidFill>
                  <a:srgbClr val="FFFFFF"/>
                </a:solidFill>
                <a:latin typeface="Arial"/>
                <a:ea typeface="微软雅黑"/>
                <a:cs typeface="+mn-ea"/>
                <a:sym typeface="+mn-lt"/>
              </a:rPr>
              <a:t>较多</a:t>
            </a:r>
            <a:r>
              <a:rPr lang="zh-CN" altLang="en-US" dirty="0" smtClean="0">
                <a:solidFill>
                  <a:srgbClr val="FFFFFF"/>
                </a:solidFill>
                <a:latin typeface="Arial"/>
                <a:ea typeface="微软雅黑"/>
                <a:cs typeface="+mn-ea"/>
                <a:sym typeface="+mn-lt"/>
              </a:rPr>
              <a:t>的是西安交通大</a:t>
            </a:r>
            <a:r>
              <a:rPr lang="zh-CN" altLang="en-US" dirty="0">
                <a:solidFill>
                  <a:srgbClr val="FFFFFF"/>
                </a:solidFill>
                <a:latin typeface="Arial"/>
                <a:ea typeface="微软雅黑"/>
                <a:cs typeface="+mn-ea"/>
                <a:sym typeface="+mn-lt"/>
              </a:rPr>
              <a:t>学</a:t>
            </a:r>
            <a:r>
              <a:rPr lang="zh-CN" altLang="en-US" dirty="0" smtClean="0">
                <a:solidFill>
                  <a:srgbClr val="FFFFFF"/>
                </a:solidFill>
                <a:latin typeface="Arial"/>
                <a:ea typeface="微软雅黑"/>
                <a:cs typeface="+mn-ea"/>
                <a:sym typeface="+mn-lt"/>
              </a:rPr>
              <a:t>、西北工业大学、中国科学院、哈尔滨工业大学等</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pic>
        <p:nvPicPr>
          <p:cNvPr id="3" name="Picture 2"/>
          <p:cNvPicPr>
            <a:picLocks noChangeAspect="1"/>
          </p:cNvPicPr>
          <p:nvPr/>
        </p:nvPicPr>
        <p:blipFill>
          <a:blip r:embed="rId2"/>
          <a:stretch>
            <a:fillRect/>
          </a:stretch>
        </p:blipFill>
        <p:spPr>
          <a:xfrm>
            <a:off x="-42953" y="716933"/>
            <a:ext cx="9186953" cy="4498677"/>
          </a:xfrm>
          <a:prstGeom prst="rect">
            <a:avLst/>
          </a:prstGeom>
        </p:spPr>
      </p:pic>
    </p:spTree>
    <p:extLst>
      <p:ext uri="{BB962C8B-B14F-4D97-AF65-F5344CB8AC3E}">
        <p14:creationId xmlns:p14="http://schemas.microsoft.com/office/powerpoint/2010/main" val="356167908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657D88-F8E4-486E-A336-8D48EF8B1783}"/>
              </a:ext>
            </a:extLst>
          </p:cNvPr>
          <p:cNvSpPr>
            <a:spLocks noGrp="1"/>
          </p:cNvSpPr>
          <p:nvPr>
            <p:ph type="title"/>
          </p:nvPr>
        </p:nvSpPr>
        <p:spPr>
          <a:xfrm>
            <a:off x="628653" y="1129408"/>
            <a:ext cx="1696261" cy="679419"/>
          </a:xfrm>
        </p:spPr>
        <p:txBody>
          <a:bodyPr/>
          <a:lstStyle/>
          <a:p>
            <a:r>
              <a:rPr lang="zh-CN" altLang="en-US" dirty="0">
                <a:latin typeface="Microsoft YaHei" pitchFamily="34" charset="-122"/>
              </a:rPr>
              <a:t>检索小结</a:t>
            </a:r>
            <a:r>
              <a:rPr lang="en-US" altLang="zh-CN" dirty="0">
                <a:latin typeface="Microsoft YaHei" pitchFamily="34" charset="-122"/>
              </a:rPr>
              <a:t/>
            </a:r>
            <a:br>
              <a:rPr lang="en-US" altLang="zh-CN" dirty="0">
                <a:latin typeface="Microsoft YaHei" pitchFamily="34" charset="-122"/>
              </a:rPr>
            </a:br>
            <a:endParaRPr lang="zh-CN" altLang="en-US" dirty="0"/>
          </a:p>
        </p:txBody>
      </p:sp>
      <p:sp>
        <p:nvSpPr>
          <p:cNvPr id="7" name="Title 2"/>
          <p:cNvSpPr txBox="1">
            <a:spLocks/>
          </p:cNvSpPr>
          <p:nvPr/>
        </p:nvSpPr>
        <p:spPr bwMode="auto">
          <a:xfrm>
            <a:off x="934761" y="826624"/>
            <a:ext cx="1944216" cy="83661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a:defRPr/>
            </a:pPr>
            <a:endParaRPr lang="en-US" dirty="0">
              <a:solidFill>
                <a:schemeClr val="bg2"/>
              </a:solidFill>
              <a:latin typeface="Microsoft YaHei" pitchFamily="34" charset="-122"/>
            </a:endParaRPr>
          </a:p>
        </p:txBody>
      </p:sp>
      <p:pic>
        <p:nvPicPr>
          <p:cNvPr id="8" name="Picture 11" descr="“search icon”的图片搜索结果"/>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385812" y="934143"/>
            <a:ext cx="733103" cy="73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47636" y="2681696"/>
            <a:ext cx="8643259" cy="2092883"/>
            <a:chOff x="263522" y="3510993"/>
            <a:chExt cx="8643258" cy="2092883"/>
          </a:xfrm>
        </p:grpSpPr>
        <p:sp>
          <p:nvSpPr>
            <p:cNvPr id="10" name="Rectangle 3"/>
            <p:cNvSpPr>
              <a:spLocks noChangeArrowheads="1"/>
            </p:cNvSpPr>
            <p:nvPr/>
          </p:nvSpPr>
          <p:spPr bwMode="auto">
            <a:xfrm>
              <a:off x="3202780" y="3510994"/>
              <a:ext cx="2970213" cy="1877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lnSpc>
                  <a:spcPct val="200000"/>
                </a:lnSpc>
              </a:pPr>
              <a:r>
                <a:rPr lang="zh-CN" altLang="en-US" sz="2400" b="1" dirty="0">
                  <a:solidFill>
                    <a:srgbClr val="0000FF"/>
                  </a:solidFill>
                  <a:latin typeface="微软雅黑" pitchFamily="34" charset="-122"/>
                  <a:ea typeface="微软雅黑" pitchFamily="34" charset="-122"/>
                </a:rPr>
                <a:t>锁定相关领域的论文</a:t>
              </a:r>
              <a:endParaRPr lang="en-US" altLang="zh-CN" sz="2400" b="1" dirty="0">
                <a:solidFill>
                  <a:srgbClr val="0000FF"/>
                </a:solidFill>
                <a:latin typeface="微软雅黑" pitchFamily="34" charset="-122"/>
                <a:ea typeface="微软雅黑" pitchFamily="34" charset="-122"/>
              </a:endParaRPr>
            </a:p>
            <a:p>
              <a:pPr algn="ctr"/>
              <a:endParaRPr lang="en-US" altLang="zh-CN" sz="1400" dirty="0">
                <a:latin typeface="微软雅黑" pitchFamily="34" charset="-122"/>
                <a:ea typeface="微软雅黑" pitchFamily="34" charset="-122"/>
              </a:endParaRPr>
            </a:p>
            <a:p>
              <a:pPr algn="ctr">
                <a:lnSpc>
                  <a:spcPct val="150000"/>
                </a:lnSpc>
              </a:pPr>
              <a:r>
                <a:rPr lang="zh-CN" altLang="en-US" dirty="0">
                  <a:latin typeface="微软雅黑" pitchFamily="34" charset="-122"/>
                  <a:ea typeface="微软雅黑" pitchFamily="34" charset="-122"/>
                </a:rPr>
                <a:t>精炼检索结果</a:t>
              </a:r>
              <a:endParaRPr lang="en-US" altLang="zh-CN" dirty="0">
                <a:latin typeface="微软雅黑" pitchFamily="34" charset="-122"/>
                <a:ea typeface="微软雅黑" pitchFamily="34" charset="-122"/>
              </a:endParaRPr>
            </a:p>
            <a:p>
              <a:pPr algn="ctr">
                <a:lnSpc>
                  <a:spcPct val="150000"/>
                </a:lnSpc>
              </a:pPr>
              <a:r>
                <a:rPr lang="zh-CN" altLang="en-US" dirty="0">
                  <a:latin typeface="微软雅黑" pitchFamily="34" charset="-122"/>
                  <a:ea typeface="微软雅黑" pitchFamily="34" charset="-122"/>
                </a:rPr>
                <a:t>（</a:t>
              </a:r>
              <a:r>
                <a:rPr lang="en-US" altLang="zh-CN" dirty="0">
                  <a:latin typeface="微软雅黑" pitchFamily="34" charset="-122"/>
                  <a:ea typeface="微软雅黑" pitchFamily="34" charset="-122"/>
                </a:rPr>
                <a:t>Web of Science</a:t>
              </a:r>
              <a:r>
                <a:rPr lang="zh-CN" altLang="en-US" dirty="0">
                  <a:latin typeface="微软雅黑" pitchFamily="34" charset="-122"/>
                  <a:ea typeface="微软雅黑" pitchFamily="34" charset="-122"/>
                </a:rPr>
                <a:t>类别）</a:t>
              </a:r>
              <a:endParaRPr lang="en-US" altLang="zh-CN" dirty="0">
                <a:latin typeface="微软雅黑" pitchFamily="34" charset="-122"/>
                <a:ea typeface="微软雅黑" pitchFamily="34" charset="-122"/>
              </a:endParaRPr>
            </a:p>
          </p:txBody>
        </p:sp>
        <p:sp>
          <p:nvSpPr>
            <p:cNvPr id="11" name="Rectangle 13"/>
            <p:cNvSpPr>
              <a:spLocks noChangeArrowheads="1"/>
            </p:cNvSpPr>
            <p:nvPr/>
          </p:nvSpPr>
          <p:spPr bwMode="auto">
            <a:xfrm>
              <a:off x="263522" y="3510996"/>
              <a:ext cx="2724150" cy="1877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lnSpc>
                  <a:spcPct val="200000"/>
                </a:lnSpc>
              </a:pPr>
              <a:r>
                <a:rPr lang="zh-CN" altLang="en-US" sz="2400" b="1" dirty="0">
                  <a:solidFill>
                    <a:srgbClr val="0000FF"/>
                  </a:solidFill>
                  <a:latin typeface="微软雅黑" pitchFamily="34" charset="-122"/>
                  <a:ea typeface="微软雅黑" pitchFamily="34" charset="-122"/>
                </a:rPr>
                <a:t>高影响力论文</a:t>
              </a:r>
              <a:endParaRPr lang="en-US" altLang="zh-CN" sz="2400" b="1" dirty="0">
                <a:solidFill>
                  <a:srgbClr val="0000FF"/>
                </a:solidFill>
                <a:latin typeface="微软雅黑" pitchFamily="34" charset="-122"/>
                <a:ea typeface="微软雅黑" pitchFamily="34" charset="-122"/>
              </a:endParaRPr>
            </a:p>
            <a:p>
              <a:pPr algn="ctr"/>
              <a:endParaRPr lang="zh-CN" altLang="en-US" sz="1400" dirty="0">
                <a:latin typeface="微软雅黑" pitchFamily="34" charset="-122"/>
                <a:ea typeface="微软雅黑" pitchFamily="34" charset="-122"/>
              </a:endParaRPr>
            </a:p>
            <a:p>
              <a:pPr algn="ctr">
                <a:lnSpc>
                  <a:spcPct val="150000"/>
                </a:lnSpc>
              </a:pPr>
              <a:r>
                <a:rPr lang="zh-CN" altLang="en-US" dirty="0">
                  <a:latin typeface="微软雅黑" pitchFamily="34" charset="-122"/>
                  <a:ea typeface="微软雅黑" pitchFamily="34" charset="-122"/>
                </a:rPr>
                <a:t>被引频次降序排列</a:t>
              </a:r>
            </a:p>
            <a:p>
              <a:pPr algn="ctr">
                <a:lnSpc>
                  <a:spcPct val="150000"/>
                </a:lnSpc>
              </a:pPr>
              <a:r>
                <a:rPr lang="en-US" altLang="zh-CN" dirty="0">
                  <a:latin typeface="微软雅黑" pitchFamily="34" charset="-122"/>
                  <a:ea typeface="微软雅黑" pitchFamily="34" charset="-122"/>
                </a:rPr>
                <a:t>ESI</a:t>
              </a:r>
              <a:r>
                <a:rPr lang="zh-CN" altLang="en-US" dirty="0">
                  <a:latin typeface="微软雅黑" pitchFamily="34" charset="-122"/>
                  <a:ea typeface="微软雅黑" pitchFamily="34" charset="-122"/>
                </a:rPr>
                <a:t>高水平论文</a:t>
              </a:r>
            </a:p>
          </p:txBody>
        </p:sp>
        <p:sp>
          <p:nvSpPr>
            <p:cNvPr id="12" name="Rectangle 14"/>
            <p:cNvSpPr>
              <a:spLocks noChangeArrowheads="1"/>
            </p:cNvSpPr>
            <p:nvPr/>
          </p:nvSpPr>
          <p:spPr bwMode="auto">
            <a:xfrm>
              <a:off x="6336618" y="3510993"/>
              <a:ext cx="2570162" cy="1877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lnSpc>
                  <a:spcPct val="200000"/>
                </a:lnSpc>
              </a:pPr>
              <a:r>
                <a:rPr lang="zh-CN" altLang="en-US" sz="2400" b="1" dirty="0">
                  <a:solidFill>
                    <a:srgbClr val="0000FF"/>
                  </a:solidFill>
                  <a:latin typeface="微软雅黑" pitchFamily="34" charset="-122"/>
                  <a:ea typeface="微软雅黑" pitchFamily="34" charset="-122"/>
                </a:rPr>
                <a:t>综述文章</a:t>
              </a:r>
            </a:p>
            <a:p>
              <a:pPr algn="ctr"/>
              <a:endParaRPr lang="en-US" altLang="zh-CN" sz="1400" dirty="0">
                <a:latin typeface="微软雅黑" pitchFamily="34" charset="-122"/>
                <a:ea typeface="微软雅黑" pitchFamily="34" charset="-122"/>
              </a:endParaRPr>
            </a:p>
            <a:p>
              <a:pPr algn="ctr">
                <a:lnSpc>
                  <a:spcPct val="150000"/>
                </a:lnSpc>
              </a:pPr>
              <a:r>
                <a:rPr lang="zh-CN" altLang="en-US" dirty="0">
                  <a:latin typeface="微软雅黑" pitchFamily="34" charset="-122"/>
                  <a:ea typeface="微软雅黑" pitchFamily="34" charset="-122"/>
                </a:rPr>
                <a:t>精炼检索结果</a:t>
              </a:r>
            </a:p>
            <a:p>
              <a:pPr algn="ctr">
                <a:lnSpc>
                  <a:spcPct val="150000"/>
                </a:lnSpc>
              </a:pPr>
              <a:r>
                <a:rPr lang="zh-CN" altLang="en-US" dirty="0">
                  <a:latin typeface="微软雅黑" pitchFamily="34" charset="-122"/>
                  <a:ea typeface="微软雅黑" pitchFamily="34" charset="-122"/>
                </a:rPr>
                <a:t>（文献类型</a:t>
              </a:r>
              <a:r>
                <a:rPr lang="en-US" altLang="zh-CN" dirty="0">
                  <a:latin typeface="微软雅黑" pitchFamily="34" charset="-122"/>
                  <a:ea typeface="微软雅黑" pitchFamily="34" charset="-122"/>
                </a:rPr>
                <a:t>Review</a:t>
              </a:r>
              <a:r>
                <a:rPr lang="zh-CN" altLang="en-US" dirty="0">
                  <a:latin typeface="微软雅黑" pitchFamily="34" charset="-122"/>
                  <a:ea typeface="微软雅黑" pitchFamily="34" charset="-122"/>
                </a:rPr>
                <a:t>）</a:t>
              </a:r>
            </a:p>
          </p:txBody>
        </p:sp>
        <p:cxnSp>
          <p:nvCxnSpPr>
            <p:cNvPr id="13" name="Straight Connector 12"/>
            <p:cNvCxnSpPr/>
            <p:nvPr/>
          </p:nvCxnSpPr>
          <p:spPr>
            <a:xfrm>
              <a:off x="2989263" y="3586163"/>
              <a:ext cx="0" cy="2017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8480" y="3586163"/>
              <a:ext cx="0" cy="2017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276435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ormAutofit fontScale="90000"/>
          </a:bodyPr>
          <a:lstStyle/>
          <a:p>
            <a:pPr eaLnBrk="1" hangingPunct="1"/>
            <a:r>
              <a:rPr lang="zh-CN" altLang="en-US" dirty="0">
                <a:latin typeface="微软雅黑" pitchFamily="34" charset="-122"/>
                <a:ea typeface="微软雅黑" pitchFamily="34" charset="-122"/>
              </a:rPr>
              <a:t>科研人员与科学信息的获取和利用</a:t>
            </a:r>
          </a:p>
        </p:txBody>
      </p:sp>
      <p:sp>
        <p:nvSpPr>
          <p:cNvPr id="5" name="Rectangle 4"/>
          <p:cNvSpPr txBox="1">
            <a:spLocks noChangeArrowheads="1"/>
          </p:cNvSpPr>
          <p:nvPr/>
        </p:nvSpPr>
        <p:spPr bwMode="auto">
          <a:xfrm>
            <a:off x="698694" y="3781375"/>
            <a:ext cx="7571546" cy="19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marL="228600" marR="0" lvl="0" indent="-228600" algn="ctr" defTabSz="914400" rtl="0" eaLnBrk="1" fontAlgn="base" latinLnBrk="0" hangingPunct="1">
              <a:lnSpc>
                <a:spcPct val="150000"/>
              </a:lnSpc>
              <a:spcBef>
                <a:spcPct val="50000"/>
              </a:spcBef>
              <a:spcAft>
                <a:spcPct val="0"/>
              </a:spcAft>
              <a:buClr>
                <a:schemeClr val="tx2"/>
              </a:buClr>
              <a:buSzTx/>
              <a:buFontTx/>
              <a:buNone/>
              <a:tabLst/>
              <a:defRPr/>
            </a:pPr>
            <a:r>
              <a:rPr kumimoji="0" lang="zh-CN" altLang="en-US" sz="2000" b="0" i="0" u="none" strike="noStrike" kern="0" cap="none" spc="0" normalizeH="0" baseline="0" noProof="0" dirty="0">
                <a:ln>
                  <a:noFill/>
                </a:ln>
                <a:solidFill>
                  <a:schemeClr val="tx1"/>
                </a:solidFill>
                <a:effectLst/>
                <a:uLnTx/>
                <a:uFillTx/>
                <a:latin typeface="微软雅黑" pitchFamily="34" charset="-122"/>
                <a:ea typeface="微软雅黑" pitchFamily="34" charset="-122"/>
                <a:cs typeface="+mn-cs"/>
              </a:rPr>
              <a:t>          </a:t>
            </a:r>
            <a:r>
              <a:rPr kumimoji="0" lang="zh-CN" altLang="en-US" sz="2000" b="1" i="0" u="none" strike="noStrike" kern="0" cap="none" spc="0" normalizeH="0" baseline="0" noProof="0" dirty="0">
                <a:ln>
                  <a:noFill/>
                </a:ln>
                <a:solidFill>
                  <a:srgbClr val="3213ED"/>
                </a:solidFill>
                <a:effectLst/>
                <a:uLnTx/>
                <a:uFillTx/>
                <a:latin typeface="微软雅黑" pitchFamily="34" charset="-122"/>
                <a:ea typeface="微软雅黑" pitchFamily="34" charset="-122"/>
                <a:cs typeface="+mn-cs"/>
              </a:rPr>
              <a:t>科研过程中合理利用文</a:t>
            </a:r>
            <a:r>
              <a:rPr kumimoji="0" lang="zh-CN" altLang="en-US" sz="2000" b="1" i="0" u="none" strike="noStrike" kern="0" cap="none" spc="0" normalizeH="0" baseline="0" noProof="0" dirty="0" smtClean="0">
                <a:ln>
                  <a:noFill/>
                </a:ln>
                <a:solidFill>
                  <a:srgbClr val="3213ED"/>
                </a:solidFill>
                <a:effectLst/>
                <a:uLnTx/>
                <a:uFillTx/>
                <a:latin typeface="微软雅黑" pitchFamily="34" charset="-122"/>
                <a:ea typeface="微软雅黑" pitchFamily="34" charset="-122"/>
                <a:cs typeface="+mn-cs"/>
              </a:rPr>
              <a:t>献</a:t>
            </a:r>
            <a:endParaRPr kumimoji="0" lang="zh-CN" altLang="en-US" sz="2000" b="1" i="0" u="none" strike="noStrike" kern="0" cap="none" spc="0" normalizeH="0" baseline="0" noProof="0" dirty="0">
              <a:ln>
                <a:noFill/>
              </a:ln>
              <a:solidFill>
                <a:srgbClr val="3213ED"/>
              </a:solidFill>
              <a:effectLst/>
              <a:uLnTx/>
              <a:uFillTx/>
              <a:latin typeface="微软雅黑" pitchFamily="34" charset="-122"/>
              <a:ea typeface="微软雅黑" pitchFamily="34" charset="-122"/>
              <a:cs typeface="+mn-cs"/>
            </a:endParaRPr>
          </a:p>
          <a:p>
            <a:pPr marL="228600" marR="0" lvl="0" indent="-228600" algn="l" defTabSz="914400" rtl="0" eaLnBrk="1" fontAlgn="base" latinLnBrk="0" hangingPunct="1">
              <a:lnSpc>
                <a:spcPct val="100000"/>
              </a:lnSpc>
              <a:spcBef>
                <a:spcPct val="50000"/>
              </a:spcBef>
              <a:spcAft>
                <a:spcPct val="0"/>
              </a:spcAft>
              <a:buClr>
                <a:schemeClr val="tx2"/>
              </a:buClr>
              <a:buSzTx/>
              <a:buFontTx/>
              <a:buChar char="•"/>
              <a:tabLst/>
              <a:defRPr/>
            </a:pPr>
            <a:r>
              <a:rPr kumimoji="0" lang="zh-CN" altLang="en-US" sz="2000" b="0" i="0" u="none" strike="noStrike" kern="0" cap="none" spc="0" normalizeH="0" baseline="0" noProof="0" dirty="0">
                <a:ln>
                  <a:noFill/>
                </a:ln>
                <a:solidFill>
                  <a:schemeClr val="tx1"/>
                </a:solidFill>
                <a:effectLst/>
                <a:uLnTx/>
                <a:uFillTx/>
                <a:latin typeface="微软雅黑" pitchFamily="34" charset="-122"/>
                <a:ea typeface="微软雅黑" pitchFamily="34" charset="-122"/>
                <a:cs typeface="+mn-cs"/>
              </a:rPr>
              <a:t>研究人员的文献平台可以由</a:t>
            </a:r>
            <a:r>
              <a:rPr kumimoji="0" lang="en-US" altLang="zh-CN" sz="2000" b="1" i="0" u="sng" strike="noStrike" kern="0" cap="none" spc="0" normalizeH="0" baseline="0" noProof="0" dirty="0">
                <a:ln>
                  <a:noFill/>
                </a:ln>
                <a:solidFill>
                  <a:srgbClr val="1DC806"/>
                </a:solidFill>
                <a:effectLst/>
                <a:uLnTx/>
                <a:uFillTx/>
                <a:latin typeface="微软雅黑" pitchFamily="34" charset="-122"/>
                <a:ea typeface="微软雅黑" pitchFamily="34" charset="-122"/>
                <a:cs typeface="+mn-cs"/>
              </a:rPr>
              <a:t>SCI</a:t>
            </a:r>
            <a:r>
              <a:rPr kumimoji="0" lang="zh-CN" altLang="en-US" sz="2000" b="1" i="0" u="sng" strike="noStrike" kern="0" cap="none" spc="0" normalizeH="0" baseline="0" noProof="0" dirty="0">
                <a:ln>
                  <a:noFill/>
                </a:ln>
                <a:solidFill>
                  <a:srgbClr val="1DC806"/>
                </a:solidFill>
                <a:effectLst/>
                <a:uLnTx/>
                <a:uFillTx/>
                <a:latin typeface="微软雅黑" pitchFamily="34" charset="-122"/>
                <a:ea typeface="微软雅黑" pitchFamily="34" charset="-122"/>
                <a:cs typeface="+mn-cs"/>
              </a:rPr>
              <a:t>数据库</a:t>
            </a:r>
            <a:r>
              <a:rPr kumimoji="0" lang="zh-CN" altLang="en-US" sz="2000" b="0" i="0" u="none" strike="noStrike" kern="0" cap="none" spc="0" normalizeH="0" baseline="0" noProof="0" dirty="0">
                <a:ln>
                  <a:noFill/>
                </a:ln>
                <a:solidFill>
                  <a:schemeClr val="tx1"/>
                </a:solidFill>
                <a:effectLst/>
                <a:uLnTx/>
                <a:uFillTx/>
                <a:latin typeface="微软雅黑" pitchFamily="34" charset="-122"/>
                <a:ea typeface="微软雅黑" pitchFamily="34" charset="-122"/>
                <a:cs typeface="+mn-cs"/>
              </a:rPr>
              <a:t>作为入口，满足整体的需求；然后，通过这个入口来获取有用的高质量的全文期刊来满足纵深的研究需要。 </a:t>
            </a:r>
          </a:p>
        </p:txBody>
      </p:sp>
      <p:sp>
        <p:nvSpPr>
          <p:cNvPr id="6" name="Rectangle 5"/>
          <p:cNvSpPr/>
          <p:nvPr/>
        </p:nvSpPr>
        <p:spPr>
          <a:xfrm>
            <a:off x="2612296" y="1484908"/>
            <a:ext cx="6074504" cy="92333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CN" altLang="en-US" sz="2800" cap="all" dirty="0">
                <a:ln/>
                <a:solidFill>
                  <a:srgbClr val="6817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rPr>
              <a:t>如何获取全文呢</a:t>
            </a:r>
            <a:r>
              <a:rPr lang="zh-CN" altLang="en-US" sz="5400" cap="all" dirty="0">
                <a:ln/>
                <a:solidFill>
                  <a:srgbClr val="6817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rPr>
              <a:t>？</a:t>
            </a:r>
            <a:endParaRPr lang="en-US" sz="5400" cap="all" dirty="0">
              <a:ln/>
              <a:solidFill>
                <a:srgbClr val="6817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endParaRPr>
          </a:p>
        </p:txBody>
      </p:sp>
      <p:pic>
        <p:nvPicPr>
          <p:cNvPr id="7" name="Picture 6" descr="bg-face.jpg"/>
          <p:cNvPicPr>
            <a:picLocks noChangeAspect="1"/>
          </p:cNvPicPr>
          <p:nvPr/>
        </p:nvPicPr>
        <p:blipFill>
          <a:blip r:embed="rId3" cstate="print"/>
          <a:srcRect/>
          <a:stretch>
            <a:fillRect/>
          </a:stretch>
        </p:blipFill>
        <p:spPr bwMode="auto">
          <a:xfrm>
            <a:off x="1625908" y="1417638"/>
            <a:ext cx="1477962" cy="1981200"/>
          </a:xfrm>
          <a:prstGeom prst="rect">
            <a:avLst/>
          </a:prstGeom>
          <a:noFill/>
          <a:ln w="9525">
            <a:noFill/>
            <a:miter lim="800000"/>
            <a:headEnd/>
            <a:tailEnd/>
          </a:ln>
        </p:spPr>
      </p:pic>
    </p:spTree>
    <p:extLst>
      <p:ext uri="{BB962C8B-B14F-4D97-AF65-F5344CB8AC3E}">
        <p14:creationId xmlns:p14="http://schemas.microsoft.com/office/powerpoint/2010/main" val="4106937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dministrator\Downloads\火狐截图_2018-01-18T07-14-32.562Z.png"/>
          <p:cNvPicPr>
            <a:picLocks noChangeAspect="1" noChangeArrowheads="1"/>
          </p:cNvPicPr>
          <p:nvPr/>
        </p:nvPicPr>
        <p:blipFill>
          <a:blip r:embed="rId3"/>
          <a:srcRect/>
          <a:stretch>
            <a:fillRect/>
          </a:stretch>
        </p:blipFill>
        <p:spPr bwMode="auto">
          <a:xfrm>
            <a:off x="0" y="1051522"/>
            <a:ext cx="9143999" cy="14030213"/>
          </a:xfrm>
          <a:prstGeom prst="rect">
            <a:avLst/>
          </a:prstGeom>
          <a:noFill/>
        </p:spPr>
      </p:pic>
      <p:sp>
        <p:nvSpPr>
          <p:cNvPr id="2" name="标题 1">
            <a:extLst>
              <a:ext uri="{FF2B5EF4-FFF2-40B4-BE49-F238E27FC236}">
                <a16:creationId xmlns:a16="http://schemas.microsoft.com/office/drawing/2014/main" xmlns="" id="{FEBA1B18-BEE5-427A-8C2D-AC158F38B7DB}"/>
              </a:ext>
            </a:extLst>
          </p:cNvPr>
          <p:cNvSpPr>
            <a:spLocks noGrp="1"/>
          </p:cNvSpPr>
          <p:nvPr>
            <p:ph type="title"/>
          </p:nvPr>
        </p:nvSpPr>
        <p:spPr>
          <a:xfrm>
            <a:off x="628651" y="365128"/>
            <a:ext cx="4319271" cy="679419"/>
          </a:xfrm>
        </p:spPr>
        <p:txBody>
          <a:bodyPr/>
          <a:lstStyle/>
          <a:p>
            <a:r>
              <a:rPr lang="zh-CN" altLang="en-US" dirty="0">
                <a:cs typeface="Arial" pitchFamily="34" charset="0"/>
              </a:rPr>
              <a:t>新增对</a:t>
            </a:r>
            <a:r>
              <a:rPr lang="en-US" altLang="zh-CN" dirty="0">
                <a:cs typeface="Arial" pitchFamily="34" charset="0"/>
              </a:rPr>
              <a:t>OA</a:t>
            </a:r>
            <a:r>
              <a:rPr lang="zh-CN" altLang="en-US" dirty="0">
                <a:cs typeface="Arial" pitchFamily="34" charset="0"/>
              </a:rPr>
              <a:t>期刊文章的精炼</a:t>
            </a:r>
            <a:r>
              <a:rPr lang="en-US" altLang="zh-CN" dirty="0">
                <a:cs typeface="Arial" pitchFamily="34" charset="0"/>
              </a:rPr>
              <a:t/>
            </a:r>
            <a:br>
              <a:rPr lang="en-US" altLang="zh-CN" dirty="0">
                <a:cs typeface="Arial" pitchFamily="34" charset="0"/>
              </a:rPr>
            </a:br>
            <a:endParaRPr lang="zh-CN" altLang="en-US" dirty="0"/>
          </a:p>
        </p:txBody>
      </p:sp>
      <p:sp>
        <p:nvSpPr>
          <p:cNvPr id="14" name="圆角矩形 21"/>
          <p:cNvSpPr>
            <a:spLocks noChangeArrowheads="1"/>
          </p:cNvSpPr>
          <p:nvPr/>
        </p:nvSpPr>
        <p:spPr bwMode="auto">
          <a:xfrm>
            <a:off x="57533" y="5112861"/>
            <a:ext cx="1480056" cy="231841"/>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ea typeface="宋体" pitchFamily="2" charset="-122"/>
            </a:endParaRPr>
          </a:p>
        </p:txBody>
      </p:sp>
      <p:sp>
        <p:nvSpPr>
          <p:cNvPr id="8" name="TextBox 7"/>
          <p:cNvSpPr txBox="1"/>
          <p:nvPr/>
        </p:nvSpPr>
        <p:spPr>
          <a:xfrm>
            <a:off x="1595121" y="4928195"/>
            <a:ext cx="5641603" cy="369332"/>
          </a:xfrm>
          <a:prstGeom prst="rect">
            <a:avLst/>
          </a:prstGeom>
          <a:solidFill>
            <a:srgbClr val="18B10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a:defRPr/>
            </a:pPr>
            <a:r>
              <a:rPr lang="zh-CN" altLang="en-US" b="1" dirty="0" smtClean="0">
                <a:solidFill>
                  <a:schemeClr val="bg1"/>
                </a:solidFill>
                <a:latin typeface="微软雅黑" pitchFamily="34" charset="-122"/>
                <a:ea typeface="微软雅黑" pitchFamily="34" charset="-122"/>
                <a:cs typeface="Arial" pitchFamily="34" charset="0"/>
              </a:rPr>
              <a:t>对</a:t>
            </a:r>
            <a:r>
              <a:rPr lang="en-US" altLang="zh-CN" b="1" dirty="0">
                <a:solidFill>
                  <a:schemeClr val="bg1"/>
                </a:solidFill>
                <a:latin typeface="微软雅黑" pitchFamily="34" charset="-122"/>
                <a:ea typeface="微软雅黑" pitchFamily="34" charset="-122"/>
                <a:cs typeface="Arial" pitchFamily="34" charset="0"/>
              </a:rPr>
              <a:t>OA</a:t>
            </a:r>
            <a:r>
              <a:rPr lang="zh-CN" altLang="en-US" b="1" dirty="0">
                <a:solidFill>
                  <a:schemeClr val="bg1"/>
                </a:solidFill>
                <a:latin typeface="微软雅黑" pitchFamily="34" charset="-122"/>
                <a:ea typeface="微软雅黑" pitchFamily="34" charset="-122"/>
                <a:cs typeface="Arial" pitchFamily="34" charset="0"/>
              </a:rPr>
              <a:t>期刊文章的精</a:t>
            </a:r>
            <a:r>
              <a:rPr lang="zh-CN" altLang="en-US" b="1" dirty="0" smtClean="0">
                <a:solidFill>
                  <a:schemeClr val="bg1"/>
                </a:solidFill>
                <a:latin typeface="微软雅黑" pitchFamily="34" charset="-122"/>
                <a:ea typeface="微软雅黑" pitchFamily="34" charset="-122"/>
                <a:cs typeface="Arial" pitchFamily="34" charset="0"/>
              </a:rPr>
              <a:t>炼，</a:t>
            </a:r>
            <a:r>
              <a:rPr lang="zh-CN" altLang="en-US" b="1" dirty="0">
                <a:solidFill>
                  <a:schemeClr val="bg1"/>
                </a:solidFill>
                <a:latin typeface="微软雅黑" pitchFamily="34" charset="-122"/>
                <a:ea typeface="微软雅黑" pitchFamily="34" charset="-122"/>
                <a:cs typeface="Arial" pitchFamily="34" charset="0"/>
              </a:rPr>
              <a:t>通过筛选或直接点击获取</a:t>
            </a:r>
            <a:r>
              <a:rPr lang="en-US" altLang="zh-CN" b="1" dirty="0" smtClean="0">
                <a:solidFill>
                  <a:schemeClr val="bg1"/>
                </a:solidFill>
                <a:latin typeface="微软雅黑" pitchFamily="34" charset="-122"/>
                <a:ea typeface="微软雅黑" pitchFamily="34" charset="-122"/>
                <a:cs typeface="Arial" pitchFamily="34" charset="0"/>
              </a:rPr>
              <a:t>PDF</a:t>
            </a:r>
            <a:endParaRPr lang="en-US" b="1" dirty="0">
              <a:solidFill>
                <a:schemeClr val="bg1"/>
              </a:solidFill>
              <a:latin typeface="微软雅黑" pitchFamily="34" charset="-122"/>
              <a:ea typeface="微软雅黑" pitchFamily="34" charset="-122"/>
              <a:cs typeface="Arial" pitchFamily="34" charset="0"/>
            </a:endParaRPr>
          </a:p>
        </p:txBody>
      </p:sp>
      <p:sp>
        <p:nvSpPr>
          <p:cNvPr id="9" name="TextBox 8"/>
          <p:cNvSpPr txBox="1"/>
          <p:nvPr/>
        </p:nvSpPr>
        <p:spPr>
          <a:xfrm>
            <a:off x="1595121" y="5751673"/>
            <a:ext cx="6510547" cy="369332"/>
          </a:xfrm>
          <a:prstGeom prst="rect">
            <a:avLst/>
          </a:prstGeom>
          <a:solidFill>
            <a:schemeClr val="bg2"/>
          </a:solidFill>
          <a:ln>
            <a:noFill/>
          </a:ln>
          <a:effectLst/>
          <a:scene3d>
            <a:camera prst="orthographicFront">
              <a:rot lat="0" lon="0" rev="0"/>
            </a:camera>
            <a:lightRig rig="glow" dir="t">
              <a:rot lat="0" lon="0" rev="4800000"/>
            </a:lightRig>
          </a:scene3d>
          <a:sp3d prstMaterial="matte"/>
        </p:spPr>
        <p:txBody>
          <a:bodyPr wrap="square">
            <a:spAutoFit/>
          </a:bodyPr>
          <a:lstStyle/>
          <a:p>
            <a:pPr>
              <a:defRPr/>
            </a:pPr>
            <a:r>
              <a:rPr lang="zh-CN" altLang="en-US" b="1" dirty="0" smtClean="0">
                <a:solidFill>
                  <a:schemeClr val="bg1"/>
                </a:solidFill>
                <a:latin typeface="微软雅黑" pitchFamily="34" charset="-122"/>
                <a:ea typeface="微软雅黑" pitchFamily="34" charset="-122"/>
                <a:cs typeface="Arial" pitchFamily="34" charset="0"/>
              </a:rPr>
              <a:t>以</a:t>
            </a:r>
            <a:r>
              <a:rPr lang="zh-CN" altLang="en-US" b="1" dirty="0">
                <a:solidFill>
                  <a:schemeClr val="bg1"/>
                </a:solidFill>
                <a:latin typeface="微软雅黑" pitchFamily="34" charset="-122"/>
                <a:ea typeface="微软雅黑" pitchFamily="34" charset="-122"/>
                <a:cs typeface="Arial" pitchFamily="34" charset="0"/>
              </a:rPr>
              <a:t>近十年为例，</a:t>
            </a:r>
            <a:r>
              <a:rPr lang="en-US" altLang="zh-CN" b="1" dirty="0">
                <a:solidFill>
                  <a:schemeClr val="bg1"/>
                </a:solidFill>
                <a:latin typeface="微软雅黑" pitchFamily="34" charset="-122"/>
                <a:ea typeface="微软雅黑" pitchFamily="34" charset="-122"/>
                <a:cs typeface="Arial" pitchFamily="34" charset="0"/>
              </a:rPr>
              <a:t>41%</a:t>
            </a:r>
            <a:r>
              <a:rPr lang="zh-CN" altLang="en-US" b="1" dirty="0">
                <a:solidFill>
                  <a:schemeClr val="bg1"/>
                </a:solidFill>
                <a:latin typeface="微软雅黑" pitchFamily="34" charset="-122"/>
                <a:ea typeface="微软雅黑" pitchFamily="34" charset="-122"/>
                <a:cs typeface="Arial" pitchFamily="34" charset="0"/>
              </a:rPr>
              <a:t>的高被引论文已能够通过</a:t>
            </a:r>
            <a:r>
              <a:rPr lang="en-US" altLang="zh-CN" b="1" dirty="0">
                <a:solidFill>
                  <a:schemeClr val="bg1"/>
                </a:solidFill>
                <a:latin typeface="微软雅黑" pitchFamily="34" charset="-122"/>
                <a:ea typeface="微软雅黑" pitchFamily="34" charset="-122"/>
                <a:cs typeface="Arial" pitchFamily="34" charset="0"/>
              </a:rPr>
              <a:t>OA</a:t>
            </a:r>
            <a:r>
              <a:rPr lang="zh-CN" altLang="en-US" b="1" dirty="0">
                <a:solidFill>
                  <a:schemeClr val="bg1"/>
                </a:solidFill>
                <a:latin typeface="微软雅黑" pitchFamily="34" charset="-122"/>
                <a:ea typeface="微软雅黑" pitchFamily="34" charset="-122"/>
                <a:cs typeface="Arial" pitchFamily="34" charset="0"/>
              </a:rPr>
              <a:t>直接获取！</a:t>
            </a:r>
            <a:endParaRPr lang="en-US" b="1" dirty="0">
              <a:solidFill>
                <a:schemeClr val="bg1"/>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29664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a:stretch>
            <a:fillRect/>
          </a:stretch>
        </p:blipFill>
        <p:spPr bwMode="auto">
          <a:xfrm>
            <a:off x="0" y="774700"/>
            <a:ext cx="9144000" cy="5197457"/>
          </a:xfrm>
          <a:prstGeom prst="rect">
            <a:avLst/>
          </a:prstGeom>
          <a:noFill/>
          <a:ln w="9525">
            <a:noFill/>
            <a:miter lim="800000"/>
            <a:headEnd/>
            <a:tailEnd/>
          </a:ln>
        </p:spPr>
      </p:pic>
      <p:sp>
        <p:nvSpPr>
          <p:cNvPr id="11" name="标题 10"/>
          <p:cNvSpPr>
            <a:spLocks noGrp="1"/>
          </p:cNvSpPr>
          <p:nvPr>
            <p:ph type="title"/>
          </p:nvPr>
        </p:nvSpPr>
        <p:spPr/>
        <p:txBody>
          <a:bodyPr/>
          <a:lstStyle/>
          <a:p>
            <a:endParaRPr lang="en-US" dirty="0"/>
          </a:p>
        </p:txBody>
      </p:sp>
      <p:sp>
        <p:nvSpPr>
          <p:cNvPr id="12" name="圆角矩形 21"/>
          <p:cNvSpPr>
            <a:spLocks noChangeArrowheads="1"/>
          </p:cNvSpPr>
          <p:nvPr/>
        </p:nvSpPr>
        <p:spPr bwMode="auto">
          <a:xfrm>
            <a:off x="1" y="1743583"/>
            <a:ext cx="1514900" cy="1079902"/>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pic>
        <p:nvPicPr>
          <p:cNvPr id="169987" name="Picture 3"/>
          <p:cNvPicPr>
            <a:picLocks noChangeAspect="1" noChangeArrowheads="1"/>
          </p:cNvPicPr>
          <p:nvPr/>
        </p:nvPicPr>
        <p:blipFill>
          <a:blip r:embed="rId3"/>
          <a:srcRect/>
          <a:stretch>
            <a:fillRect/>
          </a:stretch>
        </p:blipFill>
        <p:spPr bwMode="auto">
          <a:xfrm>
            <a:off x="771896" y="1743583"/>
            <a:ext cx="7791344" cy="4153474"/>
          </a:xfrm>
          <a:prstGeom prst="rect">
            <a:avLst/>
          </a:prstGeom>
          <a:noFill/>
          <a:ln w="9525">
            <a:noFill/>
            <a:miter lim="800000"/>
            <a:headEnd/>
            <a:tailEnd/>
          </a:ln>
          <a:effectLst>
            <a:outerShdw blurRad="406400" dist="50800" dir="5400000" sx="95000" sy="95000" algn="ctr" rotWithShape="0">
              <a:schemeClr val="tx1">
                <a:alpha val="75000"/>
              </a:schemeClr>
            </a:outerShdw>
          </a:effectLst>
        </p:spPr>
      </p:pic>
      <p:sp>
        <p:nvSpPr>
          <p:cNvPr id="10" name="圆角矩形 21"/>
          <p:cNvSpPr>
            <a:spLocks noChangeArrowheads="1"/>
          </p:cNvSpPr>
          <p:nvPr/>
        </p:nvSpPr>
        <p:spPr bwMode="auto">
          <a:xfrm>
            <a:off x="5303356" y="4904510"/>
            <a:ext cx="641398" cy="308758"/>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1AC604"/>
              </a:solidFill>
              <a:ea typeface="宋体" pitchFamily="2" charset="-122"/>
            </a:endParaRPr>
          </a:p>
        </p:txBody>
      </p:sp>
    </p:spTree>
    <p:extLst>
      <p:ext uri="{BB962C8B-B14F-4D97-AF65-F5344CB8AC3E}">
        <p14:creationId xmlns:p14="http://schemas.microsoft.com/office/powerpoint/2010/main" val="7922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953" t="9254" r="16737" b="4608"/>
          <a:stretch/>
        </p:blipFill>
        <p:spPr>
          <a:xfrm>
            <a:off x="-1" y="904568"/>
            <a:ext cx="9144001" cy="5252133"/>
          </a:xfrm>
          <a:prstGeom prst="rect">
            <a:avLst/>
          </a:prstGeom>
        </p:spPr>
      </p:pic>
      <p:sp>
        <p:nvSpPr>
          <p:cNvPr id="2" name="Title 1"/>
          <p:cNvSpPr>
            <a:spLocks noGrp="1"/>
          </p:cNvSpPr>
          <p:nvPr>
            <p:ph type="title"/>
          </p:nvPr>
        </p:nvSpPr>
        <p:spPr>
          <a:xfrm>
            <a:off x="628649" y="365129"/>
            <a:ext cx="6037621" cy="679419"/>
          </a:xfrm>
        </p:spPr>
        <p:txBody>
          <a:bodyPr/>
          <a:lstStyle/>
          <a:p>
            <a:r>
              <a:rPr lang="zh-CN" altLang="en-US" dirty="0" smtClean="0"/>
              <a:t>借助</a:t>
            </a:r>
            <a:r>
              <a:rPr lang="en-US" altLang="zh-CN" dirty="0" err="1" smtClean="0"/>
              <a:t>Kopernio</a:t>
            </a:r>
            <a:r>
              <a:rPr lang="zh-CN" altLang="en-US" dirty="0" smtClean="0"/>
              <a:t>一键式获取</a:t>
            </a:r>
            <a:r>
              <a:rPr lang="en-US" altLang="zh-CN" dirty="0" smtClean="0"/>
              <a:t>PDF</a:t>
            </a:r>
            <a:r>
              <a:rPr lang="zh-CN" altLang="en-US" dirty="0" smtClean="0"/>
              <a:t>全文</a:t>
            </a:r>
            <a:endParaRPr lang="en-US" dirty="0"/>
          </a:p>
        </p:txBody>
      </p:sp>
      <p:sp>
        <p:nvSpPr>
          <p:cNvPr id="5" name="圆角矩形 21"/>
          <p:cNvSpPr>
            <a:spLocks noChangeArrowheads="1"/>
          </p:cNvSpPr>
          <p:nvPr/>
        </p:nvSpPr>
        <p:spPr bwMode="auto">
          <a:xfrm>
            <a:off x="-1" y="5699575"/>
            <a:ext cx="2330245" cy="534076"/>
          </a:xfrm>
          <a:prstGeom prst="roundRect">
            <a:avLst>
              <a:gd name="adj" fmla="val 16667"/>
            </a:avLst>
          </a:prstGeom>
          <a:noFill/>
          <a:ln w="38100"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pic>
        <p:nvPicPr>
          <p:cNvPr id="8" name="Picture 7"/>
          <p:cNvPicPr>
            <a:picLocks noChangeAspect="1"/>
          </p:cNvPicPr>
          <p:nvPr/>
        </p:nvPicPr>
        <p:blipFill>
          <a:blip r:embed="rId3"/>
          <a:stretch>
            <a:fillRect/>
          </a:stretch>
        </p:blipFill>
        <p:spPr>
          <a:xfrm>
            <a:off x="-9832" y="4830862"/>
            <a:ext cx="2251587" cy="364487"/>
          </a:xfrm>
          <a:prstGeom prst="rect">
            <a:avLst/>
          </a:prstGeom>
        </p:spPr>
      </p:pic>
      <p:sp>
        <p:nvSpPr>
          <p:cNvPr id="9" name="圆角矩形 21"/>
          <p:cNvSpPr>
            <a:spLocks noChangeArrowheads="1"/>
          </p:cNvSpPr>
          <p:nvPr/>
        </p:nvSpPr>
        <p:spPr bwMode="auto">
          <a:xfrm>
            <a:off x="0" y="4746067"/>
            <a:ext cx="2330245" cy="534076"/>
          </a:xfrm>
          <a:prstGeom prst="roundRect">
            <a:avLst>
              <a:gd name="adj" fmla="val 16667"/>
            </a:avLst>
          </a:prstGeom>
          <a:noFill/>
          <a:ln w="38100"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0" name="Down Arrow 9"/>
          <p:cNvSpPr/>
          <p:nvPr/>
        </p:nvSpPr>
        <p:spPr>
          <a:xfrm>
            <a:off x="963561" y="5280143"/>
            <a:ext cx="201560" cy="419432"/>
          </a:xfrm>
          <a:prstGeom prst="down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rotWithShape="1">
          <a:blip r:embed="rId4"/>
          <a:srcRect t="8884" r="1953" b="1136"/>
          <a:stretch/>
        </p:blipFill>
        <p:spPr>
          <a:xfrm>
            <a:off x="-9832" y="867688"/>
            <a:ext cx="9168726" cy="4562167"/>
          </a:xfrm>
          <a:prstGeom prst="rect">
            <a:avLst/>
          </a:prstGeom>
        </p:spPr>
      </p:pic>
      <p:sp>
        <p:nvSpPr>
          <p:cNvPr id="6" name="TextBox 5"/>
          <p:cNvSpPr txBox="1"/>
          <p:nvPr/>
        </p:nvSpPr>
        <p:spPr>
          <a:xfrm>
            <a:off x="1683995" y="3530634"/>
            <a:ext cx="5830530" cy="400110"/>
          </a:xfrm>
          <a:prstGeom prst="rect">
            <a:avLst/>
          </a:prstGeom>
          <a:solidFill>
            <a:schemeClr val="bg2"/>
          </a:solidFill>
        </p:spPr>
        <p:txBody>
          <a:bodyPr wrap="square" rtlCol="0">
            <a:spAutoFit/>
          </a:bodyPr>
          <a:lstStyle/>
          <a:p>
            <a:pPr algn="ctr"/>
            <a:r>
              <a:rPr lang="en-US" sz="2000" b="1" dirty="0" err="1" smtClean="0">
                <a:solidFill>
                  <a:srgbClr val="FFFFFF"/>
                </a:solidFill>
                <a:latin typeface="微软雅黑" panose="020B0503020204020204" pitchFamily="34" charset="-122"/>
                <a:ea typeface="微软雅黑" panose="020B0503020204020204" pitchFamily="34" charset="-122"/>
              </a:rPr>
              <a:t>Kopernio</a:t>
            </a:r>
            <a:r>
              <a:rPr lang="zh-CN" altLang="en-US" sz="2000" b="1" dirty="0" smtClean="0">
                <a:solidFill>
                  <a:srgbClr val="FFFFFF"/>
                </a:solidFill>
                <a:latin typeface="微软雅黑" panose="020B0503020204020204" pitchFamily="34" charset="-122"/>
                <a:ea typeface="微软雅黑" panose="020B0503020204020204" pitchFamily="34" charset="-122"/>
              </a:rPr>
              <a:t>下载地址：</a:t>
            </a:r>
            <a:r>
              <a:rPr lang="en-US" altLang="zh-CN" sz="2000" b="1" dirty="0">
                <a:solidFill>
                  <a:srgbClr val="FFFFFF"/>
                </a:solidFill>
                <a:latin typeface="微软雅黑" panose="020B0503020204020204" pitchFamily="34" charset="-122"/>
                <a:ea typeface="微软雅黑" panose="020B0503020204020204" pitchFamily="34" charset="-122"/>
              </a:rPr>
              <a:t>https://kopernio.com/</a:t>
            </a:r>
            <a:endParaRPr lang="en-US" sz="20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5533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0" y="774218"/>
            <a:ext cx="9144000" cy="5211286"/>
          </a:xfrm>
          <a:prstGeom prst="rect">
            <a:avLst/>
          </a:prstGeom>
          <a:noFill/>
          <a:ln w="9525">
            <a:noFill/>
            <a:miter lim="800000"/>
            <a:headEnd/>
            <a:tailEnd/>
          </a:ln>
        </p:spPr>
      </p:pic>
      <p:sp>
        <p:nvSpPr>
          <p:cNvPr id="10" name="Rectangle 9"/>
          <p:cNvSpPr/>
          <p:nvPr/>
        </p:nvSpPr>
        <p:spPr bwMode="auto">
          <a:xfrm>
            <a:off x="1979613" y="3032051"/>
            <a:ext cx="2715217" cy="407185"/>
          </a:xfrm>
          <a:prstGeom prst="rect">
            <a:avLst/>
          </a:prstGeom>
          <a:no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en-US" sz="2400" dirty="0">
              <a:solidFill>
                <a:srgbClr val="000000"/>
              </a:solidFill>
            </a:endParaRPr>
          </a:p>
        </p:txBody>
      </p:sp>
      <p:pic>
        <p:nvPicPr>
          <p:cNvPr id="171011" name="Picture 3"/>
          <p:cNvPicPr>
            <a:picLocks noChangeAspect="1" noChangeArrowheads="1"/>
          </p:cNvPicPr>
          <p:nvPr/>
        </p:nvPicPr>
        <p:blipFill>
          <a:blip r:embed="rId3"/>
          <a:srcRect/>
          <a:stretch>
            <a:fillRect/>
          </a:stretch>
        </p:blipFill>
        <p:spPr bwMode="auto">
          <a:xfrm>
            <a:off x="1375683" y="4352925"/>
            <a:ext cx="5086350" cy="18478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 Placeholder 3">
            <a:extLst>
              <a:ext uri="{FF2B5EF4-FFF2-40B4-BE49-F238E27FC236}">
                <a16:creationId xmlns="" xmlns:a16="http://schemas.microsoft.com/office/drawing/2014/main" id="{2B80F023-0ED7-40E0-866D-F0134A9493C9}"/>
              </a:ext>
            </a:extLst>
          </p:cNvPr>
          <p:cNvSpPr txBox="1">
            <a:spLocks/>
          </p:cNvSpPr>
          <p:nvPr/>
        </p:nvSpPr>
        <p:spPr>
          <a:xfrm>
            <a:off x="4284459" y="1632919"/>
            <a:ext cx="4669536" cy="4352585"/>
          </a:xfrm>
          <a:prstGeom prst="rect">
            <a:avLst/>
          </a:prstGeom>
          <a:solidFill>
            <a:srgbClr val="6817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buFont typeface="Wingdings" panose="05000000000000000000" pitchFamily="2" charset="2"/>
              <a:buChar char="l"/>
            </a:pPr>
            <a:r>
              <a:rPr lang="en-US" altLang="zh-CN" dirty="0" err="1">
                <a:solidFill>
                  <a:srgbClr val="FFFFFF"/>
                </a:solidFill>
              </a:rPr>
              <a:t>WoS</a:t>
            </a:r>
            <a:r>
              <a:rPr lang="zh-CN" altLang="en-US" dirty="0">
                <a:solidFill>
                  <a:srgbClr val="FFFFFF"/>
                </a:solidFill>
              </a:rPr>
              <a:t>全文链接按钮</a:t>
            </a:r>
            <a:endParaRPr lang="en-US" altLang="zh-CN" dirty="0">
              <a:solidFill>
                <a:srgbClr val="FFFFFF"/>
              </a:solidFill>
            </a:endParaRPr>
          </a:p>
          <a:p>
            <a:pPr marL="285750" indent="-285750">
              <a:buFont typeface="Wingdings" panose="05000000000000000000" pitchFamily="2" charset="2"/>
              <a:buChar char="l"/>
            </a:pPr>
            <a:r>
              <a:rPr lang="zh-CN" altLang="en-US" dirty="0">
                <a:solidFill>
                  <a:srgbClr val="FFFFFF"/>
                </a:solidFill>
              </a:rPr>
              <a:t>馆际互借</a:t>
            </a:r>
            <a:endParaRPr lang="en-US" altLang="zh-CN" dirty="0">
              <a:solidFill>
                <a:srgbClr val="FFFFFF"/>
              </a:solidFill>
            </a:endParaRPr>
          </a:p>
          <a:p>
            <a:pPr marL="285750" indent="-285750">
              <a:buFont typeface="Wingdings" panose="05000000000000000000" pitchFamily="2" charset="2"/>
              <a:buChar char="l"/>
            </a:pPr>
            <a:r>
              <a:rPr lang="zh-CN" altLang="zh-CN" dirty="0">
                <a:solidFill>
                  <a:srgbClr val="FFFFFF"/>
                </a:solidFill>
              </a:rPr>
              <a:t>图书馆</a:t>
            </a:r>
            <a:r>
              <a:rPr lang="zh-CN" altLang="en-US" dirty="0">
                <a:solidFill>
                  <a:srgbClr val="FFFFFF"/>
                </a:solidFill>
              </a:rPr>
              <a:t>文献</a:t>
            </a:r>
            <a:r>
              <a:rPr lang="zh-CN" altLang="zh-CN" dirty="0">
                <a:solidFill>
                  <a:srgbClr val="FFFFFF"/>
                </a:solidFill>
              </a:rPr>
              <a:t>传递</a:t>
            </a:r>
            <a:endParaRPr lang="en-US" altLang="zh-CN" dirty="0">
              <a:solidFill>
                <a:srgbClr val="FFFFFF"/>
              </a:solidFill>
            </a:endParaRPr>
          </a:p>
          <a:p>
            <a:pPr marL="285750" indent="-285750">
              <a:buFont typeface="Wingdings" panose="05000000000000000000" pitchFamily="2" charset="2"/>
              <a:buChar char="l"/>
            </a:pPr>
            <a:r>
              <a:rPr lang="zh-CN" altLang="en-US" dirty="0">
                <a:solidFill>
                  <a:srgbClr val="FFFFFF"/>
                </a:solidFill>
              </a:rPr>
              <a:t>免费全文网站</a:t>
            </a:r>
            <a:endParaRPr lang="en-US" altLang="zh-CN" dirty="0">
              <a:solidFill>
                <a:srgbClr val="FFFFFF"/>
              </a:solidFill>
            </a:endParaRPr>
          </a:p>
          <a:p>
            <a:pPr marL="742950" lvl="1" indent="-285750">
              <a:buFont typeface="Arial" panose="020B0604020202020204" pitchFamily="34" charset="0"/>
              <a:buChar char="̵"/>
            </a:pPr>
            <a:r>
              <a:rPr lang="en-US" altLang="zh-CN" dirty="0">
                <a:solidFill>
                  <a:srgbClr val="FFFFFF"/>
                </a:solidFill>
                <a:hlinkClick r:id="rId4"/>
              </a:rPr>
              <a:t>http://www.freemedicaljournals.com/</a:t>
            </a:r>
            <a:endParaRPr lang="en-US" altLang="zh-CN" dirty="0">
              <a:solidFill>
                <a:srgbClr val="FFFFFF"/>
              </a:solidFill>
            </a:endParaRPr>
          </a:p>
          <a:p>
            <a:pPr marL="742950" lvl="1" indent="-285750">
              <a:buFont typeface="Arial" panose="020B0604020202020204" pitchFamily="34" charset="0"/>
              <a:buChar char="̵"/>
            </a:pPr>
            <a:r>
              <a:rPr lang="en-US" altLang="zh-CN" dirty="0">
                <a:solidFill>
                  <a:srgbClr val="FFFFFF"/>
                </a:solidFill>
                <a:hlinkClick r:id="rId5"/>
              </a:rPr>
              <a:t>http://highwire.Stanford.edu/</a:t>
            </a:r>
            <a:endParaRPr lang="en-US" altLang="zh-CN" dirty="0">
              <a:solidFill>
                <a:srgbClr val="FFFFFF"/>
              </a:solidFill>
            </a:endParaRPr>
          </a:p>
          <a:p>
            <a:pPr marL="285750" indent="-285750">
              <a:buFont typeface="Wingdings" panose="05000000000000000000" pitchFamily="2" charset="2"/>
              <a:buChar char="l"/>
            </a:pPr>
            <a:r>
              <a:rPr lang="zh-CN" altLang="en-US" dirty="0">
                <a:solidFill>
                  <a:srgbClr val="FFFFFF"/>
                </a:solidFill>
              </a:rPr>
              <a:t>提供免费全文的期刊</a:t>
            </a:r>
            <a:endParaRPr lang="en-US" altLang="zh-CN" dirty="0">
              <a:solidFill>
                <a:srgbClr val="FFFFFF"/>
              </a:solidFill>
            </a:endParaRPr>
          </a:p>
          <a:p>
            <a:pPr marL="742950" lvl="1" indent="-285750">
              <a:buFont typeface="Arial" panose="020B0604020202020204" pitchFamily="34" charset="0"/>
              <a:buChar char="̵"/>
            </a:pPr>
            <a:r>
              <a:rPr lang="en-US" altLang="zh-CN" dirty="0">
                <a:solidFill>
                  <a:srgbClr val="FFFFFF"/>
                </a:solidFill>
                <a:hlinkClick r:id="rId6"/>
              </a:rPr>
              <a:t>http://intl.sciencemag.org</a:t>
            </a:r>
            <a:endParaRPr lang="en-US" altLang="zh-CN" dirty="0">
              <a:solidFill>
                <a:srgbClr val="FFFFFF"/>
              </a:solidFill>
            </a:endParaRPr>
          </a:p>
          <a:p>
            <a:pPr marL="742950" lvl="1" indent="-285750">
              <a:buFont typeface="Arial" panose="020B0604020202020204" pitchFamily="34" charset="0"/>
              <a:buChar char="̵"/>
            </a:pPr>
            <a:r>
              <a:rPr lang="en-US" altLang="zh-CN" dirty="0">
                <a:solidFill>
                  <a:srgbClr val="FFFFFF"/>
                </a:solidFill>
                <a:hlinkClick r:id="rId7"/>
              </a:rPr>
              <a:t>www.pnas.org</a:t>
            </a:r>
            <a:endParaRPr lang="en-US" altLang="zh-CN" dirty="0">
              <a:solidFill>
                <a:srgbClr val="FFFFFF"/>
              </a:solidFill>
            </a:endParaRPr>
          </a:p>
          <a:p>
            <a:pPr marL="742950" lvl="1" indent="-285750">
              <a:buFont typeface="Arial" panose="020B0604020202020204" pitchFamily="34" charset="0"/>
              <a:buChar char="̵"/>
            </a:pPr>
            <a:r>
              <a:rPr lang="en-US" altLang="zh-CN" u="sng" dirty="0">
                <a:solidFill>
                  <a:srgbClr val="FFFFFF"/>
                </a:solidFill>
                <a:hlinkClick r:id="rId8"/>
              </a:rPr>
              <a:t>www.genetics.org</a:t>
            </a:r>
            <a:endParaRPr lang="en-US" altLang="zh-CN" u="sng" dirty="0">
              <a:solidFill>
                <a:srgbClr val="FFFFFF"/>
              </a:solidFill>
            </a:endParaRPr>
          </a:p>
          <a:p>
            <a:pPr marL="285750" indent="-285750">
              <a:buFont typeface="Wingdings" panose="05000000000000000000" pitchFamily="2" charset="2"/>
              <a:buChar char="l"/>
            </a:pPr>
            <a:r>
              <a:rPr lang="zh-CN" altLang="zh-CN" dirty="0">
                <a:solidFill>
                  <a:srgbClr val="FFFFFF"/>
                </a:solidFill>
              </a:rPr>
              <a:t>作者</a:t>
            </a:r>
            <a:r>
              <a:rPr lang="en-US" altLang="zh-CN" dirty="0">
                <a:solidFill>
                  <a:srgbClr val="FFFFFF"/>
                </a:solidFill>
              </a:rPr>
              <a:t>E-mail</a:t>
            </a:r>
            <a:r>
              <a:rPr lang="zh-CN" altLang="en-US" dirty="0">
                <a:solidFill>
                  <a:srgbClr val="FFFFFF"/>
                </a:solidFill>
              </a:rPr>
              <a:t>联系或作者主页</a:t>
            </a:r>
            <a:endParaRPr lang="en-US" altLang="zh-CN" dirty="0">
              <a:solidFill>
                <a:srgbClr val="FFFFFF"/>
              </a:solidFill>
            </a:endParaRPr>
          </a:p>
          <a:p>
            <a:pPr marL="285750" indent="-285750">
              <a:buFont typeface="Wingdings" panose="05000000000000000000" pitchFamily="2" charset="2"/>
              <a:buChar char="l"/>
            </a:pPr>
            <a:r>
              <a:rPr lang="zh-CN" altLang="zh-CN" b="1" dirty="0">
                <a:solidFill>
                  <a:srgbClr val="FFFFFF"/>
                </a:solidFill>
              </a:rPr>
              <a:t>开放获取</a:t>
            </a:r>
            <a:r>
              <a:rPr lang="zh-CN" altLang="en-US" b="1" dirty="0">
                <a:solidFill>
                  <a:srgbClr val="FFFFFF"/>
                </a:solidFill>
              </a:rPr>
              <a:t>（</a:t>
            </a:r>
            <a:r>
              <a:rPr lang="en-US" altLang="zh-CN" b="1" dirty="0">
                <a:solidFill>
                  <a:srgbClr val="FFFFFF"/>
                </a:solidFill>
              </a:rPr>
              <a:t>OA</a:t>
            </a:r>
            <a:r>
              <a:rPr lang="zh-CN" altLang="en-US" b="1" dirty="0">
                <a:solidFill>
                  <a:srgbClr val="FFFFFF"/>
                </a:solidFill>
              </a:rPr>
              <a:t>）</a:t>
            </a:r>
            <a:endParaRPr lang="en-US" altLang="zh-CN" b="1" dirty="0">
              <a:solidFill>
                <a:srgbClr val="FFFFFF"/>
              </a:solidFill>
            </a:endParaRPr>
          </a:p>
        </p:txBody>
      </p:sp>
      <p:sp>
        <p:nvSpPr>
          <p:cNvPr id="6" name="标题 1">
            <a:extLst>
              <a:ext uri="{FF2B5EF4-FFF2-40B4-BE49-F238E27FC236}">
                <a16:creationId xmlns:a16="http://schemas.microsoft.com/office/drawing/2014/main" xmlns="" id="{08378F66-3F69-4D05-AF39-4ACED3D382A7}"/>
              </a:ext>
            </a:extLst>
          </p:cNvPr>
          <p:cNvSpPr>
            <a:spLocks noGrp="1"/>
          </p:cNvSpPr>
          <p:nvPr>
            <p:ph type="title"/>
          </p:nvPr>
        </p:nvSpPr>
        <p:spPr>
          <a:xfrm>
            <a:off x="628654" y="219237"/>
            <a:ext cx="2715217" cy="679419"/>
          </a:xfrm>
        </p:spPr>
        <p:txBody>
          <a:bodyPr/>
          <a:lstStyle/>
          <a:p>
            <a:r>
              <a:rPr lang="zh-CN" altLang="en-US" dirty="0"/>
              <a:t>获取全文的方法</a:t>
            </a:r>
            <a:r>
              <a:rPr lang="en-US" altLang="zh-CN" dirty="0"/>
              <a:t/>
            </a:r>
            <a:br>
              <a:rPr lang="en-US" altLang="zh-CN" dirty="0"/>
            </a:br>
            <a:endParaRPr lang="zh-CN" altLang="en-US" dirty="0"/>
          </a:p>
        </p:txBody>
      </p:sp>
      <p:pic>
        <p:nvPicPr>
          <p:cNvPr id="3" name="Picture 2"/>
          <p:cNvPicPr>
            <a:picLocks noChangeAspect="1"/>
          </p:cNvPicPr>
          <p:nvPr/>
        </p:nvPicPr>
        <p:blipFill>
          <a:blip r:embed="rId9"/>
          <a:stretch>
            <a:fillRect/>
          </a:stretch>
        </p:blipFill>
        <p:spPr>
          <a:xfrm>
            <a:off x="408348" y="898656"/>
            <a:ext cx="8008065" cy="5093228"/>
          </a:xfrm>
          <a:prstGeom prst="rect">
            <a:avLst/>
          </a:prstGeom>
        </p:spPr>
      </p:pic>
    </p:spTree>
    <p:extLst>
      <p:ext uri="{BB962C8B-B14F-4D97-AF65-F5344CB8AC3E}">
        <p14:creationId xmlns:p14="http://schemas.microsoft.com/office/powerpoint/2010/main" val="2141576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7" name="Rectangle 33"/>
          <p:cNvSpPr/>
          <p:nvPr/>
        </p:nvSpPr>
        <p:spPr>
          <a:xfrm rot="14499115">
            <a:off x="3552014" y="3177712"/>
            <a:ext cx="623683" cy="152171"/>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Tree>
    <p:extLst>
      <p:ext uri="{BB962C8B-B14F-4D97-AF65-F5344CB8AC3E}">
        <p14:creationId xmlns:p14="http://schemas.microsoft.com/office/powerpoint/2010/main" val="623117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0" y="873157"/>
            <a:ext cx="9144000" cy="5100555"/>
          </a:xfrm>
          <a:prstGeom prst="rect">
            <a:avLst/>
          </a:prstGeom>
          <a:noFill/>
          <a:ln w="9525">
            <a:noFill/>
            <a:miter lim="800000"/>
            <a:headEnd/>
            <a:tailEnd/>
          </a:ln>
        </p:spPr>
      </p:pic>
      <p:sp>
        <p:nvSpPr>
          <p:cNvPr id="6" name="Title 1"/>
          <p:cNvSpPr>
            <a:spLocks noGrp="1"/>
          </p:cNvSpPr>
          <p:nvPr>
            <p:ph type="title"/>
          </p:nvPr>
        </p:nvSpPr>
        <p:spPr/>
        <p:txBody>
          <a:bodyPr/>
          <a:lstStyle/>
          <a:p>
            <a:r>
              <a:rPr lang="zh-CN" altLang="en-US" dirty="0">
                <a:latin typeface="微软雅黑" pitchFamily="34" charset="-122"/>
                <a:ea typeface="微软雅黑" pitchFamily="34" charset="-122"/>
              </a:rPr>
              <a:t>分析已有文献的信息价值</a:t>
            </a:r>
            <a:endParaRPr lang="en-US" dirty="0">
              <a:latin typeface="微软雅黑" pitchFamily="34" charset="-122"/>
              <a:ea typeface="微软雅黑" pitchFamily="34" charset="-122"/>
            </a:endParaRPr>
          </a:p>
        </p:txBody>
      </p:sp>
      <p:sp>
        <p:nvSpPr>
          <p:cNvPr id="8" name="圆角矩形 21"/>
          <p:cNvSpPr>
            <a:spLocks noChangeArrowheads="1"/>
          </p:cNvSpPr>
          <p:nvPr/>
        </p:nvSpPr>
        <p:spPr bwMode="auto">
          <a:xfrm>
            <a:off x="7885113" y="2680219"/>
            <a:ext cx="1187450" cy="235145"/>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1AC604"/>
              </a:solidFill>
            </a:endParaRPr>
          </a:p>
        </p:txBody>
      </p:sp>
      <p:sp>
        <p:nvSpPr>
          <p:cNvPr id="9" name="矩形 11"/>
          <p:cNvSpPr/>
          <p:nvPr/>
        </p:nvSpPr>
        <p:spPr bwMode="auto">
          <a:xfrm>
            <a:off x="1105736" y="4574450"/>
            <a:ext cx="4156536" cy="432048"/>
          </a:xfrm>
          <a:prstGeom prst="rect">
            <a:avLst/>
          </a:prstGeom>
          <a:solidFill>
            <a:schemeClr val="bg2"/>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style>
          <a:lnRef idx="0">
            <a:schemeClr val="accent1"/>
          </a:lnRef>
          <a:fillRef idx="3">
            <a:schemeClr val="accent1"/>
          </a:fillRef>
          <a:effectRef idx="3">
            <a:schemeClr val="accent1"/>
          </a:effectRef>
          <a:fontRef idx="minor">
            <a:schemeClr val="lt1"/>
          </a:fontRef>
        </p:style>
        <p:txBody>
          <a:bodyPr lIns="18000" rIns="18000" anchor="ctr"/>
          <a:lstStyle/>
          <a:p>
            <a:pPr algn="ctr" eaLnBrk="0" hangingPunct="0"/>
            <a:r>
              <a:rPr lang="zh-CN" altLang="en-US" sz="2000" dirty="0">
                <a:solidFill>
                  <a:srgbClr val="FFFFFF"/>
                </a:solidFill>
                <a:latin typeface="微软雅黑" pitchFamily="34" charset="-122"/>
                <a:ea typeface="微软雅黑" pitchFamily="34" charset="-122"/>
              </a:rPr>
              <a:t>分析某研究课题的总体发展趋势。</a:t>
            </a:r>
            <a:endParaRPr lang="en-US" altLang="zh-CN" sz="2000" dirty="0">
              <a:solidFill>
                <a:srgbClr val="FFFFFF"/>
              </a:solidFill>
              <a:latin typeface="微软雅黑" pitchFamily="34" charset="-122"/>
              <a:ea typeface="微软雅黑" pitchFamily="34" charset="-122"/>
            </a:endParaRPr>
          </a:p>
        </p:txBody>
      </p:sp>
      <p:sp>
        <p:nvSpPr>
          <p:cNvPr id="10" name="Rectangle 9"/>
          <p:cNvSpPr/>
          <p:nvPr/>
        </p:nvSpPr>
        <p:spPr>
          <a:xfrm>
            <a:off x="1105736" y="5150514"/>
            <a:ext cx="5477336" cy="40011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square" anchor="ctr">
            <a:spAutoFit/>
          </a:bodyPr>
          <a:lstStyle/>
          <a:p>
            <a:pPr algn="ctr" eaLnBrk="0" hangingPunct="0"/>
            <a:r>
              <a:rPr lang="zh-CN" altLang="en-US" sz="2000" dirty="0">
                <a:solidFill>
                  <a:srgbClr val="FFFFFF"/>
                </a:solidFill>
                <a:latin typeface="微软雅黑" pitchFamily="34" charset="-122"/>
                <a:ea typeface="微软雅黑" pitchFamily="34" charset="-122"/>
              </a:rPr>
              <a:t>找到该研究课题中潜在的合作者和合作机构。</a:t>
            </a:r>
            <a:endParaRPr lang="en-US" altLang="zh-CN" sz="2000" dirty="0">
              <a:solidFill>
                <a:srgbClr val="FFFFFF"/>
              </a:solidFill>
              <a:latin typeface="微软雅黑" pitchFamily="34" charset="-122"/>
              <a:ea typeface="微软雅黑" pitchFamily="34" charset="-122"/>
            </a:endParaRPr>
          </a:p>
        </p:txBody>
      </p:sp>
      <p:sp>
        <p:nvSpPr>
          <p:cNvPr id="11" name="Rectangle 10"/>
          <p:cNvSpPr/>
          <p:nvPr/>
        </p:nvSpPr>
        <p:spPr>
          <a:xfrm>
            <a:off x="1105736" y="5654570"/>
            <a:ext cx="7488832" cy="400110"/>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anchor="ctr">
            <a:spAutoFit/>
          </a:bodyPr>
          <a:lstStyle/>
          <a:p>
            <a:pPr algn="ctr" eaLnBrk="0" hangingPunct="0"/>
            <a:r>
              <a:rPr lang="zh-CN" altLang="en-US" sz="2000" dirty="0">
                <a:solidFill>
                  <a:srgbClr val="FFFFFF"/>
                </a:solidFill>
                <a:latin typeface="微软雅黑" pitchFamily="34" charset="-122"/>
                <a:ea typeface="微软雅黑" pitchFamily="34" charset="-122"/>
              </a:rPr>
              <a:t>对该课题领域的国家信息分析，例：国家内领先机构和高校等。</a:t>
            </a:r>
            <a:endParaRPr lang="en-US" altLang="zh-CN"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643320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982037" y="3976048"/>
            <a:ext cx="7179926" cy="2058546"/>
          </a:xfrm>
          <a:prstGeom prst="roundRect">
            <a:avLst/>
          </a:prstGeom>
          <a:solidFill>
            <a:srgbClr val="6817FF"/>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0" h="0"/>
          </a:sp3d>
        </p:spPr>
        <p:txBody>
          <a:bodyPr wrap="none" anchor="ctr"/>
          <a:lstStyle/>
          <a:p>
            <a:pPr algn="ctr"/>
            <a:endParaRPr lang="en-US" altLang="zh-CN" b="1" dirty="0">
              <a:solidFill>
                <a:srgbClr val="236402"/>
              </a:solidFill>
            </a:endParaRPr>
          </a:p>
          <a:p>
            <a:pPr algn="ctr">
              <a:lnSpc>
                <a:spcPct val="150000"/>
              </a:lnSpc>
            </a:pPr>
            <a:r>
              <a:rPr lang="zh-CN" altLang="en-US" sz="2400" dirty="0">
                <a:solidFill>
                  <a:srgbClr val="FFFFFF"/>
                </a:solidFill>
                <a:latin typeface="微软雅黑" pitchFamily="34" charset="-122"/>
                <a:ea typeface="微软雅黑" pitchFamily="34" charset="-122"/>
              </a:rPr>
              <a:t>强大的分析功能：</a:t>
            </a:r>
            <a:endParaRPr lang="en-US" altLang="zh-CN" sz="2400" dirty="0">
              <a:solidFill>
                <a:srgbClr val="FFFFFF"/>
              </a:solidFill>
              <a:latin typeface="微软雅黑" pitchFamily="34" charset="-122"/>
              <a:ea typeface="微软雅黑" pitchFamily="34" charset="-122"/>
            </a:endParaRPr>
          </a:p>
          <a:p>
            <a:pPr algn="ctr">
              <a:lnSpc>
                <a:spcPct val="150000"/>
              </a:lnSpc>
            </a:pPr>
            <a:r>
              <a:rPr lang="zh-CN" altLang="en-US" dirty="0">
                <a:solidFill>
                  <a:srgbClr val="FFFFFF"/>
                </a:solidFill>
                <a:latin typeface="微软雅黑" pitchFamily="34" charset="-122"/>
                <a:ea typeface="微软雅黑" pitchFamily="34" charset="-122"/>
              </a:rPr>
              <a:t>▪作者   ▪出版年   ▪来源期刊   ▪文献类型   ▪会议名称   ▪国家</a:t>
            </a:r>
            <a:r>
              <a:rPr lang="en-US" altLang="zh-CN" dirty="0">
                <a:solidFill>
                  <a:srgbClr val="FFFFFF"/>
                </a:solidFill>
                <a:latin typeface="微软雅黑" pitchFamily="34" charset="-122"/>
                <a:ea typeface="微软雅黑" pitchFamily="34" charset="-122"/>
              </a:rPr>
              <a:t>/</a:t>
            </a:r>
            <a:r>
              <a:rPr lang="zh-CN" altLang="en-US" dirty="0">
                <a:solidFill>
                  <a:srgbClr val="FFFFFF"/>
                </a:solidFill>
                <a:latin typeface="微软雅黑" pitchFamily="34" charset="-122"/>
                <a:ea typeface="微软雅黑" pitchFamily="34" charset="-122"/>
              </a:rPr>
              <a:t>地区   </a:t>
            </a:r>
            <a:endParaRPr lang="en-US" altLang="zh-CN" dirty="0">
              <a:solidFill>
                <a:srgbClr val="FFFFFF"/>
              </a:solidFill>
              <a:latin typeface="微软雅黑" pitchFamily="34" charset="-122"/>
              <a:ea typeface="微软雅黑" pitchFamily="34" charset="-122"/>
            </a:endParaRPr>
          </a:p>
          <a:p>
            <a:pPr algn="ctr"/>
            <a:endParaRPr lang="en-US" altLang="zh-CN" sz="800" dirty="0">
              <a:solidFill>
                <a:srgbClr val="FFFFFF"/>
              </a:solidFill>
              <a:latin typeface="微软雅黑" pitchFamily="34" charset="-122"/>
              <a:ea typeface="微软雅黑" pitchFamily="34" charset="-122"/>
            </a:endParaRPr>
          </a:p>
          <a:p>
            <a:pPr algn="ctr"/>
            <a:r>
              <a:rPr lang="zh-CN" altLang="en-US" dirty="0">
                <a:solidFill>
                  <a:srgbClr val="FFFFFF"/>
                </a:solidFill>
                <a:latin typeface="微软雅黑" pitchFamily="34" charset="-122"/>
                <a:ea typeface="微软雅黑" pitchFamily="34" charset="-122"/>
              </a:rPr>
              <a:t>▪基金资助机构   ▪授权号   ▪团体作者   ▪机构  ▪机构 扩展    ▪语种   </a:t>
            </a:r>
            <a:endParaRPr lang="en-US" altLang="zh-CN" dirty="0">
              <a:solidFill>
                <a:srgbClr val="FFFFFF"/>
              </a:solidFill>
              <a:latin typeface="微软雅黑" pitchFamily="34" charset="-122"/>
              <a:ea typeface="微软雅黑" pitchFamily="34" charset="-122"/>
            </a:endParaRPr>
          </a:p>
          <a:p>
            <a:pPr algn="ctr"/>
            <a:endParaRPr lang="en-US" altLang="zh-CN" sz="800" dirty="0">
              <a:solidFill>
                <a:srgbClr val="FFFFFF"/>
              </a:solidFill>
              <a:latin typeface="微软雅黑" pitchFamily="34" charset="-122"/>
              <a:ea typeface="微软雅黑" pitchFamily="34" charset="-122"/>
            </a:endParaRPr>
          </a:p>
          <a:p>
            <a:pPr algn="ctr"/>
            <a:r>
              <a:rPr lang="zh-CN" altLang="en-US" dirty="0">
                <a:solidFill>
                  <a:srgbClr val="FFFFFF"/>
                </a:solidFill>
                <a:latin typeface="微软雅黑" pitchFamily="34" charset="-122"/>
                <a:ea typeface="微软雅黑" pitchFamily="34" charset="-122"/>
              </a:rPr>
              <a:t>▪ </a:t>
            </a:r>
            <a:r>
              <a:rPr lang="en-US" altLang="zh-CN" dirty="0">
                <a:solidFill>
                  <a:srgbClr val="FFFFFF"/>
                </a:solidFill>
                <a:latin typeface="微软雅黑" pitchFamily="34" charset="-122"/>
                <a:ea typeface="微软雅黑" pitchFamily="34" charset="-122"/>
              </a:rPr>
              <a:t>WOS</a:t>
            </a:r>
            <a:r>
              <a:rPr lang="zh-CN" altLang="en-US" dirty="0">
                <a:solidFill>
                  <a:srgbClr val="FFFFFF"/>
                </a:solidFill>
                <a:latin typeface="微软雅黑" pitchFamily="34" charset="-122"/>
                <a:ea typeface="微软雅黑" pitchFamily="34" charset="-122"/>
              </a:rPr>
              <a:t>学科类别   ▪编者  ▪丛书名称   ▪研究方向 </a:t>
            </a:r>
            <a:endParaRPr lang="en-US" altLang="zh-CN" dirty="0">
              <a:solidFill>
                <a:srgbClr val="FFFFFF"/>
              </a:solidFill>
              <a:latin typeface="微软雅黑" pitchFamily="34" charset="-122"/>
              <a:ea typeface="微软雅黑" pitchFamily="34" charset="-122"/>
            </a:endParaRPr>
          </a:p>
          <a:p>
            <a:pPr algn="ctr"/>
            <a:endParaRPr lang="en-US" altLang="zh-CN" dirty="0">
              <a:solidFill>
                <a:srgbClr val="236402"/>
              </a:solidFill>
              <a:latin typeface="微软雅黑" pitchFamily="34" charset="-122"/>
              <a:ea typeface="微软雅黑" pitchFamily="34" charset="-122"/>
            </a:endParaRPr>
          </a:p>
          <a:p>
            <a:pPr algn="ctr"/>
            <a:endParaRPr lang="zh-CN" altLang="en-US" dirty="0">
              <a:solidFill>
                <a:srgbClr val="000000"/>
              </a:solidFill>
            </a:endParaRPr>
          </a:p>
        </p:txBody>
      </p:sp>
      <p:pic>
        <p:nvPicPr>
          <p:cNvPr id="4" name="Picture 3"/>
          <p:cNvPicPr>
            <a:picLocks noChangeAspect="1"/>
          </p:cNvPicPr>
          <p:nvPr/>
        </p:nvPicPr>
        <p:blipFill rotWithShape="1">
          <a:blip r:embed="rId2"/>
          <a:srcRect b="50399"/>
          <a:stretch/>
        </p:blipFill>
        <p:spPr>
          <a:xfrm>
            <a:off x="1818006" y="313461"/>
            <a:ext cx="2547517" cy="3497847"/>
          </a:xfrm>
          <a:prstGeom prst="rect">
            <a:avLst/>
          </a:prstGeom>
        </p:spPr>
      </p:pic>
      <p:pic>
        <p:nvPicPr>
          <p:cNvPr id="5" name="Picture 4"/>
          <p:cNvPicPr>
            <a:picLocks noChangeAspect="1"/>
          </p:cNvPicPr>
          <p:nvPr/>
        </p:nvPicPr>
        <p:blipFill rotWithShape="1">
          <a:blip r:embed="rId2"/>
          <a:srcRect t="50870"/>
          <a:stretch/>
        </p:blipFill>
        <p:spPr>
          <a:xfrm>
            <a:off x="4454015" y="313460"/>
            <a:ext cx="2571920" cy="3497848"/>
          </a:xfrm>
          <a:prstGeom prst="rect">
            <a:avLst/>
          </a:prstGeom>
        </p:spPr>
      </p:pic>
    </p:spTree>
    <p:extLst>
      <p:ext uri="{BB962C8B-B14F-4D97-AF65-F5344CB8AC3E}">
        <p14:creationId xmlns:p14="http://schemas.microsoft.com/office/powerpoint/2010/main" val="236974694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p:cNvGrpSpPr>
            <a:grpSpLocks/>
          </p:cNvGrpSpPr>
          <p:nvPr/>
        </p:nvGrpSpPr>
        <p:grpSpPr bwMode="auto">
          <a:xfrm>
            <a:off x="2699326" y="563869"/>
            <a:ext cx="3872288" cy="1256128"/>
            <a:chOff x="3948973" y="2100956"/>
            <a:chExt cx="2422511" cy="1256247"/>
          </a:xfrm>
        </p:grpSpPr>
        <p:sp>
          <p:nvSpPr>
            <p:cNvPr id="9" name="TextBox 8"/>
            <p:cNvSpPr txBox="1"/>
            <p:nvPr/>
          </p:nvSpPr>
          <p:spPr>
            <a:xfrm rot="21594277" flipH="1">
              <a:off x="3948973" y="2751852"/>
              <a:ext cx="2422511" cy="605351"/>
            </a:xfrm>
            <a:prstGeom prst="rect">
              <a:avLst/>
            </a:prstGeom>
            <a:noFill/>
            <a:ln>
              <a:noFill/>
            </a:ln>
          </p:spPr>
          <p:txBody>
            <a:bodyPr wrap="square">
              <a:spAutoFit/>
            </a:bodyPr>
            <a:lstStyle/>
            <a:p>
              <a:pPr>
                <a:lnSpc>
                  <a:spcPts val="2000"/>
                </a:lnSpc>
                <a:spcBef>
                  <a:spcPct val="20000"/>
                </a:spcBef>
                <a:buClr>
                  <a:srgbClr val="009900"/>
                </a:buClr>
                <a:buSzPct val="80000"/>
              </a:pPr>
              <a:r>
                <a:rPr lang="zh-CN" altLang="en-US" sz="1400" dirty="0">
                  <a:solidFill>
                    <a:srgbClr val="404040"/>
                  </a:solidFill>
                  <a:ea typeface="微软雅黑" pitchFamily="34" charset="-122"/>
                </a:rPr>
                <a:t>了解课题的发展趋势以及判断课题的发展阶段。</a:t>
              </a:r>
            </a:p>
          </p:txBody>
        </p:sp>
        <p:sp>
          <p:nvSpPr>
            <p:cNvPr id="10" name="TextBox 11"/>
            <p:cNvSpPr txBox="1">
              <a:spLocks noChangeArrowheads="1"/>
            </p:cNvSpPr>
            <p:nvPr/>
          </p:nvSpPr>
          <p:spPr bwMode="auto">
            <a:xfrm flipH="1">
              <a:off x="4142681" y="2100956"/>
              <a:ext cx="2021492" cy="400148"/>
            </a:xfrm>
            <a:prstGeom prst="rect">
              <a:avLst/>
            </a:prstGeom>
            <a:noFill/>
            <a:ln w="9525">
              <a:noFill/>
              <a:miter lim="800000"/>
              <a:headEnd/>
              <a:tailEnd/>
            </a:ln>
          </p:spPr>
          <p:txBody>
            <a:bodyPr wrap="square">
              <a:spAutoFit/>
            </a:bodyPr>
            <a:lstStyle/>
            <a:p>
              <a:pPr algn="ctr"/>
              <a:r>
                <a:rPr lang="zh-CN" altLang="en-US" sz="2000" b="1" dirty="0">
                  <a:solidFill>
                    <a:srgbClr val="3213ED"/>
                  </a:solidFill>
                  <a:latin typeface="Arial Rounded MT Bold" pitchFamily="34" charset="0"/>
                  <a:ea typeface="微软雅黑" pitchFamily="34" charset="-122"/>
                  <a:cs typeface="Times New Roman" pitchFamily="18" charset="0"/>
                </a:rPr>
                <a:t>出版</a:t>
              </a:r>
              <a:r>
                <a:rPr lang="zh-CN" altLang="en-US" sz="2000" b="1" dirty="0" smtClean="0">
                  <a:solidFill>
                    <a:srgbClr val="3213ED"/>
                  </a:solidFill>
                  <a:latin typeface="Arial Rounded MT Bold" pitchFamily="34" charset="0"/>
                  <a:ea typeface="微软雅黑" pitchFamily="34" charset="-122"/>
                  <a:cs typeface="Times New Roman" pitchFamily="18" charset="0"/>
                </a:rPr>
                <a:t>年份分析</a:t>
              </a:r>
              <a:endParaRPr lang="zh-CN" altLang="en-US" sz="2000" b="1" dirty="0">
                <a:solidFill>
                  <a:srgbClr val="3213ED"/>
                </a:solidFill>
                <a:latin typeface="Arial Rounded MT Bold" pitchFamily="34" charset="0"/>
                <a:ea typeface="微软雅黑" pitchFamily="34" charset="-122"/>
                <a:cs typeface="Times New Roman" pitchFamily="18" charset="0"/>
              </a:endParaRPr>
            </a:p>
          </p:txBody>
        </p:sp>
      </p:grpSp>
      <p:pic>
        <p:nvPicPr>
          <p:cNvPr id="2" name="Picture 1"/>
          <p:cNvPicPr>
            <a:picLocks noChangeAspect="1"/>
          </p:cNvPicPr>
          <p:nvPr/>
        </p:nvPicPr>
        <p:blipFill>
          <a:blip r:embed="rId2"/>
          <a:stretch>
            <a:fillRect/>
          </a:stretch>
        </p:blipFill>
        <p:spPr>
          <a:xfrm>
            <a:off x="389702" y="2214511"/>
            <a:ext cx="8491537" cy="3433814"/>
          </a:xfrm>
          <a:prstGeom prst="rect">
            <a:avLst/>
          </a:prstGeom>
        </p:spPr>
      </p:pic>
    </p:spTree>
    <p:extLst>
      <p:ext uri="{BB962C8B-B14F-4D97-AF65-F5344CB8AC3E}">
        <p14:creationId xmlns:p14="http://schemas.microsoft.com/office/powerpoint/2010/main" val="14729622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366" y="860634"/>
            <a:ext cx="8594659" cy="5926127"/>
          </a:xfrm>
          <a:prstGeom prst="rect">
            <a:avLst/>
          </a:prstGeom>
        </p:spPr>
      </p:pic>
      <p:sp>
        <p:nvSpPr>
          <p:cNvPr id="2" name="标题 1"/>
          <p:cNvSpPr>
            <a:spLocks noGrp="1"/>
          </p:cNvSpPr>
          <p:nvPr>
            <p:ph type="title"/>
          </p:nvPr>
        </p:nvSpPr>
        <p:spPr>
          <a:xfrm>
            <a:off x="895945" y="160522"/>
            <a:ext cx="8400235"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dirty="0" smtClean="0">
                <a:solidFill>
                  <a:schemeClr val="accent1"/>
                </a:solidFill>
                <a:cs typeface="Arial" panose="020B0604020202020204" pitchFamily="34" charset="0"/>
                <a:sym typeface="+mn-lt"/>
              </a:rPr>
              <a:t>西安建筑科技大学主</a:t>
            </a:r>
            <a:r>
              <a:rPr lang="zh-CN" altLang="en-US" sz="2400" dirty="0">
                <a:solidFill>
                  <a:schemeClr val="accent1"/>
                </a:solidFill>
                <a:cs typeface="Arial" panose="020B0604020202020204" pitchFamily="34" charset="0"/>
                <a:sym typeface="+mn-lt"/>
              </a:rPr>
              <a:t>要活跃</a:t>
            </a:r>
            <a:r>
              <a:rPr lang="zh-CN" altLang="en-US" sz="2400" dirty="0" smtClean="0">
                <a:solidFill>
                  <a:schemeClr val="accent1"/>
                </a:solidFill>
                <a:cs typeface="Arial" panose="020B0604020202020204" pitchFamily="34" charset="0"/>
                <a:sym typeface="+mn-lt"/>
              </a:rPr>
              <a:t>的</a:t>
            </a:r>
            <a:r>
              <a:rPr lang="zh-CN" altLang="en-US" sz="2400" dirty="0">
                <a:solidFill>
                  <a:schemeClr val="accent1"/>
                </a:solidFill>
                <a:cs typeface="Arial" panose="020B0604020202020204" pitchFamily="34" charset="0"/>
                <a:sym typeface="+mn-lt"/>
              </a:rPr>
              <a:t>发文</a:t>
            </a:r>
            <a:r>
              <a:rPr lang="zh-CN" altLang="en-US" sz="2400" dirty="0" smtClean="0">
                <a:solidFill>
                  <a:schemeClr val="accent1"/>
                </a:solidFill>
                <a:cs typeface="Arial" panose="020B0604020202020204" pitchFamily="34" charset="0"/>
                <a:sym typeface="+mn-lt"/>
              </a:rPr>
              <a:t>人</a:t>
            </a:r>
            <a:r>
              <a:rPr lang="zh-CN" altLang="en-US" sz="2400" dirty="0">
                <a:solidFill>
                  <a:schemeClr val="accent1"/>
                </a:solidFill>
                <a:cs typeface="Arial" panose="020B0604020202020204" pitchFamily="34" charset="0"/>
                <a:sym typeface="+mn-lt"/>
              </a:rPr>
              <a:t>员（</a:t>
            </a:r>
            <a:r>
              <a:rPr lang="en-US" altLang="zh-CN" sz="2400" dirty="0">
                <a:solidFill>
                  <a:schemeClr val="accent1"/>
                </a:solidFill>
                <a:cs typeface="Arial" panose="020B0604020202020204" pitchFamily="34" charset="0"/>
                <a:sym typeface="+mn-lt"/>
              </a:rPr>
              <a:t>TOP 5</a:t>
            </a:r>
            <a:r>
              <a:rPr lang="zh-CN" altLang="en-US" sz="2400" dirty="0">
                <a:solidFill>
                  <a:schemeClr val="accent1"/>
                </a:solidFill>
                <a:cs typeface="Arial" panose="020B0604020202020204" pitchFamily="34" charset="0"/>
                <a:sym typeface="+mn-lt"/>
              </a:rPr>
              <a:t>）</a:t>
            </a:r>
          </a:p>
        </p:txBody>
      </p:sp>
      <p:sp>
        <p:nvSpPr>
          <p:cNvPr id="5" name="文本占位符 4"/>
          <p:cNvSpPr>
            <a:spLocks noGrp="1"/>
          </p:cNvSpPr>
          <p:nvPr>
            <p:ph type="body" sz="quarter" idx="13"/>
          </p:nvPr>
        </p:nvSpPr>
        <p:spPr/>
        <p:txBody>
          <a:bodyPr/>
          <a:lstStyle/>
          <a:p>
            <a:endParaRPr lang="zh-CN" altLang="en-US">
              <a:latin typeface="+mn-lt"/>
              <a:cs typeface="+mn-ea"/>
              <a:sym typeface="+mn-lt"/>
            </a:endParaRPr>
          </a:p>
        </p:txBody>
      </p:sp>
      <p:sp>
        <p:nvSpPr>
          <p:cNvPr id="8" name="矩形 7">
            <a:extLst>
              <a:ext uri="{FF2B5EF4-FFF2-40B4-BE49-F238E27FC236}">
                <a16:creationId xmlns:a16="http://schemas.microsoft.com/office/drawing/2014/main" xmlns="" id="{8BDE7495-D1D6-40E9-B801-0AB897AD156E}"/>
              </a:ext>
            </a:extLst>
          </p:cNvPr>
          <p:cNvSpPr/>
          <p:nvPr/>
        </p:nvSpPr>
        <p:spPr>
          <a:xfrm>
            <a:off x="1154618" y="2332970"/>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黄廷林教授</a:t>
            </a:r>
            <a:endParaRPr lang="en-US" altLang="zh-CN" dirty="0" smtClean="0">
              <a:solidFill>
                <a:schemeClr val="bg1"/>
              </a:solidFill>
              <a:latin typeface="微软雅黑" panose="020B0503020204020204" pitchFamily="34" charset="-122"/>
              <a:ea typeface="微软雅黑" panose="020B0503020204020204" pitchFamily="34" charset="-122"/>
              <a:cs typeface="+mn-ea"/>
              <a:sym typeface="+mn-lt"/>
            </a:endParaRPr>
          </a:p>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环境与市政工程</a:t>
            </a:r>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学</a:t>
            </a: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院</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TextBox 5">
            <a:extLst>
              <a:ext uri="{FF2B5EF4-FFF2-40B4-BE49-F238E27FC236}">
                <a16:creationId xmlns:a16="http://schemas.microsoft.com/office/drawing/2014/main" xmlns="" id="{4FFE50E7-6B7E-4178-8124-DD361D816E6A}"/>
              </a:ext>
            </a:extLst>
          </p:cNvPr>
          <p:cNvSpPr txBox="1"/>
          <p:nvPr/>
        </p:nvSpPr>
        <p:spPr>
          <a:xfrm>
            <a:off x="3924134" y="548898"/>
            <a:ext cx="6014991"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sym typeface="Wingdings" pitchFamily="2" charset="2"/>
              </a:rPr>
              <a:t>*</a:t>
            </a:r>
            <a:r>
              <a:rPr lang="zh-CN" altLang="en-US" sz="1400" dirty="0">
                <a:latin typeface="微软雅黑" panose="020B0503020204020204" pitchFamily="34" charset="-122"/>
                <a:ea typeface="微软雅黑" panose="020B0503020204020204" pitchFamily="34" charset="-122"/>
                <a:sym typeface="Wingdings" pitchFamily="2" charset="2"/>
              </a:rPr>
              <a:t>关于学者对应数据需要更深度清理以及确认才能保证更高准确性</a:t>
            </a:r>
          </a:p>
        </p:txBody>
      </p:sp>
      <p:sp>
        <p:nvSpPr>
          <p:cNvPr id="15" name="矩形 10">
            <a:extLst>
              <a:ext uri="{FF2B5EF4-FFF2-40B4-BE49-F238E27FC236}">
                <a16:creationId xmlns:a16="http://schemas.microsoft.com/office/drawing/2014/main" xmlns="" id="{97E32257-D37C-4577-A719-B4443378C472}"/>
              </a:ext>
            </a:extLst>
          </p:cNvPr>
          <p:cNvSpPr/>
          <p:nvPr/>
        </p:nvSpPr>
        <p:spPr>
          <a:xfrm>
            <a:off x="1154618" y="4990783"/>
            <a:ext cx="2851650" cy="7816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a:solidFill>
                  <a:schemeClr val="bg1"/>
                </a:solidFill>
                <a:latin typeface="Arial"/>
                <a:ea typeface="微软雅黑"/>
                <a:cs typeface="+mn-ea"/>
                <a:sym typeface="+mn-lt"/>
              </a:rPr>
              <a:t>李安桂教授</a:t>
            </a:r>
            <a:endParaRPr lang="en-US" altLang="zh-CN" dirty="0" smtClean="0">
              <a:solidFill>
                <a:schemeClr val="bg1"/>
              </a:solidFill>
              <a:latin typeface="Arial"/>
              <a:ea typeface="微软雅黑"/>
              <a:cs typeface="+mn-ea"/>
              <a:sym typeface="+mn-lt"/>
            </a:endParaRPr>
          </a:p>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环境与市政工程学院</a:t>
            </a:r>
          </a:p>
        </p:txBody>
      </p:sp>
      <p:sp>
        <p:nvSpPr>
          <p:cNvPr id="10" name="矩形 10">
            <a:extLst>
              <a:ext uri="{FF2B5EF4-FFF2-40B4-BE49-F238E27FC236}">
                <a16:creationId xmlns:a16="http://schemas.microsoft.com/office/drawing/2014/main" xmlns="" id="{97E32257-D37C-4577-A719-B4443378C472}"/>
              </a:ext>
            </a:extLst>
          </p:cNvPr>
          <p:cNvSpPr/>
          <p:nvPr/>
        </p:nvSpPr>
        <p:spPr>
          <a:xfrm>
            <a:off x="5378132" y="5626849"/>
            <a:ext cx="2851650" cy="7816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a:solidFill>
                  <a:schemeClr val="bg1"/>
                </a:solidFill>
                <a:latin typeface="Arial"/>
                <a:ea typeface="微软雅黑"/>
                <a:cs typeface="+mn-ea"/>
                <a:sym typeface="+mn-lt"/>
              </a:rPr>
              <a:t>王磊教授</a:t>
            </a:r>
            <a:endParaRPr lang="en-US" altLang="zh-CN" dirty="0" smtClean="0">
              <a:solidFill>
                <a:schemeClr val="bg1"/>
              </a:solidFill>
              <a:latin typeface="Arial"/>
              <a:ea typeface="微软雅黑"/>
              <a:cs typeface="+mn-ea"/>
              <a:sym typeface="+mn-lt"/>
            </a:endParaRPr>
          </a:p>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环境与市政工程学院</a:t>
            </a:r>
          </a:p>
        </p:txBody>
      </p:sp>
      <p:sp>
        <p:nvSpPr>
          <p:cNvPr id="11" name="矩形 10">
            <a:extLst>
              <a:ext uri="{FF2B5EF4-FFF2-40B4-BE49-F238E27FC236}">
                <a16:creationId xmlns:a16="http://schemas.microsoft.com/office/drawing/2014/main" xmlns="" id="{97E32257-D37C-4577-A719-B4443378C472}"/>
              </a:ext>
            </a:extLst>
          </p:cNvPr>
          <p:cNvSpPr/>
          <p:nvPr/>
        </p:nvSpPr>
        <p:spPr>
          <a:xfrm>
            <a:off x="4338187" y="2137136"/>
            <a:ext cx="2851650" cy="7816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a:solidFill>
                  <a:schemeClr val="bg1"/>
                </a:solidFill>
                <a:latin typeface="Arial"/>
                <a:ea typeface="微软雅黑"/>
                <a:cs typeface="+mn-ea"/>
                <a:sym typeface="+mn-lt"/>
              </a:rPr>
              <a:t>王晓昌教授</a:t>
            </a:r>
            <a:endParaRPr lang="en-US" altLang="zh-CN" dirty="0" smtClean="0">
              <a:solidFill>
                <a:schemeClr val="bg1"/>
              </a:solidFill>
              <a:latin typeface="Arial"/>
              <a:ea typeface="微软雅黑"/>
              <a:cs typeface="+mn-ea"/>
              <a:sym typeface="+mn-lt"/>
            </a:endParaRPr>
          </a:p>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环境与市政工程学院</a:t>
            </a:r>
          </a:p>
        </p:txBody>
      </p:sp>
    </p:spTree>
    <p:extLst>
      <p:ext uri="{BB962C8B-B14F-4D97-AF65-F5344CB8AC3E}">
        <p14:creationId xmlns:p14="http://schemas.microsoft.com/office/powerpoint/2010/main" val="4145457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1484832"/>
            <a:ext cx="9067800" cy="4514850"/>
          </a:xfrm>
          <a:prstGeom prst="rect">
            <a:avLst/>
          </a:prstGeom>
        </p:spPr>
      </p:pic>
      <p:grpSp>
        <p:nvGrpSpPr>
          <p:cNvPr id="2" name="Group 12"/>
          <p:cNvGrpSpPr>
            <a:grpSpLocks/>
          </p:cNvGrpSpPr>
          <p:nvPr/>
        </p:nvGrpSpPr>
        <p:grpSpPr bwMode="auto">
          <a:xfrm>
            <a:off x="2645691" y="183570"/>
            <a:ext cx="4907632" cy="1844657"/>
            <a:chOff x="4788024" y="1700808"/>
            <a:chExt cx="1865940" cy="1844831"/>
          </a:xfrm>
        </p:grpSpPr>
        <p:sp>
          <p:nvSpPr>
            <p:cNvPr id="9" name="TextBox 8"/>
            <p:cNvSpPr txBox="1"/>
            <p:nvPr/>
          </p:nvSpPr>
          <p:spPr>
            <a:xfrm rot="21594277" flipH="1">
              <a:off x="4980774" y="2155897"/>
              <a:ext cx="1673190" cy="1389742"/>
            </a:xfrm>
            <a:prstGeom prst="rect">
              <a:avLst/>
            </a:prstGeom>
            <a:noFill/>
          </p:spPr>
          <p:txBody>
            <a:bodyPr>
              <a:spAutoFit/>
            </a:bodyPr>
            <a:lstStyle/>
            <a:p>
              <a:pPr>
                <a:lnSpc>
                  <a:spcPct val="150000"/>
                </a:lnSpc>
                <a:spcBef>
                  <a:spcPct val="20000"/>
                </a:spcBef>
                <a:buClr>
                  <a:srgbClr val="009900"/>
                </a:buClr>
                <a:buSzPct val="80000"/>
              </a:pPr>
              <a:r>
                <a:rPr lang="en-US" altLang="zh-CN" sz="1400" dirty="0">
                  <a:solidFill>
                    <a:srgbClr val="404040"/>
                  </a:solidFill>
                  <a:ea typeface="微软雅黑" pitchFamily="34" charset="-122"/>
                </a:rPr>
                <a:t>-</a:t>
              </a:r>
              <a:r>
                <a:rPr lang="zh-CN" altLang="en-US" sz="1400" dirty="0">
                  <a:solidFill>
                    <a:srgbClr val="404040"/>
                  </a:solidFill>
                  <a:ea typeface="微软雅黑" pitchFamily="34" charset="-122"/>
                </a:rPr>
                <a:t>发现该领域高产出的国家</a:t>
              </a:r>
              <a:r>
                <a:rPr lang="en-US" altLang="zh-CN" sz="1400" dirty="0">
                  <a:solidFill>
                    <a:srgbClr val="404040"/>
                  </a:solidFill>
                  <a:ea typeface="微软雅黑" pitchFamily="34" charset="-122"/>
                </a:rPr>
                <a:t>/</a:t>
              </a:r>
              <a:r>
                <a:rPr lang="zh-CN" altLang="en-US" sz="1400" dirty="0">
                  <a:solidFill>
                    <a:srgbClr val="404040"/>
                  </a:solidFill>
                  <a:ea typeface="微软雅黑" pitchFamily="34" charset="-122"/>
                </a:rPr>
                <a:t>地区。</a:t>
              </a:r>
              <a:endParaRPr lang="en-US" altLang="zh-CN" sz="1400" dirty="0">
                <a:solidFill>
                  <a:srgbClr val="404040"/>
                </a:solidFill>
                <a:ea typeface="微软雅黑" pitchFamily="34" charset="-122"/>
              </a:endParaRPr>
            </a:p>
            <a:p>
              <a:pPr>
                <a:lnSpc>
                  <a:spcPct val="150000"/>
                </a:lnSpc>
                <a:spcBef>
                  <a:spcPct val="20000"/>
                </a:spcBef>
                <a:buClr>
                  <a:srgbClr val="009900"/>
                </a:buClr>
                <a:buSzPct val="80000"/>
              </a:pPr>
              <a:r>
                <a:rPr lang="en-US" altLang="zh-CN" sz="1400" dirty="0">
                  <a:solidFill>
                    <a:srgbClr val="404040"/>
                  </a:solidFill>
                  <a:ea typeface="微软雅黑" pitchFamily="34" charset="-122"/>
                </a:rPr>
                <a:t>- </a:t>
              </a:r>
              <a:r>
                <a:rPr lang="zh-CN" altLang="en-US" sz="1400" dirty="0">
                  <a:solidFill>
                    <a:srgbClr val="404040"/>
                  </a:solidFill>
                  <a:ea typeface="微软雅黑" pitchFamily="34" charset="-122"/>
                </a:rPr>
                <a:t>进行国家与地区间的研究对比。</a:t>
              </a:r>
            </a:p>
          </p:txBody>
        </p:sp>
        <p:sp>
          <p:nvSpPr>
            <p:cNvPr id="10" name="TextBox 11"/>
            <p:cNvSpPr txBox="1">
              <a:spLocks noChangeArrowheads="1"/>
            </p:cNvSpPr>
            <p:nvPr/>
          </p:nvSpPr>
          <p:spPr bwMode="auto">
            <a:xfrm flipH="1">
              <a:off x="4788024" y="1700808"/>
              <a:ext cx="1424951" cy="400148"/>
            </a:xfrm>
            <a:prstGeom prst="rect">
              <a:avLst/>
            </a:prstGeom>
            <a:noFill/>
            <a:ln w="9525">
              <a:noFill/>
              <a:miter lim="800000"/>
              <a:headEnd/>
              <a:tailEnd/>
            </a:ln>
          </p:spPr>
          <p:txBody>
            <a:bodyPr wrap="square">
              <a:spAutoFit/>
            </a:bodyPr>
            <a:lstStyle/>
            <a:p>
              <a:pPr algn="ctr"/>
              <a:r>
                <a:rPr lang="zh-CN" altLang="en-US" sz="2000" b="1" dirty="0">
                  <a:solidFill>
                    <a:srgbClr val="3213ED"/>
                  </a:solidFill>
                  <a:latin typeface="微软雅黑" pitchFamily="34" charset="-122"/>
                  <a:ea typeface="微软雅黑" pitchFamily="34" charset="-122"/>
                  <a:cs typeface="Times New Roman" pitchFamily="18" charset="0"/>
                </a:rPr>
                <a:t>国家</a:t>
              </a:r>
              <a:r>
                <a:rPr lang="en-US" altLang="zh-CN" sz="2000" b="1" dirty="0">
                  <a:solidFill>
                    <a:srgbClr val="3213ED"/>
                  </a:solidFill>
                  <a:latin typeface="微软雅黑" pitchFamily="34" charset="-122"/>
                  <a:ea typeface="微软雅黑" pitchFamily="34" charset="-122"/>
                  <a:cs typeface="Times New Roman" pitchFamily="18" charset="0"/>
                </a:rPr>
                <a:t>/</a:t>
              </a:r>
              <a:r>
                <a:rPr lang="zh-CN" altLang="en-US" sz="2000" b="1" dirty="0">
                  <a:solidFill>
                    <a:srgbClr val="3213ED"/>
                  </a:solidFill>
                  <a:latin typeface="微软雅黑" pitchFamily="34" charset="-122"/>
                  <a:ea typeface="微软雅黑" pitchFamily="34" charset="-122"/>
                  <a:cs typeface="Times New Roman" pitchFamily="18" charset="0"/>
                </a:rPr>
                <a:t>地区分析</a:t>
              </a:r>
            </a:p>
          </p:txBody>
        </p:sp>
      </p:grpSp>
      <p:sp>
        <p:nvSpPr>
          <p:cNvPr id="8" name="圆角矩形 21"/>
          <p:cNvSpPr>
            <a:spLocks noChangeArrowheads="1"/>
          </p:cNvSpPr>
          <p:nvPr/>
        </p:nvSpPr>
        <p:spPr bwMode="auto">
          <a:xfrm>
            <a:off x="131786" y="1607877"/>
            <a:ext cx="1154089" cy="516197"/>
          </a:xfrm>
          <a:prstGeom prst="roundRect">
            <a:avLst>
              <a:gd name="adj" fmla="val 16667"/>
            </a:avLst>
          </a:prstGeom>
          <a:noFill/>
          <a:ln w="38100" algn="ctr">
            <a:solidFill>
              <a:schemeClr val="bg1"/>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1216906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8995"/>
            <a:ext cx="9132448" cy="4494049"/>
          </a:xfrm>
          <a:prstGeom prst="rect">
            <a:avLst/>
          </a:prstGeom>
        </p:spPr>
      </p:pic>
      <p:grpSp>
        <p:nvGrpSpPr>
          <p:cNvPr id="2" name="Group 12"/>
          <p:cNvGrpSpPr>
            <a:grpSpLocks/>
          </p:cNvGrpSpPr>
          <p:nvPr/>
        </p:nvGrpSpPr>
        <p:grpSpPr bwMode="auto">
          <a:xfrm>
            <a:off x="2650010" y="200968"/>
            <a:ext cx="4293716" cy="1798991"/>
            <a:chOff x="4788024" y="1700808"/>
            <a:chExt cx="1776578" cy="1799160"/>
          </a:xfrm>
        </p:grpSpPr>
        <p:sp>
          <p:nvSpPr>
            <p:cNvPr id="9" name="TextBox 8"/>
            <p:cNvSpPr txBox="1"/>
            <p:nvPr/>
          </p:nvSpPr>
          <p:spPr>
            <a:xfrm rot="21594277" flipH="1">
              <a:off x="4891412" y="2028658"/>
              <a:ext cx="1673190" cy="1471310"/>
            </a:xfrm>
            <a:prstGeom prst="rect">
              <a:avLst/>
            </a:prstGeom>
            <a:noFill/>
          </p:spPr>
          <p:txBody>
            <a:bodyPr>
              <a:spAutoFit/>
            </a:bodyPr>
            <a:lstStyle/>
            <a:p>
              <a:pPr>
                <a:lnSpc>
                  <a:spcPct val="150000"/>
                </a:lnSpc>
                <a:spcBef>
                  <a:spcPct val="20000"/>
                </a:spcBef>
                <a:buClr>
                  <a:srgbClr val="009900"/>
                </a:buClr>
                <a:buSzPct val="80000"/>
              </a:pPr>
              <a:r>
                <a:rPr lang="en-US" altLang="zh-CN" sz="1400" dirty="0">
                  <a:solidFill>
                    <a:srgbClr val="404040"/>
                  </a:solidFill>
                  <a:ea typeface="微软雅黑" pitchFamily="34" charset="-122"/>
                </a:rPr>
                <a:t>- </a:t>
              </a:r>
              <a:r>
                <a:rPr lang="zh-CN" altLang="en-US" sz="1400" dirty="0">
                  <a:solidFill>
                    <a:srgbClr val="404040"/>
                  </a:solidFill>
                  <a:ea typeface="微软雅黑" pitchFamily="34" charset="-122"/>
                </a:rPr>
                <a:t>发现该领域高产出的大学及研究机构</a:t>
              </a:r>
            </a:p>
            <a:p>
              <a:pPr>
                <a:lnSpc>
                  <a:spcPct val="150000"/>
                </a:lnSpc>
                <a:spcBef>
                  <a:spcPct val="20000"/>
                </a:spcBef>
                <a:buClr>
                  <a:srgbClr val="009900"/>
                </a:buClr>
                <a:buSzPct val="80000"/>
                <a:buFontTx/>
                <a:buChar char="-"/>
              </a:pPr>
              <a:r>
                <a:rPr lang="zh-CN" altLang="en-US" sz="1400" dirty="0">
                  <a:solidFill>
                    <a:srgbClr val="404040"/>
                  </a:solidFill>
                  <a:ea typeface="微软雅黑" pitchFamily="34" charset="-122"/>
                </a:rPr>
                <a:t> 有利于机构间的合作</a:t>
              </a:r>
            </a:p>
            <a:p>
              <a:pPr>
                <a:lnSpc>
                  <a:spcPct val="150000"/>
                </a:lnSpc>
                <a:spcBef>
                  <a:spcPct val="20000"/>
                </a:spcBef>
                <a:buClr>
                  <a:srgbClr val="009900"/>
                </a:buClr>
                <a:buSzPct val="80000"/>
                <a:buFontTx/>
                <a:buChar char="-"/>
              </a:pPr>
              <a:r>
                <a:rPr lang="zh-CN" altLang="en-US" sz="1400" dirty="0">
                  <a:solidFill>
                    <a:srgbClr val="404040"/>
                  </a:solidFill>
                  <a:ea typeface="微软雅黑" pitchFamily="34" charset="-122"/>
                </a:rPr>
                <a:t> 发现深造的研究</a:t>
              </a:r>
              <a:r>
                <a:rPr lang="zh-CN" altLang="en-US" sz="1400" dirty="0" smtClean="0">
                  <a:solidFill>
                    <a:srgbClr val="404040"/>
                  </a:solidFill>
                  <a:ea typeface="微软雅黑" pitchFamily="34" charset="-122"/>
                </a:rPr>
                <a:t>机构。</a:t>
              </a:r>
              <a:endParaRPr lang="zh-CN" altLang="en-US" sz="1400" dirty="0">
                <a:solidFill>
                  <a:srgbClr val="404040"/>
                </a:solidFill>
                <a:ea typeface="微软雅黑" pitchFamily="34" charset="-122"/>
              </a:endParaRPr>
            </a:p>
          </p:txBody>
        </p:sp>
        <p:sp>
          <p:nvSpPr>
            <p:cNvPr id="10" name="TextBox 11"/>
            <p:cNvSpPr txBox="1">
              <a:spLocks noChangeArrowheads="1"/>
            </p:cNvSpPr>
            <p:nvPr/>
          </p:nvSpPr>
          <p:spPr bwMode="auto">
            <a:xfrm flipH="1">
              <a:off x="4788024" y="1700808"/>
              <a:ext cx="1424951" cy="400148"/>
            </a:xfrm>
            <a:prstGeom prst="rect">
              <a:avLst/>
            </a:prstGeom>
            <a:noFill/>
            <a:ln w="9525">
              <a:noFill/>
              <a:miter lim="800000"/>
              <a:headEnd/>
              <a:tailEnd/>
            </a:ln>
          </p:spPr>
          <p:txBody>
            <a:bodyPr>
              <a:spAutoFit/>
            </a:bodyPr>
            <a:lstStyle/>
            <a:p>
              <a:pPr algn="ctr"/>
              <a:r>
                <a:rPr lang="zh-CN" altLang="en-US" sz="2000" b="1" dirty="0">
                  <a:solidFill>
                    <a:srgbClr val="3213ED"/>
                  </a:solidFill>
                  <a:latin typeface="Arial Rounded MT Bold" pitchFamily="34" charset="0"/>
                  <a:ea typeface="微软雅黑" pitchFamily="34" charset="-122"/>
                  <a:cs typeface="Times New Roman" pitchFamily="18" charset="0"/>
                </a:rPr>
                <a:t>机构分析</a:t>
              </a:r>
            </a:p>
          </p:txBody>
        </p:sp>
      </p:grpSp>
      <p:sp>
        <p:nvSpPr>
          <p:cNvPr id="6" name="矩形 7">
            <a:extLst>
              <a:ext uri="{FF2B5EF4-FFF2-40B4-BE49-F238E27FC236}">
                <a16:creationId xmlns:a16="http://schemas.microsoft.com/office/drawing/2014/main" xmlns="" id="{8BDE7495-D1D6-40E9-B801-0AB897AD156E}"/>
              </a:ext>
            </a:extLst>
          </p:cNvPr>
          <p:cNvSpPr/>
          <p:nvPr/>
        </p:nvSpPr>
        <p:spPr>
          <a:xfrm>
            <a:off x="751496" y="2681343"/>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中国科学院</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 name="矩形 7">
            <a:extLst>
              <a:ext uri="{FF2B5EF4-FFF2-40B4-BE49-F238E27FC236}">
                <a16:creationId xmlns:a16="http://schemas.microsoft.com/office/drawing/2014/main" xmlns="" id="{8BDE7495-D1D6-40E9-B801-0AB897AD156E}"/>
              </a:ext>
            </a:extLst>
          </p:cNvPr>
          <p:cNvSpPr/>
          <p:nvPr/>
        </p:nvSpPr>
        <p:spPr>
          <a:xfrm>
            <a:off x="751496" y="5331136"/>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美国能源部</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xmlns="" id="{8BDE7495-D1D6-40E9-B801-0AB897AD156E}"/>
              </a:ext>
            </a:extLst>
          </p:cNvPr>
          <p:cNvSpPr/>
          <p:nvPr/>
        </p:nvSpPr>
        <p:spPr>
          <a:xfrm>
            <a:off x="3642060" y="3887853"/>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美国加州大学</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矩形 7">
            <a:extLst>
              <a:ext uri="{FF2B5EF4-FFF2-40B4-BE49-F238E27FC236}">
                <a16:creationId xmlns:a16="http://schemas.microsoft.com/office/drawing/2014/main" xmlns="" id="{8BDE7495-D1D6-40E9-B801-0AB897AD156E}"/>
              </a:ext>
            </a:extLst>
          </p:cNvPr>
          <p:cNvSpPr/>
          <p:nvPr/>
        </p:nvSpPr>
        <p:spPr>
          <a:xfrm>
            <a:off x="3396253" y="5331136"/>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法国国家科学中心</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矩形 7">
            <a:extLst>
              <a:ext uri="{FF2B5EF4-FFF2-40B4-BE49-F238E27FC236}">
                <a16:creationId xmlns:a16="http://schemas.microsoft.com/office/drawing/2014/main" xmlns="" id="{8BDE7495-D1D6-40E9-B801-0AB897AD156E}"/>
              </a:ext>
            </a:extLst>
          </p:cNvPr>
          <p:cNvSpPr/>
          <p:nvPr/>
        </p:nvSpPr>
        <p:spPr>
          <a:xfrm>
            <a:off x="6016670" y="2681343"/>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清华大学</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 name="矩形 7">
            <a:extLst>
              <a:ext uri="{FF2B5EF4-FFF2-40B4-BE49-F238E27FC236}">
                <a16:creationId xmlns:a16="http://schemas.microsoft.com/office/drawing/2014/main" xmlns="" id="{8BDE7495-D1D6-40E9-B801-0AB897AD156E}"/>
              </a:ext>
            </a:extLst>
          </p:cNvPr>
          <p:cNvSpPr/>
          <p:nvPr/>
        </p:nvSpPr>
        <p:spPr>
          <a:xfrm>
            <a:off x="5723317" y="4409806"/>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lang="zh-CN" altLang="en-US" dirty="0">
                <a:solidFill>
                  <a:schemeClr val="bg1"/>
                </a:solidFill>
                <a:latin typeface="微软雅黑" panose="020B0503020204020204" pitchFamily="34" charset="-122"/>
                <a:ea typeface="微软雅黑" panose="020B0503020204020204" pitchFamily="34" charset="-122"/>
                <a:cs typeface="+mn-ea"/>
                <a:sym typeface="+mn-lt"/>
              </a:rPr>
              <a:t>新加坡</a:t>
            </a: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南洋理工大学</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7">
            <a:extLst>
              <a:ext uri="{FF2B5EF4-FFF2-40B4-BE49-F238E27FC236}">
                <a16:creationId xmlns:a16="http://schemas.microsoft.com/office/drawing/2014/main" xmlns="" id="{8BDE7495-D1D6-40E9-B801-0AB897AD156E}"/>
              </a:ext>
            </a:extLst>
          </p:cNvPr>
          <p:cNvSpPr/>
          <p:nvPr/>
        </p:nvSpPr>
        <p:spPr>
          <a:xfrm>
            <a:off x="5856069" y="5531085"/>
            <a:ext cx="2769516" cy="3998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lvl="0" algn="just">
              <a:lnSpc>
                <a:spcPct val="125000"/>
              </a:lnSpc>
              <a:defRPr/>
            </a:pP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中国科学技术大学</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05998078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6" name="Rectangle 34"/>
          <p:cNvSpPr/>
          <p:nvPr/>
        </p:nvSpPr>
        <p:spPr>
          <a:xfrm rot="7777309">
            <a:off x="4420478" y="3012775"/>
            <a:ext cx="1071563" cy="125412"/>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a:ln>
              <a:solidFill>
                <a:schemeClr val="bg1">
                  <a:lumMod val="50000"/>
                </a:schemeClr>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1">
                <a:lumMod val="50000"/>
              </a:schemeClr>
            </a:solidFill>
            <a:ln w="127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a:ln>
              <a:solidFill>
                <a:schemeClr val="bg1">
                  <a:lumMod val="50000"/>
                </a:schemeClr>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46">
            <a:extLst>
              <a:ext uri="{FF2B5EF4-FFF2-40B4-BE49-F238E27FC236}">
                <a16:creationId xmlns:a16="http://schemas.microsoft.com/office/drawing/2014/main" xmlns="" id="{E30273F9-8157-44FB-BE4E-A732C1337AA0}"/>
              </a:ext>
            </a:extLst>
          </p:cNvPr>
          <p:cNvSpPr/>
          <p:nvPr/>
        </p:nvSpPr>
        <p:spPr>
          <a:xfrm>
            <a:off x="6105236" y="1875571"/>
            <a:ext cx="2884320" cy="2677656"/>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管理</a:t>
            </a:r>
            <a:endParaRPr lang="en-US" altLang="zh-CN" sz="1600" b="1" dirty="0">
              <a:solidFill>
                <a:srgbClr val="3213ED"/>
              </a:solidFill>
              <a:latin typeface="微软雅黑" pitchFamily="34" charset="-122"/>
              <a:ea typeface="微软雅黑" pitchFamily="34" charset="-122"/>
            </a:endParaRPr>
          </a:p>
          <a:p>
            <a:pPr>
              <a:lnSpc>
                <a:spcPct val="150000"/>
              </a:lnSpc>
              <a:defRPr/>
            </a:pPr>
            <a:r>
              <a:rPr lang="en-US" altLang="zh-CN" sz="1600" dirty="0">
                <a:solidFill>
                  <a:srgbClr val="3213ED"/>
                </a:solidFill>
                <a:latin typeface="微软雅黑" pitchFamily="34" charset="-122"/>
                <a:ea typeface="微软雅黑" pitchFamily="34" charset="-122"/>
              </a:rPr>
              <a:t>- </a:t>
            </a:r>
            <a:r>
              <a:rPr lang="zh-CN" altLang="en-US" sz="1600" b="1" dirty="0">
                <a:solidFill>
                  <a:srgbClr val="3213ED"/>
                </a:solidFill>
                <a:latin typeface="微软雅黑" pitchFamily="34" charset="-122"/>
                <a:ea typeface="微软雅黑" pitchFamily="34" charset="-122"/>
              </a:rPr>
              <a:t>跟踪最新研究进展</a:t>
            </a:r>
            <a:endParaRPr lang="en-US" altLang="zh-CN" sz="1600" b="1"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定题跟踪</a:t>
            </a:r>
            <a:endParaRPr lang="en-US" altLang="zh-CN" sz="1600"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引文跟踪</a:t>
            </a:r>
            <a:endParaRPr lang="en-US" altLang="zh-CN" sz="1600" dirty="0">
              <a:solidFill>
                <a:srgbClr val="3213ED"/>
              </a:solidFill>
              <a:latin typeface="微软雅黑" pitchFamily="34" charset="-122"/>
              <a:ea typeface="微软雅黑" pitchFamily="34" charset="-122"/>
            </a:endParaRPr>
          </a:p>
          <a:p>
            <a:pPr>
              <a:lnSpc>
                <a:spcPct val="150000"/>
              </a:lnSpc>
              <a:defRPr/>
            </a:pPr>
            <a:r>
              <a:rPr lang="en-US" altLang="zh-CN" sz="1600" b="1" dirty="0">
                <a:solidFill>
                  <a:srgbClr val="3213ED"/>
                </a:solidFill>
                <a:latin typeface="微软雅黑" pitchFamily="34" charset="-122"/>
                <a:ea typeface="微软雅黑" pitchFamily="34" charset="-122"/>
              </a:rPr>
              <a:t>- </a:t>
            </a:r>
            <a:r>
              <a:rPr lang="zh-CN" altLang="en-US" sz="1600" b="1" dirty="0">
                <a:solidFill>
                  <a:srgbClr val="3213ED"/>
                </a:solidFill>
                <a:latin typeface="微软雅黑" pitchFamily="34" charset="-122"/>
                <a:ea typeface="微软雅黑" pitchFamily="34" charset="-122"/>
              </a:rPr>
              <a:t>高质量论文的收藏和管理</a:t>
            </a:r>
            <a:endParaRPr lang="en-US" altLang="zh-CN" sz="1600" b="1" dirty="0">
              <a:solidFill>
                <a:srgbClr val="3213ED"/>
              </a:solidFill>
              <a:latin typeface="微软雅黑" pitchFamily="34" charset="-122"/>
              <a:ea typeface="微软雅黑" pitchFamily="34" charset="-122"/>
            </a:endParaRPr>
          </a:p>
          <a:p>
            <a:pPr>
              <a:lnSpc>
                <a:spcPct val="150000"/>
              </a:lnSpc>
              <a:buFont typeface="Wingdings" pitchFamily="2" charset="2"/>
              <a:buChar char="Ø"/>
              <a:defRPr/>
            </a:pPr>
            <a:r>
              <a:rPr lang="zh-CN" altLang="en-US" sz="1600" dirty="0">
                <a:solidFill>
                  <a:srgbClr val="3213ED"/>
                </a:solidFill>
                <a:latin typeface="微软雅黑" pitchFamily="34" charset="-122"/>
                <a:ea typeface="微软雅黑" pitchFamily="34" charset="-122"/>
              </a:rPr>
              <a:t>对参考文献进行分类、统一管理收藏及联合检索</a:t>
            </a:r>
          </a:p>
        </p:txBody>
      </p:sp>
    </p:spTree>
    <p:extLst>
      <p:ext uri="{BB962C8B-B14F-4D97-AF65-F5344CB8AC3E}">
        <p14:creationId xmlns:p14="http://schemas.microsoft.com/office/powerpoint/2010/main" val="3898697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628652" y="365128"/>
            <a:ext cx="6885331" cy="679419"/>
          </a:xfrm>
        </p:spPr>
        <p:txBody>
          <a:bodyPr/>
          <a:lstStyle/>
          <a:p>
            <a:pPr eaLnBrk="1" hangingPunct="1"/>
            <a:r>
              <a:rPr lang="zh-CN" altLang="en-US" dirty="0">
                <a:latin typeface="微软雅黑" pitchFamily="34" charset="-122"/>
                <a:ea typeface="微软雅黑" pitchFamily="34" charset="-122"/>
              </a:rPr>
              <a:t>利用</a:t>
            </a:r>
            <a:r>
              <a:rPr lang="en-US" altLang="zh-CN" dirty="0">
                <a:latin typeface="微软雅黑" pitchFamily="34" charset="-122"/>
                <a:ea typeface="微软雅黑" pitchFamily="34" charset="-122"/>
              </a:rPr>
              <a:t>Web of Science</a:t>
            </a:r>
            <a:r>
              <a:rPr lang="en-US" altLang="zh-CN" baseline="30000" dirty="0">
                <a:latin typeface="微软雅黑" pitchFamily="34" charset="-122"/>
                <a:ea typeface="微软雅黑" pitchFamily="34" charset="-122"/>
              </a:rPr>
              <a:t>TM</a:t>
            </a:r>
            <a:r>
              <a:rPr lang="zh-CN" altLang="en-US" dirty="0">
                <a:latin typeface="微软雅黑" pitchFamily="34" charset="-122"/>
                <a:ea typeface="微软雅黑" pitchFamily="34" charset="-122"/>
              </a:rPr>
              <a:t>跟踪最新研究进展</a:t>
            </a:r>
          </a:p>
        </p:txBody>
      </p:sp>
      <p:sp>
        <p:nvSpPr>
          <p:cNvPr id="6" name="内容占位符 5"/>
          <p:cNvSpPr>
            <a:spLocks noGrp="1"/>
          </p:cNvSpPr>
          <p:nvPr>
            <p:ph idx="4294967295"/>
          </p:nvPr>
        </p:nvSpPr>
        <p:spPr>
          <a:xfrm>
            <a:off x="726709" y="1620571"/>
            <a:ext cx="6491213" cy="3214079"/>
          </a:xfrm>
          <a:prstGeom prst="rect">
            <a:avLst/>
          </a:prstGeom>
        </p:spPr>
        <p:txBody>
          <a:bodyPr/>
          <a:lstStyle/>
          <a:p>
            <a:pPr eaLnBrk="1" hangingPunct="1">
              <a:lnSpc>
                <a:spcPct val="150000"/>
              </a:lnSpc>
            </a:pPr>
            <a:r>
              <a:rPr lang="zh-CN" altLang="en-US" sz="2000" dirty="0">
                <a:latin typeface="微软雅黑" panose="020B0503020204020204" pitchFamily="34" charset="-122"/>
                <a:ea typeface="微软雅黑" panose="020B0503020204020204" pitchFamily="34" charset="-122"/>
              </a:rPr>
              <a:t>怎样利用</a:t>
            </a:r>
            <a:r>
              <a:rPr lang="en-US" altLang="zh-CN" sz="2000" dirty="0">
                <a:latin typeface="微软雅黑" panose="020B0503020204020204" pitchFamily="34" charset="-122"/>
                <a:ea typeface="微软雅黑" panose="020B0503020204020204" pitchFamily="34" charset="-122"/>
              </a:rPr>
              <a:t>Web of Science</a:t>
            </a:r>
            <a:r>
              <a:rPr lang="en-US" altLang="zh-CN" sz="2000" baseline="30000" dirty="0">
                <a:latin typeface="微软雅黑" panose="020B0503020204020204" pitchFamily="34" charset="-122"/>
                <a:ea typeface="微软雅黑" panose="020B0503020204020204" pitchFamily="34" charset="-122"/>
              </a:rPr>
              <a:t>TM</a:t>
            </a:r>
            <a:r>
              <a:rPr lang="zh-CN" altLang="en-US" sz="2000" dirty="0">
                <a:latin typeface="微软雅黑" panose="020B0503020204020204" pitchFamily="34" charset="-122"/>
                <a:ea typeface="微软雅黑" panose="020B0503020204020204" pitchFamily="34" charset="-122"/>
              </a:rPr>
              <a:t>将有关课题的最新文献信息自动发送到您的</a:t>
            </a:r>
            <a:r>
              <a:rPr lang="en-US" altLang="zh-CN" sz="2000" dirty="0">
                <a:latin typeface="微软雅黑" panose="020B0503020204020204" pitchFamily="34" charset="-122"/>
                <a:ea typeface="微软雅黑" panose="020B0503020204020204" pitchFamily="34" charset="-122"/>
              </a:rPr>
              <a:t>Email</a:t>
            </a:r>
            <a:r>
              <a:rPr lang="zh-CN" altLang="en-US" sz="2000" dirty="0">
                <a:latin typeface="微软雅黑" panose="020B0503020204020204" pitchFamily="34" charset="-122"/>
                <a:ea typeface="微软雅黑" panose="020B0503020204020204" pitchFamily="34" charset="-122"/>
              </a:rPr>
              <a:t>邮箱</a:t>
            </a:r>
            <a:r>
              <a:rPr lang="en-US" altLang="zh-CN" sz="2000" dirty="0">
                <a:latin typeface="微软雅黑" panose="020B0503020204020204" pitchFamily="34" charset="-122"/>
                <a:ea typeface="微软雅黑" panose="020B0503020204020204" pitchFamily="34" charset="-122"/>
              </a:rPr>
              <a:t>?</a:t>
            </a:r>
          </a:p>
          <a:p>
            <a:pPr eaLnBrk="1" hangingPunct="1"/>
            <a:endParaRPr lang="en-US" altLang="zh-CN" sz="2400" dirty="0">
              <a:latin typeface="微软雅黑" panose="020B0503020204020204" pitchFamily="34" charset="-122"/>
              <a:ea typeface="微软雅黑" panose="020B0503020204020204" pitchFamily="34" charset="-122"/>
            </a:endParaRPr>
          </a:p>
          <a:p>
            <a:pPr lvl="1" eaLnBrk="1" hangingPunct="1">
              <a:lnSpc>
                <a:spcPct val="150000"/>
              </a:lnSpc>
            </a:pPr>
            <a:r>
              <a:rPr lang="en-US" altLang="zh-CN" sz="2000" dirty="0">
                <a:solidFill>
                  <a:srgbClr val="1DC806"/>
                </a:solidFill>
                <a:latin typeface="微软雅黑" panose="020B0503020204020204" pitchFamily="34" charset="-122"/>
                <a:ea typeface="微软雅黑" panose="020B0503020204020204" pitchFamily="34" charset="-122"/>
              </a:rPr>
              <a:t> </a:t>
            </a:r>
            <a:r>
              <a:rPr lang="zh-CN" altLang="en-US" sz="2000" dirty="0">
                <a:solidFill>
                  <a:srgbClr val="1DC806"/>
                </a:solidFill>
                <a:latin typeface="微软雅黑" panose="020B0503020204020204" pitchFamily="34" charset="-122"/>
                <a:ea typeface="微软雅黑" panose="020B0503020204020204" pitchFamily="34" charset="-122"/>
              </a:rPr>
              <a:t>定题跟踪 </a:t>
            </a:r>
          </a:p>
          <a:p>
            <a:pPr lvl="1" eaLnBrk="1" hangingPunct="1">
              <a:lnSpc>
                <a:spcPct val="150000"/>
              </a:lnSpc>
            </a:pPr>
            <a:r>
              <a:rPr lang="zh-CN" altLang="en-US" sz="2000" dirty="0">
                <a:solidFill>
                  <a:srgbClr val="1DC806"/>
                </a:solidFill>
                <a:latin typeface="微软雅黑" panose="020B0503020204020204" pitchFamily="34" charset="-122"/>
                <a:ea typeface="微软雅黑" panose="020B0503020204020204" pitchFamily="34" charset="-122"/>
              </a:rPr>
              <a:t> 引文跟踪</a:t>
            </a:r>
          </a:p>
          <a:p>
            <a:pPr eaLnBrk="1" hangingPunct="1">
              <a:lnSpc>
                <a:spcPct val="150000"/>
              </a:lnSpc>
            </a:pPr>
            <a:endParaRPr lang="zh-CN" altLang="en-US" dirty="0">
              <a:latin typeface="微软雅黑" panose="020B0503020204020204" pitchFamily="34" charset="-122"/>
              <a:ea typeface="微软雅黑" panose="020B0503020204020204" pitchFamily="34" charset="-122"/>
            </a:endParaRPr>
          </a:p>
        </p:txBody>
      </p:sp>
      <p:pic>
        <p:nvPicPr>
          <p:cNvPr id="7" name="Picture 3" descr="C:\Users\U6025425\AppData\Local\Microsoft\Windows\Temporary Internet Files\Content.IE5\9F2857VD\MP900385349[1].jpg"/>
          <p:cNvPicPr>
            <a:picLocks noChangeAspect="1" noChangeArrowheads="1"/>
          </p:cNvPicPr>
          <p:nvPr/>
        </p:nvPicPr>
        <p:blipFill>
          <a:blip r:embed="rId2" cstate="print"/>
          <a:srcRect/>
          <a:stretch>
            <a:fillRect/>
          </a:stretch>
        </p:blipFill>
        <p:spPr bwMode="auto">
          <a:xfrm>
            <a:off x="4726637" y="2974325"/>
            <a:ext cx="3168352" cy="226310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F67B66-3E33-4F3F-A764-E39C6DF16741}"/>
              </a:ext>
            </a:extLst>
          </p:cNvPr>
          <p:cNvSpPr>
            <a:spLocks noGrp="1"/>
          </p:cNvSpPr>
          <p:nvPr>
            <p:ph type="title"/>
          </p:nvPr>
        </p:nvSpPr>
        <p:spPr>
          <a:xfrm>
            <a:off x="628651" y="365128"/>
            <a:ext cx="4585376" cy="679419"/>
          </a:xfrm>
        </p:spPr>
        <p:txBody>
          <a:bodyPr/>
          <a:lstStyle/>
          <a:p>
            <a:r>
              <a:rPr lang="zh-CN" altLang="en-US" dirty="0"/>
              <a:t>保存检索历史</a:t>
            </a:r>
            <a:r>
              <a:rPr lang="en-US" altLang="zh-CN" dirty="0"/>
              <a:t>,</a:t>
            </a:r>
            <a:r>
              <a:rPr lang="zh-CN" altLang="en-US" dirty="0"/>
              <a:t>创建定题跟踪</a:t>
            </a:r>
            <a:br>
              <a:rPr lang="zh-CN" altLang="en-US" dirty="0"/>
            </a:br>
            <a:endParaRPr lang="zh-CN" altLang="en-US" dirty="0"/>
          </a:p>
        </p:txBody>
      </p:sp>
      <p:pic>
        <p:nvPicPr>
          <p:cNvPr id="5" name="Picture 4" descr="C:\Users\u0168419\Desktop\应用中心截屏_2014-01-19T08-54-03.802Z.png"/>
          <p:cNvPicPr>
            <a:picLocks noChangeAspect="1" noChangeArrowheads="1"/>
          </p:cNvPicPr>
          <p:nvPr/>
        </p:nvPicPr>
        <p:blipFill rotWithShape="1">
          <a:blip r:embed="rId2" cstate="print"/>
          <a:srcRect t="17554" b="14660"/>
          <a:stretch/>
        </p:blipFill>
        <p:spPr bwMode="auto">
          <a:xfrm>
            <a:off x="282106" y="870290"/>
            <a:ext cx="8424863" cy="5180395"/>
          </a:xfrm>
          <a:prstGeom prst="rect">
            <a:avLst/>
          </a:prstGeom>
          <a:noFill/>
          <a:ln w="9525">
            <a:noFill/>
            <a:miter lim="800000"/>
            <a:headEnd/>
            <a:tailEnd/>
          </a:ln>
        </p:spPr>
      </p:pic>
      <p:cxnSp>
        <p:nvCxnSpPr>
          <p:cNvPr id="4" name="直接连接符 3">
            <a:extLst>
              <a:ext uri="{FF2B5EF4-FFF2-40B4-BE49-F238E27FC236}">
                <a16:creationId xmlns:a16="http://schemas.microsoft.com/office/drawing/2014/main" xmlns="" id="{E97140CA-EE92-4D5F-A630-C293806B8AB8}"/>
              </a:ext>
            </a:extLst>
          </p:cNvPr>
          <p:cNvCxnSpPr>
            <a:cxnSpLocks/>
          </p:cNvCxnSpPr>
          <p:nvPr/>
        </p:nvCxnSpPr>
        <p:spPr>
          <a:xfrm>
            <a:off x="1311965" y="2673626"/>
            <a:ext cx="145111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86F8EB6-30A2-4B7C-AB66-2A32BDA03507}"/>
              </a:ext>
            </a:extLst>
          </p:cNvPr>
          <p:cNvPicPr>
            <a:picLocks noChangeAspect="1"/>
          </p:cNvPicPr>
          <p:nvPr/>
        </p:nvPicPr>
        <p:blipFill>
          <a:blip r:embed="rId2"/>
          <a:stretch>
            <a:fillRect/>
          </a:stretch>
        </p:blipFill>
        <p:spPr>
          <a:xfrm>
            <a:off x="0" y="916575"/>
            <a:ext cx="9144000" cy="5063764"/>
          </a:xfrm>
          <a:prstGeom prst="rect">
            <a:avLst/>
          </a:prstGeom>
        </p:spPr>
      </p:pic>
      <p:sp>
        <p:nvSpPr>
          <p:cNvPr id="2" name="标题 1">
            <a:extLst>
              <a:ext uri="{FF2B5EF4-FFF2-40B4-BE49-F238E27FC236}">
                <a16:creationId xmlns:a16="http://schemas.microsoft.com/office/drawing/2014/main" xmlns="" id="{76E0A79D-9BA3-461F-B552-992CCF4D081B}"/>
              </a:ext>
            </a:extLst>
          </p:cNvPr>
          <p:cNvSpPr>
            <a:spLocks noGrp="1"/>
          </p:cNvSpPr>
          <p:nvPr>
            <p:ph type="title"/>
          </p:nvPr>
        </p:nvSpPr>
        <p:spPr>
          <a:xfrm>
            <a:off x="628652" y="365128"/>
            <a:ext cx="6939469" cy="679419"/>
          </a:xfrm>
        </p:spPr>
        <p:txBody>
          <a:bodyPr/>
          <a:lstStyle/>
          <a:p>
            <a:r>
              <a:rPr lang="zh-CN" altLang="en-US" dirty="0"/>
              <a:t>创建“定题跟踪”</a:t>
            </a:r>
            <a:r>
              <a:rPr lang="en-US" altLang="zh-CN" dirty="0"/>
              <a:t>- </a:t>
            </a:r>
            <a:r>
              <a:rPr lang="zh-CN" altLang="en-US" dirty="0"/>
              <a:t>实时跟踪最新研究进展</a:t>
            </a:r>
            <a:r>
              <a:rPr lang="en-US" altLang="zh-CN" dirty="0"/>
              <a:t/>
            </a:r>
            <a:br>
              <a:rPr lang="en-US" altLang="zh-CN" dirty="0"/>
            </a:br>
            <a:endParaRPr lang="zh-CN" altLang="en-US" dirty="0"/>
          </a:p>
        </p:txBody>
      </p:sp>
      <p:sp>
        <p:nvSpPr>
          <p:cNvPr id="6" name="圆角矩形 10"/>
          <p:cNvSpPr>
            <a:spLocks noChangeArrowheads="1"/>
          </p:cNvSpPr>
          <p:nvPr/>
        </p:nvSpPr>
        <p:spPr bwMode="auto">
          <a:xfrm>
            <a:off x="179389" y="2897317"/>
            <a:ext cx="1071563" cy="288925"/>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7" name="TextBox 6"/>
          <p:cNvSpPr txBox="1"/>
          <p:nvPr/>
        </p:nvSpPr>
        <p:spPr>
          <a:xfrm>
            <a:off x="1824604" y="2657059"/>
            <a:ext cx="3930154" cy="940906"/>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b="1">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0" dirty="0"/>
              <a:t>“定题跟踪”：可实时跟踪某课题、</a:t>
            </a:r>
            <a:endParaRPr lang="en-US" altLang="zh-CN" b="0" dirty="0"/>
          </a:p>
          <a:p>
            <a:r>
              <a:rPr lang="en-US" altLang="zh-CN" b="0" dirty="0"/>
              <a:t>  </a:t>
            </a:r>
            <a:r>
              <a:rPr lang="zh-CN" altLang="en-US" b="0" dirty="0"/>
              <a:t>某作者、</a:t>
            </a:r>
            <a:r>
              <a:rPr lang="en-US" altLang="zh-CN" b="0" dirty="0"/>
              <a:t> </a:t>
            </a:r>
            <a:r>
              <a:rPr lang="zh-CN" altLang="en-US" b="0" dirty="0"/>
              <a:t>某机构等的最新研究进展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BCC6A4-1F98-4B84-BD69-ECEB932AB964}"/>
              </a:ext>
            </a:extLst>
          </p:cNvPr>
          <p:cNvSpPr>
            <a:spLocks noGrp="1"/>
          </p:cNvSpPr>
          <p:nvPr>
            <p:ph type="title"/>
          </p:nvPr>
        </p:nvSpPr>
        <p:spPr>
          <a:xfrm>
            <a:off x="628650" y="365128"/>
            <a:ext cx="2698211" cy="679419"/>
          </a:xfrm>
        </p:spPr>
        <p:txBody>
          <a:bodyPr/>
          <a:lstStyle/>
          <a:p>
            <a:r>
              <a:rPr lang="zh-CN" altLang="en-US" dirty="0"/>
              <a:t>创建“定题跟踪”</a:t>
            </a:r>
          </a:p>
        </p:txBody>
      </p:sp>
      <p:sp>
        <p:nvSpPr>
          <p:cNvPr id="7" name="TextBox 6"/>
          <p:cNvSpPr txBox="1"/>
          <p:nvPr/>
        </p:nvSpPr>
        <p:spPr>
          <a:xfrm>
            <a:off x="3422899" y="258581"/>
            <a:ext cx="5330552" cy="961289"/>
          </a:xfrm>
          <a:prstGeom prst="rect">
            <a:avLst/>
          </a:prstGeom>
          <a:solidFill>
            <a:srgbClr val="3213ED"/>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ct val="150000"/>
              </a:lnSpc>
              <a:defRPr/>
            </a:pPr>
            <a:r>
              <a:rPr lang="zh-CN" altLang="en-US" sz="2000" dirty="0">
                <a:solidFill>
                  <a:schemeClr val="bg1"/>
                </a:solidFill>
                <a:latin typeface="微软雅黑" pitchFamily="34" charset="-122"/>
                <a:ea typeface="微软雅黑" pitchFamily="34" charset="-122"/>
              </a:rPr>
              <a:t>保存检索历史在服务器或本地计算机上，订制定题服务</a:t>
            </a:r>
            <a:endParaRPr lang="en-US" altLang="zh-CN" sz="2000" dirty="0">
              <a:solidFill>
                <a:schemeClr val="bg1"/>
              </a:solidFill>
              <a:latin typeface="微软雅黑" pitchFamily="34" charset="-122"/>
              <a:ea typeface="微软雅黑" pitchFamily="34" charset="-122"/>
            </a:endParaRPr>
          </a:p>
        </p:txBody>
      </p:sp>
      <p:pic>
        <p:nvPicPr>
          <p:cNvPr id="2049" name="图片 1">
            <a:extLst>
              <a:ext uri="{FF2B5EF4-FFF2-40B4-BE49-F238E27FC236}">
                <a16:creationId xmlns:a16="http://schemas.microsoft.com/office/drawing/2014/main" xmlns="" id="{0D16F259-A87E-4EC6-9CFB-66BF7540F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165" y="1329293"/>
            <a:ext cx="5273675" cy="46323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xmlns="" id="{B00D85CB-7F87-47B2-8F5A-39B2AAD9175A}"/>
              </a:ext>
            </a:extLst>
          </p:cNvPr>
          <p:cNvGrpSpPr/>
          <p:nvPr/>
        </p:nvGrpSpPr>
        <p:grpSpPr>
          <a:xfrm>
            <a:off x="2711806" y="1917175"/>
            <a:ext cx="3459357" cy="1799351"/>
            <a:chOff x="2711806" y="1917175"/>
            <a:chExt cx="3459357" cy="1799351"/>
          </a:xfrm>
        </p:grpSpPr>
        <p:sp>
          <p:nvSpPr>
            <p:cNvPr id="8" name="圆角矩形 9"/>
            <p:cNvSpPr>
              <a:spLocks noChangeArrowheads="1"/>
            </p:cNvSpPr>
            <p:nvPr/>
          </p:nvSpPr>
          <p:spPr bwMode="auto">
            <a:xfrm>
              <a:off x="2711806" y="2525187"/>
              <a:ext cx="972765" cy="205264"/>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9" name="圆角矩形 10"/>
            <p:cNvSpPr>
              <a:spLocks noChangeArrowheads="1"/>
            </p:cNvSpPr>
            <p:nvPr/>
          </p:nvSpPr>
          <p:spPr bwMode="auto">
            <a:xfrm>
              <a:off x="2711807" y="1917175"/>
              <a:ext cx="2840476" cy="225397"/>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dirty="0">
                <a:ea typeface="宋体" pitchFamily="2" charset="-122"/>
              </a:endParaRPr>
            </a:p>
          </p:txBody>
        </p:sp>
        <p:sp>
          <p:nvSpPr>
            <p:cNvPr id="10" name="圆角矩形 11"/>
            <p:cNvSpPr>
              <a:spLocks noChangeArrowheads="1"/>
            </p:cNvSpPr>
            <p:nvPr/>
          </p:nvSpPr>
          <p:spPr bwMode="auto">
            <a:xfrm>
              <a:off x="3499746" y="2813713"/>
              <a:ext cx="2671417" cy="313343"/>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a:ea typeface="宋体" pitchFamily="2" charset="-122"/>
              </a:endParaRPr>
            </a:p>
          </p:txBody>
        </p:sp>
        <p:sp>
          <p:nvSpPr>
            <p:cNvPr id="11" name="圆角矩形 12"/>
            <p:cNvSpPr>
              <a:spLocks noChangeArrowheads="1"/>
            </p:cNvSpPr>
            <p:nvPr/>
          </p:nvSpPr>
          <p:spPr bwMode="auto">
            <a:xfrm>
              <a:off x="3499746" y="3430776"/>
              <a:ext cx="1555711" cy="285750"/>
            </a:xfrm>
            <a:prstGeom prst="roundRect">
              <a:avLst>
                <a:gd name="adj" fmla="val 16667"/>
              </a:avLst>
            </a:prstGeom>
            <a:noFill/>
            <a:ln w="25400" algn="ctr">
              <a:solidFill>
                <a:srgbClr val="1DC806"/>
              </a:solidFill>
              <a:round/>
              <a:headEnd/>
              <a:tailEnd/>
            </a:ln>
          </p:spPr>
          <p:txBody>
            <a:bodyPr vert="eaVert" wrap="none" anchor="ctr"/>
            <a:lstStyle/>
            <a:p>
              <a:pPr algn="ctr"/>
              <a:endParaRPr lang="zh-CN" altLang="en-US" dirty="0">
                <a:ea typeface="宋体" pitchFamily="2" charset="-122"/>
              </a:endParaRPr>
            </a:p>
          </p:txBody>
        </p:sp>
      </p:grpSp>
      <p:pic>
        <p:nvPicPr>
          <p:cNvPr id="16" name="Picture 6"/>
          <p:cNvPicPr>
            <a:picLocks noChangeAspect="1" noChangeArrowheads="1"/>
          </p:cNvPicPr>
          <p:nvPr/>
        </p:nvPicPr>
        <p:blipFill>
          <a:blip r:embed="rId3" cstate="print"/>
          <a:srcRect/>
          <a:stretch>
            <a:fillRect/>
          </a:stretch>
        </p:blipFill>
        <p:spPr bwMode="auto">
          <a:xfrm rot="19740000">
            <a:off x="4552433" y="4954850"/>
            <a:ext cx="398737" cy="515547"/>
          </a:xfrm>
          <a:prstGeom prst="rect">
            <a:avLst/>
          </a:prstGeom>
          <a:noFill/>
          <a:ln w="9525">
            <a:noFill/>
            <a:miter lim="800000"/>
            <a:headEnd/>
            <a:tailEnd/>
          </a:ln>
        </p:spPr>
      </p:pic>
      <p:sp>
        <p:nvSpPr>
          <p:cNvPr id="14" name="TextBox 13"/>
          <p:cNvSpPr txBox="1"/>
          <p:nvPr/>
        </p:nvSpPr>
        <p:spPr bwMode="auto">
          <a:xfrm>
            <a:off x="6587818" y="2509428"/>
            <a:ext cx="2165633" cy="1991451"/>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b="1" dirty="0"/>
              <a:t>设定选项：</a:t>
            </a:r>
            <a:endParaRPr lang="en-US" altLang="zh-CN" sz="1800" b="1" dirty="0"/>
          </a:p>
          <a:p>
            <a:pPr marL="285750" indent="-285750">
              <a:buFont typeface="Arial" panose="020B0604020202020204" pitchFamily="34" charset="0"/>
              <a:buChar char="̵"/>
            </a:pPr>
            <a:r>
              <a:rPr lang="zh-CN" altLang="en-US" dirty="0"/>
              <a:t>检索历史名称</a:t>
            </a:r>
            <a:endParaRPr lang="en-US" altLang="zh-CN" dirty="0"/>
          </a:p>
          <a:p>
            <a:pPr marL="285750" indent="-285750">
              <a:buFont typeface="Arial" panose="020B0604020202020204" pitchFamily="34" charset="0"/>
              <a:buChar char="̵"/>
            </a:pPr>
            <a:r>
              <a:rPr lang="zh-CN" altLang="en-US" dirty="0"/>
              <a:t>电子邮箱</a:t>
            </a:r>
            <a:endParaRPr lang="en-US" altLang="zh-CN" dirty="0"/>
          </a:p>
          <a:p>
            <a:pPr marL="285750" indent="-285750">
              <a:buFont typeface="Arial" panose="020B0604020202020204" pitchFamily="34" charset="0"/>
              <a:buChar char="̵"/>
            </a:pPr>
            <a:r>
              <a:rPr lang="zh-CN" altLang="en-US" dirty="0"/>
              <a:t>定制类型及格式</a:t>
            </a:r>
            <a:endParaRPr lang="en-US" altLang="zh-CN" dirty="0"/>
          </a:p>
          <a:p>
            <a:pPr marL="285750" indent="-285750">
              <a:buFont typeface="Arial" panose="020B0604020202020204" pitchFamily="34" charset="0"/>
              <a:buChar char="̵"/>
            </a:pPr>
            <a:r>
              <a:rPr lang="zh-CN" altLang="en-US" dirty="0"/>
              <a:t>频率</a:t>
            </a:r>
            <a:endParaRPr lang="en-US" altLang="zh-C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1C7C104-F696-4E23-82A0-0414231B6724}"/>
              </a:ext>
            </a:extLst>
          </p:cNvPr>
          <p:cNvPicPr>
            <a:picLocks noChangeAspect="1"/>
          </p:cNvPicPr>
          <p:nvPr/>
        </p:nvPicPr>
        <p:blipFill>
          <a:blip r:embed="rId2"/>
          <a:stretch>
            <a:fillRect/>
          </a:stretch>
        </p:blipFill>
        <p:spPr>
          <a:xfrm>
            <a:off x="0" y="948988"/>
            <a:ext cx="9144000" cy="4960029"/>
          </a:xfrm>
          <a:prstGeom prst="rect">
            <a:avLst/>
          </a:prstGeom>
        </p:spPr>
      </p:pic>
      <p:sp>
        <p:nvSpPr>
          <p:cNvPr id="2" name="标题 1">
            <a:extLst>
              <a:ext uri="{FF2B5EF4-FFF2-40B4-BE49-F238E27FC236}">
                <a16:creationId xmlns:a16="http://schemas.microsoft.com/office/drawing/2014/main" xmlns="" id="{1528F254-6D25-48BE-8693-E4336AABA787}"/>
              </a:ext>
            </a:extLst>
          </p:cNvPr>
          <p:cNvSpPr>
            <a:spLocks noGrp="1"/>
          </p:cNvSpPr>
          <p:nvPr>
            <p:ph type="title"/>
          </p:nvPr>
        </p:nvSpPr>
        <p:spPr>
          <a:xfrm>
            <a:off x="628652" y="365128"/>
            <a:ext cx="6939469" cy="679419"/>
          </a:xfrm>
        </p:spPr>
        <p:txBody>
          <a:bodyPr/>
          <a:lstStyle/>
          <a:p>
            <a:r>
              <a:rPr lang="zh-CN" altLang="en-US" dirty="0"/>
              <a:t>创建“引文跟踪”－随时掌握最新研究进展</a:t>
            </a:r>
            <a:r>
              <a:rPr lang="en-US" altLang="zh-CN" dirty="0"/>
              <a:t/>
            </a:r>
            <a:br>
              <a:rPr lang="en-US" altLang="zh-CN" dirty="0"/>
            </a:br>
            <a:endParaRPr lang="zh-CN" altLang="en-US" dirty="0"/>
          </a:p>
        </p:txBody>
      </p:sp>
      <p:sp>
        <p:nvSpPr>
          <p:cNvPr id="7" name="圆角矩形 26"/>
          <p:cNvSpPr>
            <a:spLocks noChangeArrowheads="1"/>
          </p:cNvSpPr>
          <p:nvPr/>
        </p:nvSpPr>
        <p:spPr bwMode="auto">
          <a:xfrm>
            <a:off x="7229340" y="3519435"/>
            <a:ext cx="1008063"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9" name="图片 8">
            <a:extLst>
              <a:ext uri="{FF2B5EF4-FFF2-40B4-BE49-F238E27FC236}">
                <a16:creationId xmlns:a16="http://schemas.microsoft.com/office/drawing/2014/main" xmlns="" id="{486C0953-BFFE-49A4-85C6-170F2803E8A0}"/>
              </a:ext>
            </a:extLst>
          </p:cNvPr>
          <p:cNvPicPr>
            <a:picLocks noChangeAspect="1"/>
          </p:cNvPicPr>
          <p:nvPr/>
        </p:nvPicPr>
        <p:blipFill>
          <a:blip r:embed="rId3"/>
          <a:stretch>
            <a:fillRect/>
          </a:stretch>
        </p:blipFill>
        <p:spPr>
          <a:xfrm>
            <a:off x="1335896" y="2350910"/>
            <a:ext cx="5524979" cy="2911092"/>
          </a:xfrm>
          <a:prstGeom prst="rect">
            <a:avLst/>
          </a:prstGeom>
          <a:ln>
            <a:solidFill>
              <a:schemeClr val="bg2">
                <a:lumMod val="20000"/>
                <a:lumOff val="8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4" y="365128"/>
            <a:ext cx="3680703" cy="679419"/>
          </a:xfrm>
        </p:spPr>
        <p:txBody>
          <a:bodyPr/>
          <a:lstStyle/>
          <a:p>
            <a:pPr eaLnBrk="1" hangingPunct="1"/>
            <a:r>
              <a:rPr lang="zh-CN" altLang="en-US" dirty="0">
                <a:latin typeface="微软雅黑" pitchFamily="34" charset="-122"/>
                <a:ea typeface="微软雅黑" pitchFamily="34" charset="-122"/>
              </a:rPr>
              <a:t>如何有效地管理文献？</a:t>
            </a:r>
          </a:p>
        </p:txBody>
      </p:sp>
      <p:pic>
        <p:nvPicPr>
          <p:cNvPr id="7" name="Picture 7" descr="filesmanagement.jpg"/>
          <p:cNvPicPr>
            <a:picLocks noChangeAspect="1"/>
          </p:cNvPicPr>
          <p:nvPr/>
        </p:nvPicPr>
        <p:blipFill>
          <a:blip r:embed="rId2" cstate="print"/>
          <a:srcRect/>
          <a:stretch>
            <a:fillRect/>
          </a:stretch>
        </p:blipFill>
        <p:spPr bwMode="auto">
          <a:xfrm>
            <a:off x="3808" y="1057294"/>
            <a:ext cx="9140192" cy="4847396"/>
          </a:xfrm>
          <a:prstGeom prst="rect">
            <a:avLst/>
          </a:prstGeom>
          <a:noFill/>
          <a:ln w="9525">
            <a:noFill/>
            <a:miter lim="800000"/>
            <a:headEnd/>
            <a:tailEnd/>
          </a:ln>
        </p:spPr>
      </p:pic>
    </p:spTree>
    <p:extLst>
      <p:ext uri="{BB962C8B-B14F-4D97-AF65-F5344CB8AC3E}">
        <p14:creationId xmlns:p14="http://schemas.microsoft.com/office/powerpoint/2010/main" val="362997148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01EA568-5924-4B7C-9587-74331BEDBF7B}"/>
              </a:ext>
            </a:extLst>
          </p:cNvPr>
          <p:cNvPicPr>
            <a:picLocks noChangeAspect="1"/>
          </p:cNvPicPr>
          <p:nvPr/>
        </p:nvPicPr>
        <p:blipFill>
          <a:blip r:embed="rId2"/>
          <a:stretch>
            <a:fillRect/>
          </a:stretch>
        </p:blipFill>
        <p:spPr>
          <a:xfrm>
            <a:off x="0" y="1007897"/>
            <a:ext cx="9144000" cy="5056227"/>
          </a:xfrm>
          <a:prstGeom prst="rect">
            <a:avLst/>
          </a:prstGeom>
        </p:spPr>
      </p:pic>
      <p:sp>
        <p:nvSpPr>
          <p:cNvPr id="6" name="标题 1"/>
          <p:cNvSpPr>
            <a:spLocks noGrp="1"/>
          </p:cNvSpPr>
          <p:nvPr>
            <p:ph type="title"/>
          </p:nvPr>
        </p:nvSpPr>
        <p:spPr>
          <a:xfrm>
            <a:off x="628652" y="365128"/>
            <a:ext cx="6949197" cy="679419"/>
          </a:xfrm>
        </p:spPr>
        <p:txBody>
          <a:bodyPr/>
          <a:lstStyle/>
          <a:p>
            <a:pPr eaLnBrk="1" hangingPunct="1"/>
            <a:r>
              <a:rPr lang="zh-CN" altLang="en-US" sz="3200" dirty="0"/>
              <a:t>文献管理工具</a:t>
            </a:r>
            <a:r>
              <a:rPr lang="en-US" altLang="zh-CN" sz="3200" dirty="0"/>
              <a:t>——</a:t>
            </a:r>
            <a:r>
              <a:rPr lang="en-US" altLang="zh-CN" sz="3200" dirty="0" err="1"/>
              <a:t>EndNote</a:t>
            </a:r>
            <a:r>
              <a:rPr lang="en-US" altLang="zh-CN" sz="3200" baseline="30000" dirty="0"/>
              <a:t>®</a:t>
            </a:r>
            <a:r>
              <a:rPr lang="en-US" altLang="zh-CN" sz="3200" dirty="0"/>
              <a:t> online</a:t>
            </a:r>
            <a:endParaRPr lang="zh-CN" altLang="en-US" sz="3200" dirty="0"/>
          </a:p>
        </p:txBody>
      </p:sp>
      <p:sp>
        <p:nvSpPr>
          <p:cNvPr id="8" name="圆角矩形 21"/>
          <p:cNvSpPr>
            <a:spLocks noChangeArrowheads="1"/>
          </p:cNvSpPr>
          <p:nvPr/>
        </p:nvSpPr>
        <p:spPr bwMode="auto">
          <a:xfrm>
            <a:off x="1967262" y="3028350"/>
            <a:ext cx="498475" cy="2555327"/>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ln>
                <a:solidFill>
                  <a:srgbClr val="6817FF"/>
                </a:solidFill>
              </a:ln>
              <a:solidFill>
                <a:srgbClr val="000000"/>
              </a:solidFill>
              <a:ea typeface="宋体" pitchFamily="2" charset="-122"/>
            </a:endParaRPr>
          </a:p>
        </p:txBody>
      </p:sp>
      <p:sp>
        <p:nvSpPr>
          <p:cNvPr id="13" name="圆角矩形 21"/>
          <p:cNvSpPr>
            <a:spLocks noChangeArrowheads="1"/>
          </p:cNvSpPr>
          <p:nvPr/>
        </p:nvSpPr>
        <p:spPr bwMode="auto">
          <a:xfrm>
            <a:off x="3752083" y="2882727"/>
            <a:ext cx="1689101"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pic>
        <p:nvPicPr>
          <p:cNvPr id="3" name="图片 2">
            <a:extLst>
              <a:ext uri="{FF2B5EF4-FFF2-40B4-BE49-F238E27FC236}">
                <a16:creationId xmlns:a16="http://schemas.microsoft.com/office/drawing/2014/main" xmlns="" id="{7C25C139-1A5C-40AA-B8AB-9894A51E6D87}"/>
              </a:ext>
            </a:extLst>
          </p:cNvPr>
          <p:cNvPicPr>
            <a:picLocks noChangeAspect="1"/>
          </p:cNvPicPr>
          <p:nvPr/>
        </p:nvPicPr>
        <p:blipFill>
          <a:blip r:embed="rId3"/>
          <a:stretch>
            <a:fillRect/>
          </a:stretch>
        </p:blipFill>
        <p:spPr>
          <a:xfrm>
            <a:off x="6570234" y="1698488"/>
            <a:ext cx="1119715" cy="1569693"/>
          </a:xfrm>
          <a:prstGeom prst="rect">
            <a:avLst/>
          </a:prstGeom>
        </p:spPr>
      </p:pic>
      <p:sp>
        <p:nvSpPr>
          <p:cNvPr id="21" name="圆角矩形 21">
            <a:extLst>
              <a:ext uri="{FF2B5EF4-FFF2-40B4-BE49-F238E27FC236}">
                <a16:creationId xmlns:a16="http://schemas.microsoft.com/office/drawing/2014/main" xmlns="" id="{5A759CAC-455B-4AD2-8AE4-865BF1CD5710}"/>
              </a:ext>
            </a:extLst>
          </p:cNvPr>
          <p:cNvSpPr>
            <a:spLocks noChangeArrowheads="1"/>
          </p:cNvSpPr>
          <p:nvPr/>
        </p:nvSpPr>
        <p:spPr bwMode="auto">
          <a:xfrm>
            <a:off x="6570234" y="2334566"/>
            <a:ext cx="1119715"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9" name="圆角矩形 21">
            <a:extLst>
              <a:ext uri="{FF2B5EF4-FFF2-40B4-BE49-F238E27FC236}">
                <a16:creationId xmlns:a16="http://schemas.microsoft.com/office/drawing/2014/main" xmlns="" id="{E87DBD86-67E4-4F28-A5A3-BA7E821D0C2F}"/>
              </a:ext>
            </a:extLst>
          </p:cNvPr>
          <p:cNvSpPr>
            <a:spLocks noChangeArrowheads="1"/>
          </p:cNvSpPr>
          <p:nvPr/>
        </p:nvSpPr>
        <p:spPr bwMode="auto">
          <a:xfrm>
            <a:off x="7047809" y="1692676"/>
            <a:ext cx="671958" cy="295149"/>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2149140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2"/>
          <a:stretch>
            <a:fillRect/>
          </a:stretch>
        </p:blipFill>
        <p:spPr>
          <a:xfrm>
            <a:off x="629264" y="606001"/>
            <a:ext cx="7832264" cy="7419204"/>
          </a:xfrm>
          <a:prstGeom prst="rect">
            <a:avLst/>
          </a:prstGeom>
        </p:spPr>
      </p:pic>
      <p:sp>
        <p:nvSpPr>
          <p:cNvPr id="4" name="标题 1"/>
          <p:cNvSpPr txBox="1">
            <a:spLocks/>
          </p:cNvSpPr>
          <p:nvPr/>
        </p:nvSpPr>
        <p:spPr>
          <a:xfrm>
            <a:off x="1013932" y="121194"/>
            <a:ext cx="8400235" cy="399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189">
              <a:spcBef>
                <a:spcPct val="0"/>
              </a:spcBef>
              <a:buNone/>
              <a:defRPr sz="2400" b="1" i="0" cap="none">
                <a:solidFill>
                  <a:schemeClr val="accent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ym typeface="+mn-lt"/>
              </a:rPr>
              <a:t>西安建筑科技大</a:t>
            </a:r>
            <a:r>
              <a:rPr lang="zh-CN" altLang="en-US" dirty="0" smtClean="0">
                <a:sym typeface="+mn-lt"/>
              </a:rPr>
              <a:t>学</a:t>
            </a:r>
            <a:r>
              <a:rPr lang="en-US" altLang="zh-CN" dirty="0" smtClean="0">
                <a:sym typeface="+mn-lt"/>
              </a:rPr>
              <a:t>ESI</a:t>
            </a:r>
            <a:r>
              <a:rPr lang="zh-CN" altLang="en-US" dirty="0" smtClean="0">
                <a:sym typeface="+mn-lt"/>
              </a:rPr>
              <a:t>高被引论文（被引频次</a:t>
            </a:r>
            <a:r>
              <a:rPr lang="en-US" altLang="zh-CN" dirty="0" smtClean="0">
                <a:sym typeface="+mn-lt"/>
              </a:rPr>
              <a:t>TOP </a:t>
            </a:r>
            <a:r>
              <a:rPr lang="en-US" altLang="zh-CN" dirty="0">
                <a:sym typeface="+mn-lt"/>
              </a:rPr>
              <a:t>5</a:t>
            </a:r>
            <a:r>
              <a:rPr lang="zh-CN" altLang="en-US" dirty="0">
                <a:sym typeface="+mn-lt"/>
              </a:rPr>
              <a:t>）</a:t>
            </a:r>
          </a:p>
        </p:txBody>
      </p:sp>
      <p:sp>
        <p:nvSpPr>
          <p:cNvPr id="5" name="矩形 10">
            <a:extLst>
              <a:ext uri="{FF2B5EF4-FFF2-40B4-BE49-F238E27FC236}">
                <a16:creationId xmlns:a16="http://schemas.microsoft.com/office/drawing/2014/main" xmlns="" id="{97E32257-D37C-4577-A719-B4443378C472}"/>
              </a:ext>
            </a:extLst>
          </p:cNvPr>
          <p:cNvSpPr/>
          <p:nvPr/>
        </p:nvSpPr>
        <p:spPr>
          <a:xfrm>
            <a:off x="3156155" y="780284"/>
            <a:ext cx="3470787" cy="41925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25000"/>
              </a:lnSpc>
              <a:defRPr/>
            </a:pPr>
            <a:r>
              <a:rPr lang="zh-CN" altLang="en-US" dirty="0">
                <a:solidFill>
                  <a:schemeClr val="bg1"/>
                </a:solidFill>
                <a:latin typeface="Arial"/>
                <a:ea typeface="微软雅黑"/>
                <a:cs typeface="+mn-ea"/>
                <a:sym typeface="+mn-lt"/>
              </a:rPr>
              <a:t>王晓昌教</a:t>
            </a:r>
            <a:r>
              <a:rPr lang="zh-CN" altLang="en-US" dirty="0" smtClean="0">
                <a:solidFill>
                  <a:schemeClr val="bg1"/>
                </a:solidFill>
                <a:latin typeface="Arial"/>
                <a:ea typeface="微软雅黑"/>
                <a:cs typeface="+mn-ea"/>
                <a:sym typeface="+mn-lt"/>
              </a:rPr>
              <a:t>授</a:t>
            </a:r>
            <a:r>
              <a:rPr lang="en-US" altLang="zh-CN" dirty="0">
                <a:solidFill>
                  <a:schemeClr val="bg1"/>
                </a:solidFill>
                <a:latin typeface="Arial"/>
                <a:ea typeface="微软雅黑"/>
                <a:cs typeface="+mn-ea"/>
                <a:sym typeface="+mn-lt"/>
              </a:rPr>
              <a:t> </a:t>
            </a:r>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环</a:t>
            </a:r>
            <a:r>
              <a:rPr lang="zh-CN" altLang="en-US" dirty="0">
                <a:solidFill>
                  <a:schemeClr val="bg1"/>
                </a:solidFill>
                <a:latin typeface="微软雅黑" panose="020B0503020204020204" pitchFamily="34" charset="-122"/>
                <a:ea typeface="微软雅黑" panose="020B0503020204020204" pitchFamily="34" charset="-122"/>
                <a:cs typeface="+mn-ea"/>
                <a:sym typeface="+mn-lt"/>
              </a:rPr>
              <a:t>境与市政工程学院</a:t>
            </a:r>
          </a:p>
        </p:txBody>
      </p:sp>
      <p:sp>
        <p:nvSpPr>
          <p:cNvPr id="6" name="矩形 10">
            <a:extLst>
              <a:ext uri="{FF2B5EF4-FFF2-40B4-BE49-F238E27FC236}">
                <a16:creationId xmlns:a16="http://schemas.microsoft.com/office/drawing/2014/main" xmlns="" id="{97E32257-D37C-4577-A719-B4443378C472}"/>
              </a:ext>
            </a:extLst>
          </p:cNvPr>
          <p:cNvSpPr/>
          <p:nvPr/>
        </p:nvSpPr>
        <p:spPr>
          <a:xfrm>
            <a:off x="3156155" y="2515678"/>
            <a:ext cx="3470787" cy="41925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25000"/>
              </a:lnSpc>
              <a:defRPr/>
            </a:pPr>
            <a:r>
              <a:rPr lang="zh-CN" altLang="en-US" dirty="0">
                <a:solidFill>
                  <a:schemeClr val="bg1"/>
                </a:solidFill>
                <a:latin typeface="Arial"/>
                <a:ea typeface="微软雅黑"/>
                <a:cs typeface="+mn-ea"/>
                <a:sym typeface="+mn-lt"/>
              </a:rPr>
              <a:t>云斯宁教</a:t>
            </a:r>
            <a:r>
              <a:rPr lang="zh-CN" altLang="en-US" dirty="0" smtClean="0">
                <a:solidFill>
                  <a:schemeClr val="bg1"/>
                </a:solidFill>
                <a:latin typeface="Arial"/>
                <a:ea typeface="微软雅黑"/>
                <a:cs typeface="+mn-ea"/>
                <a:sym typeface="+mn-lt"/>
              </a:rPr>
              <a:t>授</a:t>
            </a:r>
            <a:r>
              <a:rPr lang="en-US" altLang="zh-CN" dirty="0">
                <a:solidFill>
                  <a:schemeClr val="bg1"/>
                </a:solidFill>
                <a:latin typeface="Arial"/>
                <a:ea typeface="微软雅黑"/>
                <a:cs typeface="+mn-ea"/>
                <a:sym typeface="+mn-lt"/>
              </a:rPr>
              <a:t> </a:t>
            </a:r>
            <a:r>
              <a:rPr lang="en-US" altLang="zh-CN" dirty="0" smtClean="0">
                <a:solidFill>
                  <a:schemeClr val="bg1"/>
                </a:solidFill>
                <a:latin typeface="Arial"/>
                <a:ea typeface="微软雅黑"/>
                <a:cs typeface="+mn-ea"/>
                <a:sym typeface="+mn-lt"/>
              </a:rPr>
              <a:t> </a:t>
            </a:r>
            <a:r>
              <a:rPr lang="zh-CN" altLang="en-US" dirty="0" smtClean="0">
                <a:solidFill>
                  <a:schemeClr val="bg1"/>
                </a:solidFill>
                <a:latin typeface="Arial"/>
                <a:ea typeface="微软雅黑"/>
                <a:cs typeface="+mn-ea"/>
                <a:sym typeface="+mn-lt"/>
              </a:rPr>
              <a:t>功能材料研究所</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矩形 10">
            <a:extLst>
              <a:ext uri="{FF2B5EF4-FFF2-40B4-BE49-F238E27FC236}">
                <a16:creationId xmlns:a16="http://schemas.microsoft.com/office/drawing/2014/main" xmlns="" id="{97E32257-D37C-4577-A719-B4443378C472}"/>
              </a:ext>
            </a:extLst>
          </p:cNvPr>
          <p:cNvSpPr/>
          <p:nvPr/>
        </p:nvSpPr>
        <p:spPr>
          <a:xfrm>
            <a:off x="3156154" y="4105977"/>
            <a:ext cx="3470787" cy="41925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25000"/>
              </a:lnSpc>
              <a:defRPr/>
            </a:pPr>
            <a:r>
              <a:rPr lang="zh-CN" altLang="en-US" dirty="0">
                <a:solidFill>
                  <a:schemeClr val="bg1"/>
                </a:solidFill>
                <a:latin typeface="Arial"/>
                <a:ea typeface="微软雅黑"/>
                <a:cs typeface="+mn-ea"/>
                <a:sym typeface="+mn-lt"/>
              </a:rPr>
              <a:t>杨柳教</a:t>
            </a:r>
            <a:r>
              <a:rPr lang="zh-CN" altLang="en-US" dirty="0" smtClean="0">
                <a:solidFill>
                  <a:schemeClr val="bg1"/>
                </a:solidFill>
                <a:latin typeface="Arial"/>
                <a:ea typeface="微软雅黑"/>
                <a:cs typeface="+mn-ea"/>
                <a:sym typeface="+mn-lt"/>
              </a:rPr>
              <a:t>授</a:t>
            </a:r>
            <a:r>
              <a:rPr lang="en-US" altLang="zh-CN" dirty="0">
                <a:solidFill>
                  <a:schemeClr val="bg1"/>
                </a:solidFill>
                <a:latin typeface="Arial"/>
                <a:ea typeface="微软雅黑"/>
                <a:cs typeface="+mn-ea"/>
                <a:sym typeface="+mn-lt"/>
              </a:rPr>
              <a:t> </a:t>
            </a:r>
            <a:r>
              <a:rPr lang="en-US" altLang="zh-CN" dirty="0" smtClean="0">
                <a:solidFill>
                  <a:schemeClr val="bg1"/>
                </a:solidFill>
                <a:latin typeface="Arial"/>
                <a:ea typeface="微软雅黑"/>
                <a:cs typeface="+mn-ea"/>
                <a:sym typeface="+mn-lt"/>
              </a:rPr>
              <a:t>  </a:t>
            </a:r>
            <a:r>
              <a:rPr lang="zh-CN" altLang="en-US" dirty="0" smtClean="0">
                <a:solidFill>
                  <a:schemeClr val="bg1"/>
                </a:solidFill>
                <a:latin typeface="Arial"/>
                <a:ea typeface="微软雅黑"/>
                <a:cs typeface="+mn-ea"/>
                <a:sym typeface="+mn-lt"/>
              </a:rPr>
              <a:t>建</a:t>
            </a:r>
            <a:r>
              <a:rPr lang="zh-CN" altLang="en-US" dirty="0">
                <a:solidFill>
                  <a:schemeClr val="bg1"/>
                </a:solidFill>
                <a:latin typeface="Arial"/>
                <a:ea typeface="微软雅黑"/>
                <a:cs typeface="+mn-ea"/>
                <a:sym typeface="+mn-lt"/>
              </a:rPr>
              <a:t>筑学院</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413520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F57BA78A-6B56-45D1-B346-9DD8CFC4C393}"/>
              </a:ext>
            </a:extLst>
          </p:cNvPr>
          <p:cNvPicPr>
            <a:picLocks noChangeAspect="1"/>
          </p:cNvPicPr>
          <p:nvPr/>
        </p:nvPicPr>
        <p:blipFill>
          <a:blip r:embed="rId2"/>
          <a:stretch>
            <a:fillRect/>
          </a:stretch>
        </p:blipFill>
        <p:spPr>
          <a:xfrm>
            <a:off x="0" y="1286556"/>
            <a:ext cx="9144000" cy="4284893"/>
          </a:xfrm>
          <a:prstGeom prst="rect">
            <a:avLst/>
          </a:prstGeom>
        </p:spPr>
      </p:pic>
      <p:sp>
        <p:nvSpPr>
          <p:cNvPr id="7" name="Line 10"/>
          <p:cNvSpPr>
            <a:spLocks noChangeShapeType="1"/>
          </p:cNvSpPr>
          <p:nvPr/>
        </p:nvSpPr>
        <p:spPr bwMode="auto">
          <a:xfrm flipH="1">
            <a:off x="1948072" y="4361674"/>
            <a:ext cx="507095" cy="1607"/>
          </a:xfrm>
          <a:prstGeom prst="line">
            <a:avLst/>
          </a:prstGeom>
          <a:noFill/>
          <a:ln w="38100">
            <a:solidFill>
              <a:srgbClr val="1DC806"/>
            </a:solidFill>
            <a:round/>
            <a:headEnd/>
            <a:tailEnd type="triangle" w="med" len="med"/>
          </a:ln>
        </p:spPr>
        <p:txBody>
          <a:bodyPr wrap="none" anchor="ctr"/>
          <a:lstStyle/>
          <a:p>
            <a:endParaRPr lang="en-US">
              <a:ln>
                <a:solidFill>
                  <a:srgbClr val="6817FF"/>
                </a:solidFill>
              </a:ln>
              <a:solidFill>
                <a:srgbClr val="000000"/>
              </a:solidFill>
            </a:endParaRPr>
          </a:p>
        </p:txBody>
      </p:sp>
      <p:sp>
        <p:nvSpPr>
          <p:cNvPr id="10" name="Line 14"/>
          <p:cNvSpPr>
            <a:spLocks noChangeShapeType="1"/>
          </p:cNvSpPr>
          <p:nvPr/>
        </p:nvSpPr>
        <p:spPr bwMode="auto">
          <a:xfrm flipH="1" flipV="1">
            <a:off x="1939396" y="2768364"/>
            <a:ext cx="515770" cy="0"/>
          </a:xfrm>
          <a:prstGeom prst="line">
            <a:avLst/>
          </a:prstGeom>
          <a:noFill/>
          <a:ln w="38100">
            <a:solidFill>
              <a:srgbClr val="1DC806"/>
            </a:solidFill>
            <a:round/>
            <a:headEnd/>
            <a:tailEnd type="triangle" w="med" len="med"/>
          </a:ln>
        </p:spPr>
        <p:txBody>
          <a:bodyPr wrap="none" anchor="ctr"/>
          <a:lstStyle/>
          <a:p>
            <a:endParaRPr lang="en-US" dirty="0">
              <a:solidFill>
                <a:srgbClr val="000000"/>
              </a:solidFill>
            </a:endParaRPr>
          </a:p>
        </p:txBody>
      </p:sp>
      <p:sp>
        <p:nvSpPr>
          <p:cNvPr id="11" name="矩形 15"/>
          <p:cNvSpPr>
            <a:spLocks noChangeArrowheads="1"/>
          </p:cNvSpPr>
          <p:nvPr/>
        </p:nvSpPr>
        <p:spPr bwMode="auto">
          <a:xfrm>
            <a:off x="117467" y="2403415"/>
            <a:ext cx="1821928" cy="2278948"/>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2" name="TextBox 13">
            <a:extLst>
              <a:ext uri="{FF2B5EF4-FFF2-40B4-BE49-F238E27FC236}">
                <a16:creationId xmlns:a16="http://schemas.microsoft.com/office/drawing/2014/main" xmlns="" id="{C9F42273-86F4-404A-A88D-98AFC230E4D1}"/>
              </a:ext>
            </a:extLst>
          </p:cNvPr>
          <p:cNvSpPr txBox="1"/>
          <p:nvPr/>
        </p:nvSpPr>
        <p:spPr bwMode="auto">
          <a:xfrm>
            <a:off x="2444175" y="3929143"/>
            <a:ext cx="1701105" cy="818220"/>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有效地组织管理手头的参考文献</a:t>
            </a:r>
            <a:endParaRPr lang="en-US" altLang="zh-CN" dirty="0">
              <a:solidFill>
                <a:srgbClr val="FFFFFF"/>
              </a:solidFill>
            </a:endParaRPr>
          </a:p>
        </p:txBody>
      </p:sp>
      <p:sp>
        <p:nvSpPr>
          <p:cNvPr id="13" name="TextBox 13">
            <a:extLst>
              <a:ext uri="{FF2B5EF4-FFF2-40B4-BE49-F238E27FC236}">
                <a16:creationId xmlns:a16="http://schemas.microsoft.com/office/drawing/2014/main" xmlns="" id="{B84B485E-6BE7-4206-B034-46B5C8DF110A}"/>
              </a:ext>
            </a:extLst>
          </p:cNvPr>
          <p:cNvSpPr txBox="1"/>
          <p:nvPr/>
        </p:nvSpPr>
        <p:spPr bwMode="auto">
          <a:xfrm>
            <a:off x="2455167" y="2507734"/>
            <a:ext cx="1060193" cy="437699"/>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快速检索</a:t>
            </a:r>
          </a:p>
        </p:txBody>
      </p:sp>
      <p:sp>
        <p:nvSpPr>
          <p:cNvPr id="15" name="标题 1">
            <a:extLst>
              <a:ext uri="{FF2B5EF4-FFF2-40B4-BE49-F238E27FC236}">
                <a16:creationId xmlns:a16="http://schemas.microsoft.com/office/drawing/2014/main" xmlns="" id="{7594A4E0-1728-4C16-91ED-4281820A6071}"/>
              </a:ext>
            </a:extLst>
          </p:cNvPr>
          <p:cNvSpPr>
            <a:spLocks noGrp="1"/>
          </p:cNvSpPr>
          <p:nvPr>
            <p:ph type="title"/>
          </p:nvPr>
        </p:nvSpPr>
        <p:spPr>
          <a:xfrm>
            <a:off x="628652" y="365128"/>
            <a:ext cx="6949197" cy="679419"/>
          </a:xfrm>
        </p:spPr>
        <p:txBody>
          <a:bodyPr/>
          <a:lstStyle/>
          <a:p>
            <a:pPr eaLnBrk="1" hangingPunct="1"/>
            <a:r>
              <a:rPr lang="zh-CN" altLang="en-US" sz="3200" dirty="0"/>
              <a:t>文献管理工具</a:t>
            </a:r>
            <a:r>
              <a:rPr lang="en-US" altLang="zh-CN" sz="3200" dirty="0"/>
              <a:t>——</a:t>
            </a:r>
            <a:r>
              <a:rPr lang="en-US" altLang="zh-CN" sz="3200" dirty="0" err="1"/>
              <a:t>EndNote</a:t>
            </a:r>
            <a:r>
              <a:rPr lang="en-US" altLang="zh-CN" sz="3200" baseline="30000" dirty="0"/>
              <a:t>®</a:t>
            </a:r>
            <a:r>
              <a:rPr lang="en-US" altLang="zh-CN" sz="3200" dirty="0"/>
              <a:t> online</a:t>
            </a:r>
            <a:endParaRPr lang="zh-CN" altLang="en-US" sz="3200" dirty="0"/>
          </a:p>
        </p:txBody>
      </p:sp>
    </p:spTree>
    <p:extLst>
      <p:ext uri="{BB962C8B-B14F-4D97-AF65-F5344CB8AC3E}">
        <p14:creationId xmlns:p14="http://schemas.microsoft.com/office/powerpoint/2010/main" val="2627734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1C24F8-6121-4F7E-9E29-061A4CA05E24}"/>
              </a:ext>
            </a:extLst>
          </p:cNvPr>
          <p:cNvSpPr>
            <a:spLocks noGrp="1"/>
          </p:cNvSpPr>
          <p:nvPr>
            <p:ph type="title"/>
          </p:nvPr>
        </p:nvSpPr>
        <p:spPr>
          <a:xfrm>
            <a:off x="628651" y="365128"/>
            <a:ext cx="3048828" cy="679419"/>
          </a:xfrm>
        </p:spPr>
        <p:txBody>
          <a:bodyPr/>
          <a:lstStyle/>
          <a:p>
            <a:r>
              <a:rPr lang="zh-CN" altLang="en-US" dirty="0"/>
              <a:t>第三方资源的导入</a:t>
            </a:r>
            <a:br>
              <a:rPr lang="zh-CN" altLang="en-US" dirty="0"/>
            </a:br>
            <a:endParaRPr lang="zh-CN" altLang="en-US" dirty="0"/>
          </a:p>
        </p:txBody>
      </p:sp>
      <p:pic>
        <p:nvPicPr>
          <p:cNvPr id="5" name="图片 5" descr="CNKI标识.jpg"/>
          <p:cNvPicPr>
            <a:picLocks noChangeAspect="1"/>
          </p:cNvPicPr>
          <p:nvPr/>
        </p:nvPicPr>
        <p:blipFill>
          <a:blip r:embed="rId2" cstate="print"/>
          <a:srcRect/>
          <a:stretch>
            <a:fillRect/>
          </a:stretch>
        </p:blipFill>
        <p:spPr bwMode="auto">
          <a:xfrm>
            <a:off x="2" y="1336767"/>
            <a:ext cx="9144001" cy="1138759"/>
          </a:xfrm>
          <a:prstGeom prst="rect">
            <a:avLst/>
          </a:prstGeom>
          <a:ln>
            <a:noFill/>
          </a:ln>
          <a:effectLst>
            <a:outerShdw blurRad="292100" dist="139700" dir="2700000" algn="tl" rotWithShape="0">
              <a:srgbClr val="333333">
                <a:alpha val="65000"/>
              </a:srgbClr>
            </a:outerShdw>
          </a:effectLst>
        </p:spPr>
      </p:pic>
      <p:pic>
        <p:nvPicPr>
          <p:cNvPr id="6" name="图片 6" descr="EI标识.jpg"/>
          <p:cNvPicPr>
            <a:picLocks noChangeAspect="1"/>
          </p:cNvPicPr>
          <p:nvPr/>
        </p:nvPicPr>
        <p:blipFill rotWithShape="1">
          <a:blip r:embed="rId3" cstate="print"/>
          <a:srcRect r="52207"/>
          <a:stretch/>
        </p:blipFill>
        <p:spPr bwMode="auto">
          <a:xfrm>
            <a:off x="3" y="2806659"/>
            <a:ext cx="9144001" cy="1337284"/>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print"/>
          <a:srcRect/>
          <a:stretch>
            <a:fillRect/>
          </a:stretch>
        </p:blipFill>
        <p:spPr bwMode="auto">
          <a:xfrm>
            <a:off x="2" y="4475080"/>
            <a:ext cx="9144001" cy="966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3837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6" name="Rectangle 34"/>
          <p:cNvSpPr/>
          <p:nvPr/>
        </p:nvSpPr>
        <p:spPr>
          <a:xfrm rot="7777309">
            <a:off x="4420478" y="3012775"/>
            <a:ext cx="1071563"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7" name="Rectangle 33"/>
          <p:cNvSpPr/>
          <p:nvPr/>
        </p:nvSpPr>
        <p:spPr>
          <a:xfrm rot="14499115">
            <a:off x="3552014" y="317771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Rectangle 32"/>
          <p:cNvSpPr/>
          <p:nvPr/>
        </p:nvSpPr>
        <p:spPr>
          <a:xfrm rot="19252124">
            <a:off x="1912174" y="287328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9" name="Group 37"/>
          <p:cNvGrpSpPr>
            <a:grpSpLocks/>
          </p:cNvGrpSpPr>
          <p:nvPr/>
        </p:nvGrpSpPr>
        <p:grpSpPr bwMode="auto">
          <a:xfrm>
            <a:off x="399177" y="2747087"/>
            <a:ext cx="1698016" cy="1634567"/>
            <a:chOff x="327943" y="2635713"/>
            <a:chExt cx="2520000" cy="2520000"/>
          </a:xfrm>
        </p:grpSpPr>
        <p:sp>
          <p:nvSpPr>
            <p:cNvPr id="10" name="Oval 5"/>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1" name="Oval 3"/>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2" name="Oval 6"/>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TextBox 7"/>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14" name="Group 38"/>
          <p:cNvGrpSpPr>
            <a:grpSpLocks/>
          </p:cNvGrpSpPr>
          <p:nvPr/>
        </p:nvGrpSpPr>
        <p:grpSpPr bwMode="auto">
          <a:xfrm>
            <a:off x="2245579" y="1579834"/>
            <a:ext cx="1699087" cy="1634567"/>
            <a:chOff x="2876971" y="1024103"/>
            <a:chExt cx="2520000" cy="2520000"/>
          </a:xfrm>
        </p:grpSpPr>
        <p:sp>
          <p:nvSpPr>
            <p:cNvPr id="15" name="Oval 8"/>
            <p:cNvSpPr/>
            <p:nvPr/>
          </p:nvSpPr>
          <p:spPr>
            <a:xfrm>
              <a:off x="3237198" y="1646168"/>
              <a:ext cx="1439319"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6" name="Oval 9"/>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dirty="0">
                <a:solidFill>
                  <a:prstClr val="white"/>
                </a:solidFill>
                <a:latin typeface="Calibri"/>
                <a:ea typeface="微软雅黑"/>
              </a:endParaRPr>
            </a:p>
          </p:txBody>
        </p:sp>
        <p:sp>
          <p:nvSpPr>
            <p:cNvPr id="17" name="TextBox 10"/>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8" name="Oval 20"/>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9" name="Group 39"/>
          <p:cNvGrpSpPr>
            <a:grpSpLocks/>
          </p:cNvGrpSpPr>
          <p:nvPr/>
        </p:nvGrpSpPr>
        <p:grpSpPr bwMode="auto">
          <a:xfrm>
            <a:off x="3533543" y="3427721"/>
            <a:ext cx="1699087" cy="1633537"/>
            <a:chOff x="3996331" y="3895713"/>
            <a:chExt cx="2520000" cy="2520000"/>
          </a:xfrm>
        </p:grpSpPr>
        <p:sp>
          <p:nvSpPr>
            <p:cNvPr id="20" name="Oval 11"/>
            <p:cNvSpPr/>
            <p:nvPr/>
          </p:nvSpPr>
          <p:spPr>
            <a:xfrm>
              <a:off x="4450185" y="4222821"/>
              <a:ext cx="1440907" cy="1440227"/>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1" name="Oval 12"/>
            <p:cNvSpPr/>
            <p:nvPr/>
          </p:nvSpPr>
          <p:spPr>
            <a:xfrm>
              <a:off x="4264517" y="4043388"/>
              <a:ext cx="1801134" cy="1800680"/>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TextBox 13"/>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3" name="Oval 21"/>
            <p:cNvSpPr/>
            <p:nvPr/>
          </p:nvSpPr>
          <p:spPr>
            <a:xfrm>
              <a:off x="3996331" y="389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2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chemeClr val="bg2"/>
            </a:solidFill>
            <a:ln w="127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a:ln>
              <a:solidFill>
                <a:schemeClr val="bg2"/>
              </a:solid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46">
            <a:extLst>
              <a:ext uri="{FF2B5EF4-FFF2-40B4-BE49-F238E27FC236}">
                <a16:creationId xmlns:a16="http://schemas.microsoft.com/office/drawing/2014/main" xmlns="" id="{6C69E381-A3CC-48B7-B877-BEF74738CBE1}"/>
              </a:ext>
            </a:extLst>
          </p:cNvPr>
          <p:cNvSpPr/>
          <p:nvPr/>
        </p:nvSpPr>
        <p:spPr>
          <a:xfrm>
            <a:off x="5912751" y="4058013"/>
            <a:ext cx="2884320" cy="1200329"/>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写作</a:t>
            </a:r>
            <a:endParaRPr lang="en-US" altLang="zh-CN" sz="1600" b="1"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在写作中插入参考文献</a:t>
            </a:r>
            <a:endParaRPr lang="en-US" altLang="zh-CN" sz="1600"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修改参考文献格式</a:t>
            </a:r>
            <a:endParaRPr lang="en-US" altLang="zh-CN" sz="2000" b="1" dirty="0">
              <a:solidFill>
                <a:srgbClr val="3213ED"/>
              </a:solidFill>
              <a:latin typeface="微软雅黑" pitchFamily="34" charset="-122"/>
              <a:ea typeface="微软雅黑" pitchFamily="34" charset="-122"/>
            </a:endParaRPr>
          </a:p>
        </p:txBody>
      </p:sp>
    </p:spTree>
    <p:extLst>
      <p:ext uri="{BB962C8B-B14F-4D97-AF65-F5344CB8AC3E}">
        <p14:creationId xmlns:p14="http://schemas.microsoft.com/office/powerpoint/2010/main" val="3278035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1" y="365128"/>
            <a:ext cx="1988832" cy="679419"/>
          </a:xfrm>
        </p:spPr>
        <p:txBody>
          <a:bodyPr/>
          <a:lstStyle/>
          <a:p>
            <a:pPr eaLnBrk="1" hangingPunct="1"/>
            <a:r>
              <a:rPr lang="en-US" altLang="zh-CN" dirty="0">
                <a:latin typeface="微软雅黑" panose="020B0503020204020204" pitchFamily="34" charset="-122"/>
                <a:ea typeface="微软雅黑" panose="020B0503020204020204" pitchFamily="34" charset="-122"/>
              </a:rPr>
              <a:t>Reference</a:t>
            </a:r>
            <a:r>
              <a:rPr lang="en-US" altLang="zh-CN" b="1" dirty="0">
                <a:ea typeface="宋体" pitchFamily="2" charset="-122"/>
              </a:rPr>
              <a:t> </a:t>
            </a:r>
            <a:endParaRPr lang="zh-CN" altLang="en-US" b="1" dirty="0">
              <a:ea typeface="宋体" pitchFamily="2" charset="-122"/>
            </a:endParaRPr>
          </a:p>
        </p:txBody>
      </p:sp>
      <p:grpSp>
        <p:nvGrpSpPr>
          <p:cNvPr id="6" name="Group 7"/>
          <p:cNvGrpSpPr>
            <a:grpSpLocks/>
          </p:cNvGrpSpPr>
          <p:nvPr/>
        </p:nvGrpSpPr>
        <p:grpSpPr bwMode="auto">
          <a:xfrm>
            <a:off x="995990" y="1966331"/>
            <a:ext cx="2502587" cy="2227984"/>
            <a:chOff x="989921" y="2358561"/>
            <a:chExt cx="3770765" cy="3316523"/>
          </a:xfrm>
        </p:grpSpPr>
        <p:pic>
          <p:nvPicPr>
            <p:cNvPr id="7" name="Picture 4"/>
            <p:cNvPicPr>
              <a:picLocks noChangeAspect="1" noChangeArrowheads="1"/>
            </p:cNvPicPr>
            <p:nvPr/>
          </p:nvPicPr>
          <p:blipFill>
            <a:blip r:embed="rId2" cstate="print"/>
            <a:srcRect/>
            <a:stretch>
              <a:fillRect/>
            </a:stretch>
          </p:blipFill>
          <p:spPr bwMode="auto">
            <a:xfrm rot="410416">
              <a:off x="2930074" y="2358561"/>
              <a:ext cx="1830612" cy="2430741"/>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rot="-388974">
              <a:off x="989921" y="2450645"/>
              <a:ext cx="1891638" cy="2513239"/>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1953307" y="3219902"/>
              <a:ext cx="1882889" cy="2455182"/>
            </a:xfrm>
            <a:prstGeom prst="rect">
              <a:avLst/>
            </a:prstGeom>
            <a:noFill/>
            <a:ln w="9525">
              <a:noFill/>
              <a:miter lim="800000"/>
              <a:headEnd/>
              <a:tailEnd/>
            </a:ln>
          </p:spPr>
        </p:pic>
      </p:grpSp>
      <p:sp>
        <p:nvSpPr>
          <p:cNvPr id="10" name="Rectangle 3"/>
          <p:cNvSpPr txBox="1">
            <a:spLocks noChangeArrowheads="1"/>
          </p:cNvSpPr>
          <p:nvPr/>
        </p:nvSpPr>
        <p:spPr bwMode="auto">
          <a:xfrm>
            <a:off x="3970899" y="1907599"/>
            <a:ext cx="4332199" cy="2472252"/>
          </a:xfrm>
          <a:prstGeom prst="rect">
            <a:avLst/>
          </a:prstGeom>
          <a:noFill/>
          <a:ln w="9525">
            <a:noFill/>
            <a:miter lim="800000"/>
            <a:headEnd/>
            <a:tailEnd/>
          </a:ln>
        </p:spPr>
        <p:txBody>
          <a:bodyPr lIns="0" tIns="0" rIns="182880" bIns="0"/>
          <a:lstStyle/>
          <a:p>
            <a:pPr indent="-228594" algn="just" eaLnBrk="0" hangingPunct="0">
              <a:lnSpc>
                <a:spcPct val="125000"/>
              </a:lnSpc>
              <a:spcBef>
                <a:spcPct val="50000"/>
              </a:spcBef>
              <a:buClr>
                <a:srgbClr val="1AC604"/>
              </a:buClr>
              <a:defRPr/>
            </a:pPr>
            <a:r>
              <a:rPr lang="zh-CN" altLang="en-US" dirty="0">
                <a:solidFill>
                  <a:srgbClr val="004363"/>
                </a:solidFill>
                <a:latin typeface="微软雅黑" pitchFamily="34" charset="-122"/>
                <a:ea typeface="微软雅黑" pitchFamily="34" charset="-122"/>
                <a:cs typeface="Arial" pitchFamily="34" charset="0"/>
              </a:rPr>
              <a:t>在</a:t>
            </a:r>
            <a:r>
              <a:rPr lang="en-US" altLang="zh-CN" dirty="0">
                <a:solidFill>
                  <a:srgbClr val="004363"/>
                </a:solidFill>
                <a:latin typeface="微软雅黑" pitchFamily="34" charset="-122"/>
                <a:ea typeface="微软雅黑" pitchFamily="34" charset="-122"/>
                <a:cs typeface="Arial" pitchFamily="34" charset="0"/>
              </a:rPr>
              <a:t>2004</a:t>
            </a:r>
            <a:r>
              <a:rPr lang="zh-CN" altLang="en-US" dirty="0">
                <a:solidFill>
                  <a:srgbClr val="004363"/>
                </a:solidFill>
                <a:latin typeface="微软雅黑" pitchFamily="34" charset="-122"/>
                <a:ea typeface="微软雅黑" pitchFamily="34" charset="-122"/>
                <a:cs typeface="Arial" pitchFamily="34" charset="0"/>
              </a:rPr>
              <a:t>年投向</a:t>
            </a:r>
            <a:r>
              <a:rPr lang="en-US" altLang="zh-CN" dirty="0">
                <a:solidFill>
                  <a:srgbClr val="004363"/>
                </a:solidFill>
                <a:latin typeface="微软雅黑" pitchFamily="34" charset="-122"/>
                <a:ea typeface="微软雅黑" pitchFamily="34" charset="-122"/>
                <a:cs typeface="Arial" pitchFamily="34" charset="0"/>
              </a:rPr>
              <a:t>Nature</a:t>
            </a:r>
            <a:r>
              <a:rPr lang="zh-CN" altLang="en-US" dirty="0">
                <a:solidFill>
                  <a:srgbClr val="004363"/>
                </a:solidFill>
                <a:latin typeface="微软雅黑" pitchFamily="34" charset="-122"/>
                <a:ea typeface="微软雅黑" pitchFamily="34" charset="-122"/>
                <a:cs typeface="Arial" pitchFamily="34" charset="0"/>
              </a:rPr>
              <a:t>的中国文章有</a:t>
            </a:r>
            <a:r>
              <a:rPr lang="en-US" altLang="zh-CN" dirty="0">
                <a:solidFill>
                  <a:srgbClr val="004363"/>
                </a:solidFill>
                <a:latin typeface="微软雅黑" pitchFamily="34" charset="-122"/>
                <a:ea typeface="微软雅黑" pitchFamily="34" charset="-122"/>
                <a:cs typeface="Arial" pitchFamily="34" charset="0"/>
              </a:rPr>
              <a:t>55%,</a:t>
            </a:r>
            <a:r>
              <a:rPr lang="zh-CN" altLang="en-US" dirty="0">
                <a:solidFill>
                  <a:srgbClr val="004363"/>
                </a:solidFill>
                <a:latin typeface="微软雅黑" pitchFamily="34" charset="-122"/>
                <a:ea typeface="微软雅黑" pitchFamily="34" charset="-122"/>
                <a:cs typeface="Arial" pitchFamily="34" charset="0"/>
              </a:rPr>
              <a:t> </a:t>
            </a:r>
            <a:r>
              <a:rPr lang="en-US" altLang="zh-CN" dirty="0">
                <a:solidFill>
                  <a:srgbClr val="004363"/>
                </a:solidFill>
                <a:latin typeface="微软雅黑" pitchFamily="34" charset="-122"/>
                <a:ea typeface="微软雅黑" pitchFamily="34" charset="-122"/>
                <a:cs typeface="Arial" pitchFamily="34" charset="0"/>
              </a:rPr>
              <a:t>2003</a:t>
            </a:r>
            <a:r>
              <a:rPr lang="zh-CN" altLang="en-US" dirty="0">
                <a:solidFill>
                  <a:srgbClr val="004363"/>
                </a:solidFill>
                <a:latin typeface="微软雅黑" pitchFamily="34" charset="-122"/>
                <a:ea typeface="微软雅黑" pitchFamily="34" charset="-122"/>
                <a:cs typeface="Arial" pitchFamily="34" charset="0"/>
              </a:rPr>
              <a:t>年更是高达</a:t>
            </a:r>
            <a:r>
              <a:rPr lang="en-US" altLang="zh-CN" dirty="0">
                <a:solidFill>
                  <a:srgbClr val="004363"/>
                </a:solidFill>
                <a:latin typeface="微软雅黑" pitchFamily="34" charset="-122"/>
                <a:ea typeface="微软雅黑" pitchFamily="34" charset="-122"/>
                <a:cs typeface="Arial" pitchFamily="34" charset="0"/>
              </a:rPr>
              <a:t>62</a:t>
            </a:r>
            <a:r>
              <a:rPr lang="zh-CN" altLang="en-US" dirty="0">
                <a:solidFill>
                  <a:srgbClr val="004363"/>
                </a:solidFill>
                <a:latin typeface="微软雅黑" pitchFamily="34" charset="-122"/>
                <a:ea typeface="微软雅黑" pitchFamily="34" charset="-122"/>
                <a:cs typeface="Arial" pitchFamily="34" charset="0"/>
              </a:rPr>
              <a:t>％，</a:t>
            </a:r>
            <a:r>
              <a:rPr lang="en-US" altLang="zh-CN" dirty="0">
                <a:solidFill>
                  <a:srgbClr val="004363"/>
                </a:solidFill>
                <a:latin typeface="微软雅黑" pitchFamily="34" charset="-122"/>
                <a:ea typeface="微软雅黑" pitchFamily="34" charset="-122"/>
                <a:cs typeface="Arial" pitchFamily="34" charset="0"/>
              </a:rPr>
              <a:t> </a:t>
            </a:r>
            <a:r>
              <a:rPr lang="zh-CN" altLang="en-US" dirty="0">
                <a:solidFill>
                  <a:srgbClr val="004363"/>
                </a:solidFill>
                <a:latin typeface="微软雅黑" pitchFamily="34" charset="-122"/>
                <a:ea typeface="微软雅黑" pitchFamily="34" charset="-122"/>
                <a:cs typeface="Arial" pitchFamily="34" charset="0"/>
              </a:rPr>
              <a:t>未经编委审查，在期刊初审阶段就退稿，很大一部分是格式问题，特别是</a:t>
            </a:r>
            <a:r>
              <a:rPr lang="zh-CN" altLang="en-US" dirty="0">
                <a:solidFill>
                  <a:srgbClr val="1DC806"/>
                </a:solidFill>
                <a:effectLst>
                  <a:outerShdw blurRad="38100" dist="38100" dir="2700000" algn="tl">
                    <a:srgbClr val="C0C0C0"/>
                  </a:outerShdw>
                </a:effectLst>
                <a:latin typeface="微软雅黑" pitchFamily="34" charset="-122"/>
                <a:ea typeface="微软雅黑" pitchFamily="34" charset="-122"/>
                <a:cs typeface="Arial" pitchFamily="34" charset="0"/>
              </a:rPr>
              <a:t>参考文献格式</a:t>
            </a:r>
            <a:r>
              <a:rPr lang="zh-CN" altLang="en-US" dirty="0">
                <a:solidFill>
                  <a:srgbClr val="000000"/>
                </a:solidFill>
                <a:effectLst>
                  <a:outerShdw blurRad="38100" dist="38100" dir="2700000" algn="tl">
                    <a:srgbClr val="C0C0C0"/>
                  </a:outerShdw>
                </a:effectLst>
                <a:latin typeface="微软雅黑" pitchFamily="34" charset="-122"/>
                <a:ea typeface="微软雅黑" pitchFamily="34" charset="-122"/>
                <a:cs typeface="Arial" pitchFamily="34" charset="0"/>
              </a:rPr>
              <a:t>。</a:t>
            </a:r>
          </a:p>
          <a:p>
            <a:pPr indent="-228594" algn="just" eaLnBrk="0" hangingPunct="0">
              <a:lnSpc>
                <a:spcPct val="125000"/>
              </a:lnSpc>
              <a:spcBef>
                <a:spcPct val="50000"/>
              </a:spcBef>
              <a:buClr>
                <a:srgbClr val="1AC604"/>
              </a:buClr>
              <a:defRPr/>
            </a:pPr>
            <a:r>
              <a:rPr lang="zh-CN" altLang="en-US" dirty="0">
                <a:solidFill>
                  <a:srgbClr val="004363"/>
                </a:solidFill>
                <a:latin typeface="微软雅黑" pitchFamily="34" charset="-122"/>
                <a:ea typeface="微软雅黑" pitchFamily="34" charset="-122"/>
                <a:cs typeface="Arial" pitchFamily="34" charset="0"/>
              </a:rPr>
              <a:t>即使是最高水平的期刊，其中也有</a:t>
            </a:r>
            <a:r>
              <a:rPr lang="en-US" altLang="zh-CN" dirty="0">
                <a:solidFill>
                  <a:srgbClr val="004363"/>
                </a:solidFill>
                <a:latin typeface="微软雅黑" pitchFamily="34" charset="-122"/>
                <a:ea typeface="微软雅黑" pitchFamily="34" charset="-122"/>
                <a:cs typeface="Arial" pitchFamily="34" charset="0"/>
              </a:rPr>
              <a:t>30</a:t>
            </a:r>
            <a:r>
              <a:rPr lang="zh-CN" altLang="en-US" dirty="0">
                <a:solidFill>
                  <a:srgbClr val="004363"/>
                </a:solidFill>
                <a:latin typeface="微软雅黑" pitchFamily="34" charset="-122"/>
                <a:ea typeface="微软雅黑" pitchFamily="34" charset="-122"/>
                <a:cs typeface="Arial" pitchFamily="34" charset="0"/>
              </a:rPr>
              <a:t>％的文章有参考文献的错误，这大大降低了文章被引用次数的统计。</a:t>
            </a:r>
          </a:p>
        </p:txBody>
      </p:sp>
      <p:sp>
        <p:nvSpPr>
          <p:cNvPr id="11" name="Rectangle 3"/>
          <p:cNvSpPr txBox="1">
            <a:spLocks noChangeArrowheads="1"/>
          </p:cNvSpPr>
          <p:nvPr/>
        </p:nvSpPr>
        <p:spPr bwMode="auto">
          <a:xfrm>
            <a:off x="1318686" y="5014247"/>
            <a:ext cx="2536825" cy="928688"/>
          </a:xfrm>
          <a:prstGeom prst="rect">
            <a:avLst/>
          </a:prstGeom>
          <a:noFill/>
          <a:ln w="9525">
            <a:noFill/>
            <a:miter lim="800000"/>
            <a:headEnd/>
            <a:tailEnd/>
          </a:ln>
        </p:spPr>
        <p:txBody>
          <a:bodyPr lIns="0" tIns="0" rIns="182880" bIns="0"/>
          <a:lstStyle/>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不同领域</a:t>
            </a:r>
            <a:endParaRPr lang="en-US" altLang="zh-CN" sz="1600" b="1" dirty="0">
              <a:solidFill>
                <a:srgbClr val="000000"/>
              </a:solidFill>
              <a:latin typeface="微软雅黑" panose="020B0503020204020204" pitchFamily="34" charset="-122"/>
              <a:ea typeface="微软雅黑" panose="020B0503020204020204" pitchFamily="34" charset="-122"/>
              <a:cs typeface="华文仿宋"/>
            </a:endParaRPr>
          </a:p>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不同期刊</a:t>
            </a:r>
          </a:p>
          <a:p>
            <a:pPr marL="228594" indent="-228594">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不同院校的硕博士论文</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12" name="TextBox 12"/>
          <p:cNvSpPr txBox="1">
            <a:spLocks noChangeArrowheads="1"/>
          </p:cNvSpPr>
          <p:nvPr/>
        </p:nvSpPr>
        <p:spPr bwMode="auto">
          <a:xfrm>
            <a:off x="901171" y="4528041"/>
            <a:ext cx="2954655" cy="369332"/>
          </a:xfrm>
          <a:prstGeom prst="rect">
            <a:avLst/>
          </a:prstGeom>
          <a:noFill/>
          <a:ln w="9525">
            <a:noFill/>
            <a:miter lim="800000"/>
            <a:headEnd/>
            <a:tailEnd/>
          </a:ln>
        </p:spPr>
        <p:txBody>
          <a:bodyPr wrap="none">
            <a:spAutoFit/>
          </a:bodyPr>
          <a:lstStyle/>
          <a:p>
            <a:r>
              <a:rPr lang="zh-CN" altLang="en-US" b="1" dirty="0">
                <a:solidFill>
                  <a:srgbClr val="1DC806"/>
                </a:solidFill>
                <a:latin typeface="微软雅黑" panose="020B0503020204020204" pitchFamily="34" charset="-122"/>
                <a:ea typeface="微软雅黑" panose="020B0503020204020204" pitchFamily="34" charset="-122"/>
                <a:cs typeface="华文仿宋"/>
              </a:rPr>
              <a:t>参考文献格式要求不尽相同</a:t>
            </a:r>
            <a:endParaRPr lang="zh-CN" altLang="en-US" dirty="0">
              <a:solidFill>
                <a:srgbClr val="1DC806"/>
              </a:solidFill>
              <a:latin typeface="微软雅黑" panose="020B0503020204020204" pitchFamily="34" charset="-122"/>
              <a:ea typeface="微软雅黑" panose="020B0503020204020204" pitchFamily="34" charset="-122"/>
            </a:endParaRPr>
          </a:p>
        </p:txBody>
      </p:sp>
      <p:sp>
        <p:nvSpPr>
          <p:cNvPr id="13" name="TextBox 12"/>
          <p:cNvSpPr txBox="1">
            <a:spLocks noChangeArrowheads="1"/>
          </p:cNvSpPr>
          <p:nvPr/>
        </p:nvSpPr>
        <p:spPr bwMode="auto">
          <a:xfrm>
            <a:off x="5117620" y="5113673"/>
            <a:ext cx="2349169" cy="400110"/>
          </a:xfrm>
          <a:prstGeom prst="rect">
            <a:avLst/>
          </a:prstGeom>
          <a:solidFill>
            <a:schemeClr val="bg1"/>
          </a:solidFill>
          <a:ln w="9525">
            <a:noFill/>
            <a:miter lim="800000"/>
            <a:headEnd/>
            <a:tailEnd/>
          </a:ln>
        </p:spPr>
        <p:txBody>
          <a:bodyPr wrap="none">
            <a:spAutoFit/>
          </a:bodyPr>
          <a:lstStyle/>
          <a:p>
            <a:r>
              <a:rPr lang="en-US" altLang="zh-CN" sz="2000" b="1" dirty="0">
                <a:solidFill>
                  <a:srgbClr val="1DC806"/>
                </a:solidFill>
                <a:latin typeface="微软雅黑" panose="020B0503020204020204" pitchFamily="34" charset="-122"/>
                <a:ea typeface="微软雅黑" panose="020B0503020204020204" pitchFamily="34" charset="-122"/>
                <a:cs typeface="华文仿宋"/>
              </a:rPr>
              <a:t>Endnote</a:t>
            </a:r>
            <a:r>
              <a:rPr lang="en-US" altLang="zh-CN" sz="2000" baseline="30000" dirty="0">
                <a:solidFill>
                  <a:srgbClr val="1DC806"/>
                </a:solidFill>
                <a:latin typeface="微软雅黑" panose="020B0503020204020204" pitchFamily="34" charset="-122"/>
                <a:ea typeface="微软雅黑" panose="020B0503020204020204" pitchFamily="34" charset="-122"/>
              </a:rPr>
              <a:t> ®</a:t>
            </a:r>
            <a:r>
              <a:rPr lang="en-US" altLang="zh-CN" sz="2000" b="1" dirty="0">
                <a:solidFill>
                  <a:srgbClr val="1DC806"/>
                </a:solidFill>
                <a:latin typeface="微软雅黑" panose="020B0503020204020204" pitchFamily="34" charset="-122"/>
                <a:ea typeface="微软雅黑" panose="020B0503020204020204" pitchFamily="34" charset="-122"/>
                <a:cs typeface="华文仿宋"/>
              </a:rPr>
              <a:t> online</a:t>
            </a:r>
          </a:p>
        </p:txBody>
      </p:sp>
      <p:sp>
        <p:nvSpPr>
          <p:cNvPr id="14" name="TextBox 10"/>
          <p:cNvSpPr txBox="1">
            <a:spLocks noChangeArrowheads="1"/>
          </p:cNvSpPr>
          <p:nvPr/>
        </p:nvSpPr>
        <p:spPr bwMode="auto">
          <a:xfrm>
            <a:off x="5123971" y="4699336"/>
            <a:ext cx="1470724" cy="400110"/>
          </a:xfrm>
          <a:prstGeom prst="rect">
            <a:avLst/>
          </a:prstGeom>
          <a:noFill/>
          <a:ln w="9525">
            <a:noFill/>
            <a:miter lim="800000"/>
            <a:headEnd/>
            <a:tailEnd/>
          </a:ln>
        </p:spPr>
        <p:txBody>
          <a:bodyPr wrap="none">
            <a:spAutoFit/>
          </a:bodyPr>
          <a:lstStyle/>
          <a:p>
            <a:r>
              <a:rPr lang="en-US" altLang="zh-CN" sz="2000" b="1" dirty="0">
                <a:solidFill>
                  <a:srgbClr val="1DC806"/>
                </a:solidFill>
                <a:latin typeface="微软雅黑" panose="020B0503020204020204" pitchFamily="34" charset="-122"/>
                <a:ea typeface="微软雅黑" panose="020B0503020204020204" pitchFamily="34" charset="-122"/>
                <a:cs typeface="华文仿宋"/>
              </a:rPr>
              <a:t>Endnote</a:t>
            </a:r>
            <a:r>
              <a:rPr lang="en-US" altLang="zh-CN" sz="2000" baseline="30000" dirty="0">
                <a:solidFill>
                  <a:srgbClr val="1DC806"/>
                </a:solidFill>
                <a:latin typeface="微软雅黑" panose="020B0503020204020204" pitchFamily="34" charset="-122"/>
                <a:ea typeface="微软雅黑" panose="020B0503020204020204" pitchFamily="34" charset="-122"/>
              </a:rPr>
              <a:t> ®</a:t>
            </a:r>
            <a:endParaRPr lang="en-US" altLang="zh-CN" sz="2000" b="1" dirty="0">
              <a:solidFill>
                <a:srgbClr val="1DC806"/>
              </a:solidFill>
              <a:latin typeface="微软雅黑" panose="020B0503020204020204" pitchFamily="34" charset="-122"/>
              <a:ea typeface="微软雅黑" panose="020B0503020204020204" pitchFamily="34" charset="-122"/>
              <a:cs typeface="华文仿宋"/>
            </a:endParaRPr>
          </a:p>
        </p:txBody>
      </p:sp>
      <p:sp>
        <p:nvSpPr>
          <p:cNvPr id="15" name="Rectangle 14"/>
          <p:cNvSpPr/>
          <p:nvPr/>
        </p:nvSpPr>
        <p:spPr>
          <a:xfrm>
            <a:off x="904690" y="1009764"/>
            <a:ext cx="7344816" cy="458908"/>
          </a:xfrm>
          <a:prstGeom prst="rect">
            <a:avLst/>
          </a:prstGeom>
          <a:solidFill>
            <a:srgbClr val="1DC80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spAutoFit/>
          </a:bodyPr>
          <a:lstStyle/>
          <a:p>
            <a:pPr algn="ctr">
              <a:lnSpc>
                <a:spcPct val="150000"/>
              </a:lnSpc>
              <a:defRPr/>
            </a:pPr>
            <a:r>
              <a:rPr lang="zh-CN" altLang="en-US" b="1" dirty="0">
                <a:solidFill>
                  <a:srgbClr val="FFFFFF"/>
                </a:solidFill>
                <a:latin typeface="微软雅黑" pitchFamily="34" charset="-122"/>
                <a:ea typeface="微软雅黑" pitchFamily="34" charset="-122"/>
                <a:cs typeface="Arial" pitchFamily="34" charset="0"/>
              </a:rPr>
              <a:t>参考文献格式的正确与否直接关系着我们文章投稿的成功率。</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602993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5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a16="http://schemas.microsoft.com/office/drawing/2014/main" xmlns="" id="{E819E1A3-706D-4E3A-A2B1-73C84EC5F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381"/>
            <a:ext cx="9144000" cy="38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p:cNvSpPr>
            <a:spLocks noGrp="1"/>
          </p:cNvSpPr>
          <p:nvPr>
            <p:ph type="title"/>
          </p:nvPr>
        </p:nvSpPr>
        <p:spPr>
          <a:xfrm>
            <a:off x="628652" y="365128"/>
            <a:ext cx="8326507" cy="679419"/>
          </a:xfrm>
        </p:spPr>
        <p:txBody>
          <a:bodyPr/>
          <a:lstStyle/>
          <a:p>
            <a:pPr algn="l" eaLnBrk="1" hangingPunct="1"/>
            <a:r>
              <a:rPr lang="zh-CN" altLang="en-US" dirty="0">
                <a:latin typeface="微软雅黑" pitchFamily="34" charset="-122"/>
                <a:ea typeface="微软雅黑" pitchFamily="34" charset="-122"/>
              </a:rPr>
              <a:t>小插件：</a:t>
            </a:r>
            <a:r>
              <a:rPr lang="en-US" altLang="zh-CN" dirty="0">
                <a:latin typeface="微软雅黑" pitchFamily="34" charset="-122"/>
                <a:ea typeface="微软雅黑" pitchFamily="34" charset="-122"/>
              </a:rPr>
              <a:t/>
            </a:r>
            <a:br>
              <a:rPr lang="en-US" altLang="zh-CN" dirty="0">
                <a:latin typeface="微软雅黑" pitchFamily="34" charset="-122"/>
                <a:ea typeface="微软雅黑" pitchFamily="34" charset="-122"/>
              </a:rPr>
            </a:br>
            <a:r>
              <a:rPr lang="zh-CN" altLang="en-US" dirty="0">
                <a:latin typeface="微软雅黑" pitchFamily="34" charset="-122"/>
                <a:ea typeface="微软雅黑" pitchFamily="34" charset="-122"/>
              </a:rPr>
              <a:t>实现</a:t>
            </a:r>
            <a:r>
              <a:rPr lang="en-US" altLang="zh-CN" dirty="0">
                <a:latin typeface="微软雅黑" pitchFamily="34" charset="-122"/>
                <a:ea typeface="微软雅黑" pitchFamily="34" charset="-122"/>
              </a:rPr>
              <a:t>word</a:t>
            </a:r>
            <a:r>
              <a:rPr lang="zh-CN" altLang="en-US" dirty="0">
                <a:latin typeface="微软雅黑" pitchFamily="34" charset="-122"/>
                <a:ea typeface="微软雅黑" pitchFamily="34" charset="-122"/>
              </a:rPr>
              <a:t>与</a:t>
            </a:r>
            <a:r>
              <a:rPr lang="en-US" altLang="zh-CN" dirty="0">
                <a:latin typeface="微软雅黑" pitchFamily="34" charset="-122"/>
                <a:ea typeface="微软雅黑" pitchFamily="34" charset="-122"/>
              </a:rPr>
              <a:t>Endnote</a:t>
            </a:r>
            <a:r>
              <a:rPr lang="en-US" altLang="zh-CN" baseline="30000" dirty="0">
                <a:latin typeface="微软雅黑" pitchFamily="34" charset="-122"/>
                <a:ea typeface="微软雅黑" pitchFamily="34" charset="-122"/>
              </a:rPr>
              <a:t>®</a:t>
            </a:r>
            <a:r>
              <a:rPr lang="en-US" altLang="zh-CN" dirty="0">
                <a:latin typeface="微软雅黑" pitchFamily="34" charset="-122"/>
                <a:ea typeface="微软雅黑" pitchFamily="34" charset="-122"/>
              </a:rPr>
              <a:t> online</a:t>
            </a:r>
            <a:r>
              <a:rPr lang="zh-CN" altLang="en-US" dirty="0">
                <a:latin typeface="微软雅黑" pitchFamily="34" charset="-122"/>
                <a:ea typeface="微软雅黑" pitchFamily="34" charset="-122"/>
              </a:rPr>
              <a:t>之间的对接</a:t>
            </a:r>
          </a:p>
        </p:txBody>
      </p:sp>
      <p:sp>
        <p:nvSpPr>
          <p:cNvPr id="9" name="Rounded Rectangle 6"/>
          <p:cNvSpPr>
            <a:spLocks noChangeArrowheads="1"/>
          </p:cNvSpPr>
          <p:nvPr/>
        </p:nvSpPr>
        <p:spPr bwMode="auto">
          <a:xfrm>
            <a:off x="3924303" y="4067262"/>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solidFill>
                <a:srgbClr val="000000"/>
              </a:solidFill>
            </a:endParaRPr>
          </a:p>
        </p:txBody>
      </p:sp>
      <p:sp>
        <p:nvSpPr>
          <p:cNvPr id="11" name="矩形 15">
            <a:extLst>
              <a:ext uri="{FF2B5EF4-FFF2-40B4-BE49-F238E27FC236}">
                <a16:creationId xmlns:a16="http://schemas.microsoft.com/office/drawing/2014/main" xmlns="" id="{061B5BCB-F116-48AE-9A22-6654B9FF4FD9}"/>
              </a:ext>
            </a:extLst>
          </p:cNvPr>
          <p:cNvSpPr>
            <a:spLocks noChangeArrowheads="1"/>
          </p:cNvSpPr>
          <p:nvPr/>
        </p:nvSpPr>
        <p:spPr bwMode="auto">
          <a:xfrm>
            <a:off x="2480624" y="2150836"/>
            <a:ext cx="471299"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2" name="矩形 15">
            <a:extLst>
              <a:ext uri="{FF2B5EF4-FFF2-40B4-BE49-F238E27FC236}">
                <a16:creationId xmlns:a16="http://schemas.microsoft.com/office/drawing/2014/main" xmlns="" id="{A27A0F65-C63D-4F43-A373-4B274E764CF7}"/>
              </a:ext>
            </a:extLst>
          </p:cNvPr>
          <p:cNvSpPr>
            <a:spLocks noChangeArrowheads="1"/>
          </p:cNvSpPr>
          <p:nvPr/>
        </p:nvSpPr>
        <p:spPr bwMode="auto">
          <a:xfrm>
            <a:off x="2792050" y="2395332"/>
            <a:ext cx="1132251"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3" name="TextBox 13">
            <a:extLst>
              <a:ext uri="{FF2B5EF4-FFF2-40B4-BE49-F238E27FC236}">
                <a16:creationId xmlns:a16="http://schemas.microsoft.com/office/drawing/2014/main" xmlns="" id="{0CFD6050-76E3-49CD-B6FB-48469D4E1F26}"/>
              </a:ext>
            </a:extLst>
          </p:cNvPr>
          <p:cNvSpPr txBox="1"/>
          <p:nvPr/>
        </p:nvSpPr>
        <p:spPr bwMode="auto">
          <a:xfrm>
            <a:off x="3848247" y="2821704"/>
            <a:ext cx="1447505" cy="453953"/>
          </a:xfrm>
          <a:prstGeom prst="rect">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边写作边引用</a:t>
            </a:r>
          </a:p>
        </p:txBody>
      </p:sp>
    </p:spTree>
    <p:extLst>
      <p:ext uri="{BB962C8B-B14F-4D97-AF65-F5344CB8AC3E}">
        <p14:creationId xmlns:p14="http://schemas.microsoft.com/office/powerpoint/2010/main" val="2782504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C7E2C53F-904A-40F8-92E1-12820AE956B9}"/>
              </a:ext>
            </a:extLst>
          </p:cNvPr>
          <p:cNvGrpSpPr/>
          <p:nvPr/>
        </p:nvGrpSpPr>
        <p:grpSpPr>
          <a:xfrm>
            <a:off x="6352" y="1233676"/>
            <a:ext cx="9137651" cy="4594559"/>
            <a:chOff x="6352" y="1233676"/>
            <a:chExt cx="9137651" cy="4594559"/>
          </a:xfrm>
        </p:grpSpPr>
        <p:pic>
          <p:nvPicPr>
            <p:cNvPr id="4098" name="图片 1">
              <a:extLst>
                <a:ext uri="{FF2B5EF4-FFF2-40B4-BE49-F238E27FC236}">
                  <a16:creationId xmlns:a16="http://schemas.microsoft.com/office/drawing/2014/main" xmlns="" id="{35C97511-B0D4-45F0-B88F-1BBB02644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 y="1233676"/>
              <a:ext cx="9137651" cy="459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1E95FD23-810A-4AF7-A463-CFE30C1AE560}"/>
                </a:ext>
              </a:extLst>
            </p:cNvPr>
            <p:cNvPicPr>
              <a:picLocks noChangeAspect="1"/>
            </p:cNvPicPr>
            <p:nvPr/>
          </p:nvPicPr>
          <p:blipFill>
            <a:blip r:embed="rId3"/>
            <a:stretch>
              <a:fillRect/>
            </a:stretch>
          </p:blipFill>
          <p:spPr>
            <a:xfrm>
              <a:off x="7447279" y="1233677"/>
              <a:ext cx="1690373" cy="869588"/>
            </a:xfrm>
            <a:prstGeom prst="rect">
              <a:avLst/>
            </a:prstGeom>
          </p:spPr>
        </p:pic>
      </p:grpSp>
      <p:sp>
        <p:nvSpPr>
          <p:cNvPr id="8" name="矩形 4"/>
          <p:cNvSpPr/>
          <p:nvPr/>
        </p:nvSpPr>
        <p:spPr>
          <a:xfrm>
            <a:off x="3191116" y="1402426"/>
            <a:ext cx="458867" cy="2140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1" name="标题 1">
            <a:extLst>
              <a:ext uri="{FF2B5EF4-FFF2-40B4-BE49-F238E27FC236}">
                <a16:creationId xmlns:a16="http://schemas.microsoft.com/office/drawing/2014/main" xmlns="" id="{FA52248E-51C5-4EBD-947D-10A6DB45D3E3}"/>
              </a:ext>
            </a:extLst>
          </p:cNvPr>
          <p:cNvSpPr>
            <a:spLocks noGrp="1"/>
          </p:cNvSpPr>
          <p:nvPr>
            <p:ph type="title"/>
          </p:nvPr>
        </p:nvSpPr>
        <p:spPr>
          <a:xfrm>
            <a:off x="628652" y="365128"/>
            <a:ext cx="3297305" cy="679419"/>
          </a:xfrm>
        </p:spPr>
        <p:txBody>
          <a:bodyPr/>
          <a:lstStyle/>
          <a:p>
            <a:pPr algn="l"/>
            <a:r>
              <a:rPr lang="zh-CN" altLang="en-US" dirty="0"/>
              <a:t>如何插入参考文献？</a:t>
            </a:r>
            <a:endParaRPr lang="zh-CN" altLang="en-US" dirty="0">
              <a:latin typeface="微软雅黑" pitchFamily="34" charset="-122"/>
              <a:ea typeface="微软雅黑" pitchFamily="34" charset="-122"/>
            </a:endParaRPr>
          </a:p>
        </p:txBody>
      </p:sp>
      <p:sp>
        <p:nvSpPr>
          <p:cNvPr id="5" name="矩形 26">
            <a:extLst>
              <a:ext uri="{FF2B5EF4-FFF2-40B4-BE49-F238E27FC236}">
                <a16:creationId xmlns:a16="http://schemas.microsoft.com/office/drawing/2014/main" xmlns="" id="{42256C44-8174-4D08-8179-5FA51A3FC4FE}"/>
              </a:ext>
            </a:extLst>
          </p:cNvPr>
          <p:cNvSpPr/>
          <p:nvPr/>
        </p:nvSpPr>
        <p:spPr>
          <a:xfrm>
            <a:off x="0" y="1549188"/>
            <a:ext cx="402531" cy="55868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pic>
        <p:nvPicPr>
          <p:cNvPr id="6" name="图片 1">
            <a:extLst>
              <a:ext uri="{FF2B5EF4-FFF2-40B4-BE49-F238E27FC236}">
                <a16:creationId xmlns:a16="http://schemas.microsoft.com/office/drawing/2014/main" xmlns="" id="{ADCE75AC-4410-4320-BFB3-4F72A7F39F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00" t="26575" r="23888" b="3715"/>
          <a:stretch/>
        </p:blipFill>
        <p:spPr bwMode="auto">
          <a:xfrm>
            <a:off x="2209803" y="2107872"/>
            <a:ext cx="4719319" cy="34389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26">
            <a:extLst>
              <a:ext uri="{FF2B5EF4-FFF2-40B4-BE49-F238E27FC236}">
                <a16:creationId xmlns:a16="http://schemas.microsoft.com/office/drawing/2014/main" xmlns="" id="{4876E865-5693-4DD9-B50D-0F0701856913}"/>
              </a:ext>
            </a:extLst>
          </p:cNvPr>
          <p:cNvSpPr/>
          <p:nvPr/>
        </p:nvSpPr>
        <p:spPr>
          <a:xfrm>
            <a:off x="2283142" y="2316155"/>
            <a:ext cx="3801747" cy="68060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9" name="矩形 26">
            <a:extLst>
              <a:ext uri="{FF2B5EF4-FFF2-40B4-BE49-F238E27FC236}">
                <a16:creationId xmlns:a16="http://schemas.microsoft.com/office/drawing/2014/main" xmlns="" id="{9D002D7C-B8C2-42F1-BF60-BFD8C3E16446}"/>
              </a:ext>
            </a:extLst>
          </p:cNvPr>
          <p:cNvSpPr/>
          <p:nvPr/>
        </p:nvSpPr>
        <p:spPr>
          <a:xfrm>
            <a:off x="5429497" y="5074621"/>
            <a:ext cx="505711"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129545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C81E414-A48E-475A-8A0B-B85304A6D3D3}"/>
              </a:ext>
            </a:extLst>
          </p:cNvPr>
          <p:cNvGrpSpPr/>
          <p:nvPr/>
        </p:nvGrpSpPr>
        <p:grpSpPr>
          <a:xfrm>
            <a:off x="4764" y="1044545"/>
            <a:ext cx="6504088" cy="3487700"/>
            <a:chOff x="4764" y="1044545"/>
            <a:chExt cx="6504088" cy="3487700"/>
          </a:xfrm>
        </p:grpSpPr>
        <p:pic>
          <p:nvPicPr>
            <p:cNvPr id="6146" name="图片 1">
              <a:extLst>
                <a:ext uri="{FF2B5EF4-FFF2-40B4-BE49-F238E27FC236}">
                  <a16:creationId xmlns:a16="http://schemas.microsoft.com/office/drawing/2014/main" xmlns="" id="{8CBE62CF-8EC1-49A6-98EE-F656C398B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 y="1044546"/>
              <a:ext cx="6504088" cy="348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xmlns="" id="{BE45552A-C809-466C-BCBC-FA615D707CB5}"/>
                </a:ext>
              </a:extLst>
            </p:cNvPr>
            <p:cNvPicPr>
              <a:picLocks noChangeAspect="1"/>
            </p:cNvPicPr>
            <p:nvPr/>
          </p:nvPicPr>
          <p:blipFill rotWithShape="1">
            <a:blip r:embed="rId3"/>
            <a:srcRect l="19801"/>
            <a:stretch/>
          </p:blipFill>
          <p:spPr>
            <a:xfrm>
              <a:off x="5474970" y="1044545"/>
              <a:ext cx="1033882" cy="663185"/>
            </a:xfrm>
            <a:prstGeom prst="rect">
              <a:avLst/>
            </a:prstGeom>
          </p:spPr>
        </p:pic>
      </p:grpSp>
      <p:sp>
        <p:nvSpPr>
          <p:cNvPr id="9" name="标题 1">
            <a:extLst>
              <a:ext uri="{FF2B5EF4-FFF2-40B4-BE49-F238E27FC236}">
                <a16:creationId xmlns:a16="http://schemas.microsoft.com/office/drawing/2014/main" xmlns="" id="{CB516103-FF10-487F-9BBA-227F35B3C0C4}"/>
              </a:ext>
            </a:extLst>
          </p:cNvPr>
          <p:cNvSpPr>
            <a:spLocks noGrp="1"/>
          </p:cNvSpPr>
          <p:nvPr>
            <p:ph type="title"/>
          </p:nvPr>
        </p:nvSpPr>
        <p:spPr>
          <a:xfrm>
            <a:off x="628651" y="365128"/>
            <a:ext cx="3394711" cy="679419"/>
          </a:xfrm>
        </p:spPr>
        <p:txBody>
          <a:bodyPr/>
          <a:lstStyle/>
          <a:p>
            <a:r>
              <a:rPr lang="zh-CN" altLang="en-US" dirty="0"/>
              <a:t>如何插入参考文献？</a:t>
            </a:r>
            <a:br>
              <a:rPr lang="zh-CN" altLang="en-US" dirty="0"/>
            </a:br>
            <a:endParaRPr lang="zh-CN" altLang="en-US" dirty="0"/>
          </a:p>
        </p:txBody>
      </p:sp>
      <p:sp>
        <p:nvSpPr>
          <p:cNvPr id="11" name="矩形 26">
            <a:extLst>
              <a:ext uri="{FF2B5EF4-FFF2-40B4-BE49-F238E27FC236}">
                <a16:creationId xmlns:a16="http://schemas.microsoft.com/office/drawing/2014/main" xmlns="" id="{375F3B7B-D096-46FC-BB54-E82723E2866A}"/>
              </a:ext>
            </a:extLst>
          </p:cNvPr>
          <p:cNvSpPr/>
          <p:nvPr/>
        </p:nvSpPr>
        <p:spPr>
          <a:xfrm>
            <a:off x="2476031" y="2443035"/>
            <a:ext cx="247293"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nvGrpSpPr>
          <p:cNvPr id="5" name="组合 4">
            <a:extLst>
              <a:ext uri="{FF2B5EF4-FFF2-40B4-BE49-F238E27FC236}">
                <a16:creationId xmlns:a16="http://schemas.microsoft.com/office/drawing/2014/main" xmlns="" id="{27A0798B-95E0-491E-8D5B-3D3AD3AE1A78}"/>
              </a:ext>
            </a:extLst>
          </p:cNvPr>
          <p:cNvGrpSpPr/>
          <p:nvPr/>
        </p:nvGrpSpPr>
        <p:grpSpPr>
          <a:xfrm>
            <a:off x="2792897" y="2617158"/>
            <a:ext cx="6351104" cy="3426457"/>
            <a:chOff x="2792897" y="2617158"/>
            <a:chExt cx="6351104" cy="3426457"/>
          </a:xfrm>
        </p:grpSpPr>
        <p:pic>
          <p:nvPicPr>
            <p:cNvPr id="6147" name="图片 1">
              <a:extLst>
                <a:ext uri="{FF2B5EF4-FFF2-40B4-BE49-F238E27FC236}">
                  <a16:creationId xmlns:a16="http://schemas.microsoft.com/office/drawing/2014/main" xmlns="" id="{EF980F89-9139-4EF0-98F0-40B372E45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897" y="2617159"/>
              <a:ext cx="6351104" cy="3426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xmlns="" id="{2B1DBC22-5355-4434-BFFA-975493CBA658}"/>
                </a:ext>
              </a:extLst>
            </p:cNvPr>
            <p:cNvPicPr>
              <a:picLocks noChangeAspect="1"/>
            </p:cNvPicPr>
            <p:nvPr/>
          </p:nvPicPr>
          <p:blipFill rotWithShape="1">
            <a:blip r:embed="rId3"/>
            <a:srcRect l="21769" t="762" r="785" b="3115"/>
            <a:stretch/>
          </p:blipFill>
          <p:spPr>
            <a:xfrm>
              <a:off x="8136255" y="2617158"/>
              <a:ext cx="1002981" cy="640391"/>
            </a:xfrm>
            <a:prstGeom prst="rect">
              <a:avLst/>
            </a:prstGeom>
          </p:spPr>
        </p:pic>
      </p:grpSp>
      <p:sp>
        <p:nvSpPr>
          <p:cNvPr id="14" name="矩形 26">
            <a:extLst>
              <a:ext uri="{FF2B5EF4-FFF2-40B4-BE49-F238E27FC236}">
                <a16:creationId xmlns:a16="http://schemas.microsoft.com/office/drawing/2014/main" xmlns="" id="{1D271844-C23F-4A8C-8828-7D22AADAA909}"/>
              </a:ext>
            </a:extLst>
          </p:cNvPr>
          <p:cNvSpPr/>
          <p:nvPr/>
        </p:nvSpPr>
        <p:spPr>
          <a:xfrm>
            <a:off x="4294891" y="3837829"/>
            <a:ext cx="3397999" cy="515513"/>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3669031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D489F264-FCE2-4D54-8AE1-8DD6549F6E78}"/>
              </a:ext>
            </a:extLst>
          </p:cNvPr>
          <p:cNvGrpSpPr/>
          <p:nvPr/>
        </p:nvGrpSpPr>
        <p:grpSpPr>
          <a:xfrm>
            <a:off x="1" y="1044545"/>
            <a:ext cx="8160027" cy="4375667"/>
            <a:chOff x="1" y="1044545"/>
            <a:chExt cx="8160027" cy="4375667"/>
          </a:xfrm>
        </p:grpSpPr>
        <p:pic>
          <p:nvPicPr>
            <p:cNvPr id="7170" name="图片 1">
              <a:extLst>
                <a:ext uri="{FF2B5EF4-FFF2-40B4-BE49-F238E27FC236}">
                  <a16:creationId xmlns:a16="http://schemas.microsoft.com/office/drawing/2014/main" xmlns="" id="{0D942C6F-58AA-467A-9EBE-23083726F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4545"/>
              <a:ext cx="8160027" cy="437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xmlns="" id="{2EAC0399-8A5D-49B4-ADD8-802731265522}"/>
                </a:ext>
              </a:extLst>
            </p:cNvPr>
            <p:cNvPicPr>
              <a:picLocks noChangeAspect="1"/>
            </p:cNvPicPr>
            <p:nvPr/>
          </p:nvPicPr>
          <p:blipFill>
            <a:blip r:embed="rId3"/>
            <a:stretch>
              <a:fillRect/>
            </a:stretch>
          </p:blipFill>
          <p:spPr>
            <a:xfrm>
              <a:off x="6546657" y="1044545"/>
              <a:ext cx="1613371" cy="829975"/>
            </a:xfrm>
            <a:prstGeom prst="rect">
              <a:avLst/>
            </a:prstGeom>
          </p:spPr>
        </p:pic>
      </p:grpSp>
      <p:sp>
        <p:nvSpPr>
          <p:cNvPr id="5" name="标题 1"/>
          <p:cNvSpPr>
            <a:spLocks noGrp="1"/>
          </p:cNvSpPr>
          <p:nvPr>
            <p:ph type="title"/>
          </p:nvPr>
        </p:nvSpPr>
        <p:spPr/>
        <p:txBody>
          <a:bodyPr/>
          <a:lstStyle/>
          <a:p>
            <a:pPr eaLnBrk="1" hangingPunct="1"/>
            <a:r>
              <a:rPr lang="zh-CN" altLang="en-US" dirty="0">
                <a:latin typeface="微软雅黑" pitchFamily="34" charset="-122"/>
                <a:ea typeface="微软雅黑" pitchFamily="34" charset="-122"/>
              </a:rPr>
              <a:t>如何统一做格式化处理？</a:t>
            </a:r>
          </a:p>
        </p:txBody>
      </p:sp>
      <p:sp>
        <p:nvSpPr>
          <p:cNvPr id="13" name="矩形 26">
            <a:extLst>
              <a:ext uri="{FF2B5EF4-FFF2-40B4-BE49-F238E27FC236}">
                <a16:creationId xmlns:a16="http://schemas.microsoft.com/office/drawing/2014/main" xmlns="" id="{768B5EA6-8408-4392-92A4-BDCD50213EB8}"/>
              </a:ext>
            </a:extLst>
          </p:cNvPr>
          <p:cNvSpPr/>
          <p:nvPr/>
        </p:nvSpPr>
        <p:spPr>
          <a:xfrm>
            <a:off x="1134245" y="1367666"/>
            <a:ext cx="1320720" cy="180895"/>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6" name="矩形 26">
            <a:extLst>
              <a:ext uri="{FF2B5EF4-FFF2-40B4-BE49-F238E27FC236}">
                <a16:creationId xmlns:a16="http://schemas.microsoft.com/office/drawing/2014/main" xmlns="" id="{EE7E93F7-AFB3-4851-8886-55FD6E0F96EE}"/>
              </a:ext>
            </a:extLst>
          </p:cNvPr>
          <p:cNvSpPr/>
          <p:nvPr/>
        </p:nvSpPr>
        <p:spPr>
          <a:xfrm>
            <a:off x="3114677" y="2799459"/>
            <a:ext cx="247293" cy="288612"/>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nvGrpSpPr>
          <p:cNvPr id="7" name="组合 6">
            <a:extLst>
              <a:ext uri="{FF2B5EF4-FFF2-40B4-BE49-F238E27FC236}">
                <a16:creationId xmlns:a16="http://schemas.microsoft.com/office/drawing/2014/main" xmlns="" id="{E9822F13-1A4B-45F9-A076-11FBAFBB58BF}"/>
              </a:ext>
            </a:extLst>
          </p:cNvPr>
          <p:cNvGrpSpPr/>
          <p:nvPr/>
        </p:nvGrpSpPr>
        <p:grpSpPr>
          <a:xfrm>
            <a:off x="3431837" y="2943765"/>
            <a:ext cx="5712164" cy="3081744"/>
            <a:chOff x="3431837" y="2943765"/>
            <a:chExt cx="5712164" cy="3081744"/>
          </a:xfrm>
        </p:grpSpPr>
        <p:pic>
          <p:nvPicPr>
            <p:cNvPr id="7171" name="图片 1">
              <a:extLst>
                <a:ext uri="{FF2B5EF4-FFF2-40B4-BE49-F238E27FC236}">
                  <a16:creationId xmlns:a16="http://schemas.microsoft.com/office/drawing/2014/main" xmlns="" id="{B2D6BBEA-6EE5-4AA6-95DE-E8D82614D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837" y="2943765"/>
              <a:ext cx="5712164" cy="3081744"/>
            </a:xfrm>
            <a:prstGeom prst="rect">
              <a:avLst/>
            </a:prstGeom>
            <a:noFill/>
            <a:ln w="9525">
              <a:solidFill>
                <a:schemeClr val="bg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xmlns="" id="{CA09F4DF-0342-4660-BAA7-67CC63F681E8}"/>
                </a:ext>
              </a:extLst>
            </p:cNvPr>
            <p:cNvPicPr>
              <a:picLocks noChangeAspect="1"/>
            </p:cNvPicPr>
            <p:nvPr/>
          </p:nvPicPr>
          <p:blipFill>
            <a:blip r:embed="rId3"/>
            <a:stretch>
              <a:fillRect/>
            </a:stretch>
          </p:blipFill>
          <p:spPr>
            <a:xfrm>
              <a:off x="8013139" y="2945670"/>
              <a:ext cx="1130861" cy="581755"/>
            </a:xfrm>
            <a:prstGeom prst="rect">
              <a:avLst/>
            </a:prstGeom>
          </p:spPr>
        </p:pic>
      </p:grpSp>
      <p:sp>
        <p:nvSpPr>
          <p:cNvPr id="17" name="矩形 26">
            <a:extLst>
              <a:ext uri="{FF2B5EF4-FFF2-40B4-BE49-F238E27FC236}">
                <a16:creationId xmlns:a16="http://schemas.microsoft.com/office/drawing/2014/main" xmlns="" id="{962853AE-A675-4A48-AEDD-4AA79D112E11}"/>
              </a:ext>
            </a:extLst>
          </p:cNvPr>
          <p:cNvSpPr/>
          <p:nvPr/>
        </p:nvSpPr>
        <p:spPr>
          <a:xfrm>
            <a:off x="4785219" y="4044159"/>
            <a:ext cx="3086572" cy="498024"/>
          </a:xfrm>
          <a:prstGeom prst="rect">
            <a:avLst/>
          </a:prstGeom>
          <a:noFill/>
          <a:ln>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Tree>
    <p:extLst>
      <p:ext uri="{BB962C8B-B14F-4D97-AF65-F5344CB8AC3E}">
        <p14:creationId xmlns:p14="http://schemas.microsoft.com/office/powerpoint/2010/main" val="924339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628651" y="365128"/>
            <a:ext cx="7074176" cy="679419"/>
          </a:xfrm>
        </p:spPr>
        <p:txBody>
          <a:bodyPr/>
          <a:lstStyle/>
          <a:p>
            <a:pPr eaLnBrk="1" hangingPunct="1"/>
            <a:r>
              <a:rPr lang="en-US" altLang="zh-CN" dirty="0">
                <a:latin typeface="微软雅黑" pitchFamily="34" charset="-122"/>
                <a:ea typeface="微软雅黑" pitchFamily="34" charset="-122"/>
              </a:rPr>
              <a:t>Endnote</a:t>
            </a:r>
            <a:r>
              <a:rPr lang="en-US" altLang="zh-CN" baseline="30000" dirty="0">
                <a:latin typeface="微软雅黑" pitchFamily="34" charset="-122"/>
                <a:ea typeface="微软雅黑" pitchFamily="34" charset="-122"/>
              </a:rPr>
              <a:t>® </a:t>
            </a:r>
            <a:r>
              <a:rPr lang="en-US" altLang="zh-CN" dirty="0">
                <a:latin typeface="微软雅黑" pitchFamily="34" charset="-122"/>
                <a:ea typeface="微软雅黑" pitchFamily="34" charset="-122"/>
              </a:rPr>
              <a:t>online – </a:t>
            </a:r>
            <a:r>
              <a:rPr lang="zh-CN" altLang="en-US" dirty="0">
                <a:latin typeface="微软雅黑" pitchFamily="34" charset="-122"/>
                <a:ea typeface="微软雅黑" pitchFamily="34" charset="-122"/>
              </a:rPr>
              <a:t>文献的管理和写作工具</a:t>
            </a:r>
          </a:p>
        </p:txBody>
      </p:sp>
      <p:sp>
        <p:nvSpPr>
          <p:cNvPr id="6" name="内容占位符 5"/>
          <p:cNvSpPr txBox="1">
            <a:spLocks/>
          </p:cNvSpPr>
          <p:nvPr/>
        </p:nvSpPr>
        <p:spPr bwMode="auto">
          <a:xfrm>
            <a:off x="971554" y="1203096"/>
            <a:ext cx="7369175" cy="4570413"/>
          </a:xfrm>
          <a:prstGeom prst="rect">
            <a:avLst/>
          </a:prstGeom>
          <a:noFill/>
          <a:ln w="9525">
            <a:noFill/>
            <a:miter lim="800000"/>
            <a:headEnd/>
            <a:tailEnd/>
          </a:ln>
        </p:spPr>
        <p:txBody>
          <a:bodyPr lIns="0" tIns="0" rIns="182880" bIns="0"/>
          <a:lstStyle/>
          <a:p>
            <a:pPr marL="342891" indent="-342891">
              <a:lnSpc>
                <a:spcPct val="125000"/>
              </a:lnSpc>
              <a:spcBef>
                <a:spcPct val="50000"/>
              </a:spcBef>
              <a:buFont typeface="Arial" panose="020B0604020202020204" pitchFamily="34" charset="0"/>
              <a:buChar char="•"/>
            </a:pPr>
            <a:r>
              <a:rPr lang="zh-CN" altLang="en-US" sz="2400" dirty="0">
                <a:solidFill>
                  <a:srgbClr val="000000"/>
                </a:solidFill>
                <a:latin typeface="微软雅黑" pitchFamily="34" charset="-122"/>
                <a:ea typeface="微软雅黑" pitchFamily="34" charset="-122"/>
              </a:rPr>
              <a:t>与</a:t>
            </a:r>
            <a:r>
              <a:rPr lang="en-US" altLang="zh-CN" sz="2400" dirty="0">
                <a:solidFill>
                  <a:srgbClr val="000000"/>
                </a:solidFill>
                <a:latin typeface="微软雅黑" pitchFamily="34" charset="-122"/>
                <a:ea typeface="微软雅黑" pitchFamily="34" charset="-122"/>
              </a:rPr>
              <a:t>Microsoft Word</a:t>
            </a:r>
            <a:r>
              <a:rPr lang="zh-CN" altLang="en-US" sz="2400" dirty="0">
                <a:solidFill>
                  <a:srgbClr val="000000"/>
                </a:solidFill>
                <a:latin typeface="微软雅黑" pitchFamily="34" charset="-122"/>
                <a:ea typeface="微软雅黑" pitchFamily="34" charset="-122"/>
              </a:rPr>
              <a:t>自动连接</a:t>
            </a:r>
            <a:r>
              <a:rPr lang="en-US" altLang="zh-CN" sz="2400" dirty="0">
                <a:solidFill>
                  <a:srgbClr val="000000"/>
                </a:solidFill>
                <a:latin typeface="微软雅黑" pitchFamily="34" charset="-122"/>
                <a:ea typeface="微软雅黑" pitchFamily="34" charset="-122"/>
              </a:rPr>
              <a:t>, </a:t>
            </a:r>
            <a:r>
              <a:rPr lang="zh-CN" altLang="en-US" sz="2400" dirty="0">
                <a:solidFill>
                  <a:srgbClr val="1DC806"/>
                </a:solidFill>
                <a:latin typeface="微软雅黑" pitchFamily="34" charset="-122"/>
                <a:ea typeface="微软雅黑" pitchFamily="34" charset="-122"/>
              </a:rPr>
              <a:t>边写作边引用</a:t>
            </a:r>
          </a:p>
          <a:p>
            <a:pPr marL="685783" lvl="1" indent="-342891">
              <a:lnSpc>
                <a:spcPct val="125000"/>
              </a:lnSpc>
              <a:spcBef>
                <a:spcPct val="30000"/>
              </a:spcBef>
              <a:buFont typeface="Arial" panose="020B0604020202020204" pitchFamily="34" charset="0"/>
              <a:buChar char="̵"/>
            </a:pPr>
            <a:r>
              <a:rPr lang="zh-CN" altLang="en-US" sz="2000" dirty="0">
                <a:solidFill>
                  <a:srgbClr val="1DC806"/>
                </a:solidFill>
                <a:latin typeface="微软雅黑" pitchFamily="34" charset="-122"/>
                <a:ea typeface="微软雅黑" pitchFamily="34" charset="-122"/>
              </a:rPr>
              <a:t> 自动生成</a:t>
            </a:r>
            <a:r>
              <a:rPr lang="zh-CN" altLang="en-US" sz="2000" dirty="0">
                <a:solidFill>
                  <a:srgbClr val="000000"/>
                </a:solidFill>
                <a:latin typeface="微软雅黑" pitchFamily="34" charset="-122"/>
                <a:ea typeface="微软雅黑" pitchFamily="34" charset="-122"/>
              </a:rPr>
              <a:t>文中和文后参考文献</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 提供</a:t>
            </a:r>
            <a:r>
              <a:rPr lang="en-US" altLang="zh-CN" sz="2000" dirty="0">
                <a:solidFill>
                  <a:srgbClr val="1DC806"/>
                </a:solidFill>
                <a:latin typeface="微软雅黑" pitchFamily="34" charset="-122"/>
                <a:ea typeface="微软雅黑" pitchFamily="34" charset="-122"/>
              </a:rPr>
              <a:t>3300</a:t>
            </a:r>
            <a:r>
              <a:rPr lang="zh-CN" altLang="en-US" sz="2000" dirty="0">
                <a:solidFill>
                  <a:srgbClr val="1DC806"/>
                </a:solidFill>
                <a:latin typeface="微软雅黑" pitchFamily="34" charset="-122"/>
                <a:ea typeface="微软雅黑" pitchFamily="34" charset="-122"/>
              </a:rPr>
              <a:t>多种期刊</a:t>
            </a:r>
            <a:r>
              <a:rPr lang="zh-CN" altLang="en-US" sz="2000" dirty="0">
                <a:solidFill>
                  <a:srgbClr val="000000"/>
                </a:solidFill>
                <a:latin typeface="微软雅黑" pitchFamily="34" charset="-122"/>
                <a:ea typeface="微软雅黑" pitchFamily="34" charset="-122"/>
              </a:rPr>
              <a:t>的参考文献格式</a:t>
            </a:r>
          </a:p>
          <a:p>
            <a:pPr marL="342891" indent="-342891">
              <a:lnSpc>
                <a:spcPct val="125000"/>
              </a:lnSpc>
              <a:spcBef>
                <a:spcPct val="50000"/>
              </a:spcBef>
              <a:buFont typeface="Arial" panose="020B0604020202020204" pitchFamily="34" charset="0"/>
              <a:buChar char="•"/>
            </a:pPr>
            <a:r>
              <a:rPr lang="zh-CN" altLang="en-US" sz="2400" dirty="0">
                <a:solidFill>
                  <a:srgbClr val="000000"/>
                </a:solidFill>
                <a:latin typeface="微软雅黑" pitchFamily="34" charset="-122"/>
                <a:ea typeface="微软雅黑" pitchFamily="34" charset="-122"/>
              </a:rPr>
              <a:t>提高写作效率</a:t>
            </a:r>
            <a:r>
              <a:rPr lang="en-US" altLang="zh-CN" sz="2400" dirty="0">
                <a:solidFill>
                  <a:srgbClr val="000000"/>
                </a:solidFill>
                <a:latin typeface="微软雅黑" pitchFamily="34" charset="-122"/>
                <a:ea typeface="微软雅黑" pitchFamily="34" charset="-122"/>
              </a:rPr>
              <a:t>:</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按拟投稿期刊的格式要求自动生成参考文献</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节约了大量的时间和精力</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对文章中的引用进行</a:t>
            </a:r>
            <a:r>
              <a:rPr lang="zh-CN" altLang="en-US" sz="2000" dirty="0">
                <a:solidFill>
                  <a:srgbClr val="1DC806"/>
                </a:solidFill>
                <a:latin typeface="微软雅黑" pitchFamily="34" charset="-122"/>
                <a:ea typeface="微软雅黑" pitchFamily="34" charset="-122"/>
              </a:rPr>
              <a:t>增、删、改</a:t>
            </a:r>
            <a:r>
              <a:rPr lang="zh-CN" altLang="en-US" sz="2000" dirty="0">
                <a:solidFill>
                  <a:srgbClr val="000000"/>
                </a:solidFill>
                <a:latin typeface="微软雅黑" pitchFamily="34" charset="-122"/>
                <a:ea typeface="微软雅黑" pitchFamily="34" charset="-122"/>
              </a:rPr>
              <a:t>以及位置调整都会</a:t>
            </a:r>
            <a:r>
              <a:rPr lang="zh-CN" altLang="en-US" sz="2000" dirty="0">
                <a:solidFill>
                  <a:srgbClr val="1DC806"/>
                </a:solidFill>
                <a:latin typeface="微软雅黑" pitchFamily="34" charset="-122"/>
                <a:ea typeface="微软雅黑" pitchFamily="34" charset="-122"/>
              </a:rPr>
              <a:t>自动重新排好序</a:t>
            </a:r>
          </a:p>
          <a:p>
            <a:pPr marL="685783" lvl="1" indent="-342891">
              <a:lnSpc>
                <a:spcPct val="125000"/>
              </a:lnSpc>
              <a:spcBef>
                <a:spcPct val="30000"/>
              </a:spcBef>
              <a:buFont typeface="Arial" panose="020B0604020202020204" pitchFamily="34" charset="0"/>
              <a:buChar char="̵"/>
            </a:pPr>
            <a:r>
              <a:rPr lang="zh-CN" altLang="en-US" sz="2000" dirty="0">
                <a:solidFill>
                  <a:srgbClr val="000000"/>
                </a:solidFill>
                <a:latin typeface="微软雅黑" pitchFamily="34" charset="-122"/>
                <a:ea typeface="微软雅黑" pitchFamily="34" charset="-122"/>
              </a:rPr>
              <a:t>修改退稿</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准备另投它刊时</a:t>
            </a:r>
            <a:r>
              <a:rPr lang="en-US" altLang="zh-CN" sz="2000" dirty="0">
                <a:solidFill>
                  <a:srgbClr val="000000"/>
                </a:solidFill>
                <a:latin typeface="微软雅黑" pitchFamily="34" charset="-122"/>
                <a:ea typeface="微软雅黑" pitchFamily="34" charset="-122"/>
              </a:rPr>
              <a:t>, </a:t>
            </a:r>
            <a:r>
              <a:rPr lang="zh-CN" altLang="en-US" sz="2000" dirty="0">
                <a:solidFill>
                  <a:srgbClr val="1DC806"/>
                </a:solidFill>
                <a:latin typeface="微软雅黑" pitchFamily="34" charset="-122"/>
                <a:ea typeface="微软雅黑" pitchFamily="34" charset="-122"/>
              </a:rPr>
              <a:t>瞬间调整参考文献格式</a:t>
            </a:r>
          </a:p>
        </p:txBody>
      </p:sp>
    </p:spTree>
    <p:extLst>
      <p:ext uri="{BB962C8B-B14F-4D97-AF65-F5344CB8AC3E}">
        <p14:creationId xmlns:p14="http://schemas.microsoft.com/office/powerpoint/2010/main" val="376764783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8"/>
            <a:ext cx="7990057" cy="481157"/>
          </a:xfrm>
        </p:spPr>
        <p:txBody>
          <a:bodyPr/>
          <a:lstStyle/>
          <a:p>
            <a:pPr algn="l">
              <a:lnSpc>
                <a:spcPct val="125000"/>
              </a:lnSpc>
            </a:pPr>
            <a:r>
              <a:rPr lang="en-US" altLang="zh-CN" sz="2000" dirty="0"/>
              <a:t>Web of Science</a:t>
            </a:r>
            <a:r>
              <a:rPr lang="en-US" altLang="zh-CN" sz="2000" baseline="30000" dirty="0"/>
              <a:t>TM</a:t>
            </a:r>
            <a:r>
              <a:rPr lang="zh-CN" altLang="en-US" sz="2000" dirty="0"/>
              <a:t>核心合集为科研人员建立整合的创新研究平台</a:t>
            </a:r>
          </a:p>
        </p:txBody>
      </p:sp>
      <p:sp>
        <p:nvSpPr>
          <p:cNvPr id="5" name="Rectangle 35"/>
          <p:cNvSpPr/>
          <p:nvPr/>
        </p:nvSpPr>
        <p:spPr>
          <a:xfrm rot="1951469">
            <a:off x="6490211" y="2794107"/>
            <a:ext cx="903288" cy="127000"/>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24" name="Group 40"/>
          <p:cNvGrpSpPr>
            <a:grpSpLocks/>
          </p:cNvGrpSpPr>
          <p:nvPr/>
        </p:nvGrpSpPr>
        <p:grpSpPr bwMode="auto">
          <a:xfrm>
            <a:off x="5063208" y="1308658"/>
            <a:ext cx="1699087" cy="1634566"/>
            <a:chOff x="6423367" y="1213166"/>
            <a:chExt cx="2520000" cy="2520000"/>
          </a:xfrm>
        </p:grpSpPr>
        <p:sp>
          <p:nvSpPr>
            <p:cNvPr id="25" name="Oval 14"/>
            <p:cNvSpPr/>
            <p:nvPr/>
          </p:nvSpPr>
          <p:spPr>
            <a:xfrm>
              <a:off x="6969261" y="1944728"/>
              <a:ext cx="1439320"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6" name="Oval 15"/>
            <p:cNvSpPr/>
            <p:nvPr/>
          </p:nvSpPr>
          <p:spPr>
            <a:xfrm>
              <a:off x="6783594" y="1763821"/>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TextBox 16"/>
            <p:cNvSpPr txBox="1"/>
            <p:nvPr/>
          </p:nvSpPr>
          <p:spPr>
            <a:xfrm>
              <a:off x="7070823" y="2403343"/>
              <a:ext cx="1225087"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8" name="Oval 22"/>
            <p:cNvSpPr/>
            <p:nvPr/>
          </p:nvSpPr>
          <p:spPr>
            <a:xfrm>
              <a:off x="6423367" y="1213166"/>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29" name="Group 41"/>
          <p:cNvGrpSpPr>
            <a:grpSpLocks/>
          </p:cNvGrpSpPr>
          <p:nvPr/>
        </p:nvGrpSpPr>
        <p:grpSpPr bwMode="auto">
          <a:xfrm>
            <a:off x="6997524" y="2932159"/>
            <a:ext cx="1698016" cy="1633536"/>
            <a:chOff x="9266228" y="3071199"/>
            <a:chExt cx="2520000" cy="2520000"/>
          </a:xfrm>
        </p:grpSpPr>
        <p:sp>
          <p:nvSpPr>
            <p:cNvPr id="30" name="Oval 17"/>
            <p:cNvSpPr/>
            <p:nvPr/>
          </p:nvSpPr>
          <p:spPr>
            <a:xfrm>
              <a:off x="9704489" y="3445944"/>
              <a:ext cx="1440227" cy="1440227"/>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1" name="Oval 18"/>
            <p:cNvSpPr/>
            <p:nvPr/>
          </p:nvSpPr>
          <p:spPr>
            <a:xfrm>
              <a:off x="9518704" y="3264923"/>
              <a:ext cx="1800681" cy="1800681"/>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2" name="TextBox 19"/>
            <p:cNvSpPr txBox="1"/>
            <p:nvPr/>
          </p:nvSpPr>
          <p:spPr>
            <a:xfrm>
              <a:off x="9874494" y="3874994"/>
              <a:ext cx="1118875" cy="617236"/>
            </a:xfrm>
            <a:prstGeom prst="rect">
              <a:avLst/>
            </a:prstGeom>
            <a:noFill/>
            <a:ln>
              <a:no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33" name="Oval 23"/>
            <p:cNvSpPr/>
            <p:nvPr/>
          </p:nvSpPr>
          <p:spPr>
            <a:xfrm>
              <a:off x="9266228" y="3071199"/>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4" name="Rectangle 34">
            <a:extLst>
              <a:ext uri="{FF2B5EF4-FFF2-40B4-BE49-F238E27FC236}">
                <a16:creationId xmlns:a16="http://schemas.microsoft.com/office/drawing/2014/main" xmlns="" id="{AD57E482-9ADB-4CBF-B454-613E2B60F737}"/>
              </a:ext>
            </a:extLst>
          </p:cNvPr>
          <p:cNvSpPr/>
          <p:nvPr/>
        </p:nvSpPr>
        <p:spPr>
          <a:xfrm rot="7777309">
            <a:off x="4326777" y="2951215"/>
            <a:ext cx="1071563"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5" name="Rectangle 33">
            <a:extLst>
              <a:ext uri="{FF2B5EF4-FFF2-40B4-BE49-F238E27FC236}">
                <a16:creationId xmlns:a16="http://schemas.microsoft.com/office/drawing/2014/main" xmlns="" id="{839E3C07-E27F-4E41-8BFF-2EC36DC28F08}"/>
              </a:ext>
            </a:extLst>
          </p:cNvPr>
          <p:cNvSpPr/>
          <p:nvPr/>
        </p:nvSpPr>
        <p:spPr>
          <a:xfrm rot="14499115">
            <a:off x="3458313" y="311615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6" name="Rectangle 32">
            <a:extLst>
              <a:ext uri="{FF2B5EF4-FFF2-40B4-BE49-F238E27FC236}">
                <a16:creationId xmlns:a16="http://schemas.microsoft.com/office/drawing/2014/main" xmlns="" id="{E7424784-0677-450A-872E-3CEE9F9E58B1}"/>
              </a:ext>
            </a:extLst>
          </p:cNvPr>
          <p:cNvSpPr/>
          <p:nvPr/>
        </p:nvSpPr>
        <p:spPr>
          <a:xfrm rot="19252124">
            <a:off x="1818473" y="281172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37" name="Group 37">
            <a:extLst>
              <a:ext uri="{FF2B5EF4-FFF2-40B4-BE49-F238E27FC236}">
                <a16:creationId xmlns:a16="http://schemas.microsoft.com/office/drawing/2014/main" xmlns="" id="{EE4637EC-197D-41C0-B86D-77889D21038E}"/>
              </a:ext>
            </a:extLst>
          </p:cNvPr>
          <p:cNvGrpSpPr>
            <a:grpSpLocks/>
          </p:cNvGrpSpPr>
          <p:nvPr/>
        </p:nvGrpSpPr>
        <p:grpSpPr bwMode="auto">
          <a:xfrm>
            <a:off x="305476" y="2685527"/>
            <a:ext cx="1698016" cy="1634567"/>
            <a:chOff x="327943" y="2635713"/>
            <a:chExt cx="2520000" cy="2520000"/>
          </a:xfrm>
        </p:grpSpPr>
        <p:sp>
          <p:nvSpPr>
            <p:cNvPr id="38" name="Oval 5">
              <a:extLst>
                <a:ext uri="{FF2B5EF4-FFF2-40B4-BE49-F238E27FC236}">
                  <a16:creationId xmlns:a16="http://schemas.microsoft.com/office/drawing/2014/main" xmlns="" id="{5E871571-30F7-4F8C-BCD9-D5344FD345D5}"/>
                </a:ext>
              </a:extLst>
            </p:cNvPr>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9" name="Oval 3">
              <a:extLst>
                <a:ext uri="{FF2B5EF4-FFF2-40B4-BE49-F238E27FC236}">
                  <a16:creationId xmlns:a16="http://schemas.microsoft.com/office/drawing/2014/main" xmlns="" id="{29C24696-E2CB-40D6-AFC8-B5513FDEC424}"/>
                </a:ext>
              </a:extLst>
            </p:cNvPr>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0" name="Oval 6">
              <a:extLst>
                <a:ext uri="{FF2B5EF4-FFF2-40B4-BE49-F238E27FC236}">
                  <a16:creationId xmlns:a16="http://schemas.microsoft.com/office/drawing/2014/main" xmlns="" id="{CCBCBC70-EB0C-4099-87A1-D612D0FE4529}"/>
                </a:ext>
              </a:extLst>
            </p:cNvPr>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1" name="TextBox 7">
              <a:extLst>
                <a:ext uri="{FF2B5EF4-FFF2-40B4-BE49-F238E27FC236}">
                  <a16:creationId xmlns:a16="http://schemas.microsoft.com/office/drawing/2014/main" xmlns="" id="{055B04F4-7D69-41CD-BB3B-CA365B4EE03D}"/>
                </a:ext>
              </a:extLst>
            </p:cNvPr>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42" name="Group 38">
            <a:extLst>
              <a:ext uri="{FF2B5EF4-FFF2-40B4-BE49-F238E27FC236}">
                <a16:creationId xmlns:a16="http://schemas.microsoft.com/office/drawing/2014/main" xmlns="" id="{CBF437EF-8943-4E12-9952-504BF93CA3B5}"/>
              </a:ext>
            </a:extLst>
          </p:cNvPr>
          <p:cNvGrpSpPr>
            <a:grpSpLocks/>
          </p:cNvGrpSpPr>
          <p:nvPr/>
        </p:nvGrpSpPr>
        <p:grpSpPr bwMode="auto">
          <a:xfrm>
            <a:off x="2151878" y="1518274"/>
            <a:ext cx="1699087" cy="1634567"/>
            <a:chOff x="2876971" y="1024103"/>
            <a:chExt cx="2520000" cy="2520000"/>
          </a:xfrm>
        </p:grpSpPr>
        <p:sp>
          <p:nvSpPr>
            <p:cNvPr id="43" name="Oval 8">
              <a:extLst>
                <a:ext uri="{FF2B5EF4-FFF2-40B4-BE49-F238E27FC236}">
                  <a16:creationId xmlns:a16="http://schemas.microsoft.com/office/drawing/2014/main" xmlns="" id="{45A37311-EF33-4EBA-90DA-A95D62A9418A}"/>
                </a:ext>
              </a:extLst>
            </p:cNvPr>
            <p:cNvSpPr/>
            <p:nvPr/>
          </p:nvSpPr>
          <p:spPr>
            <a:xfrm>
              <a:off x="3237198" y="1646168"/>
              <a:ext cx="1439319"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4" name="Oval 9">
              <a:extLst>
                <a:ext uri="{FF2B5EF4-FFF2-40B4-BE49-F238E27FC236}">
                  <a16:creationId xmlns:a16="http://schemas.microsoft.com/office/drawing/2014/main" xmlns="" id="{D89F2237-F681-4469-88F4-5B7BD96E7281}"/>
                </a:ext>
              </a:extLst>
            </p:cNvPr>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dirty="0">
                <a:solidFill>
                  <a:prstClr val="white"/>
                </a:solidFill>
                <a:latin typeface="Calibri"/>
                <a:ea typeface="微软雅黑"/>
              </a:endParaRPr>
            </a:p>
          </p:txBody>
        </p:sp>
        <p:sp>
          <p:nvSpPr>
            <p:cNvPr id="45" name="TextBox 10">
              <a:extLst>
                <a:ext uri="{FF2B5EF4-FFF2-40B4-BE49-F238E27FC236}">
                  <a16:creationId xmlns:a16="http://schemas.microsoft.com/office/drawing/2014/main" xmlns="" id="{EE45E51D-80EA-466E-8FB6-8E935D42B141}"/>
                </a:ext>
              </a:extLst>
            </p:cNvPr>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46" name="Oval 20">
              <a:extLst>
                <a:ext uri="{FF2B5EF4-FFF2-40B4-BE49-F238E27FC236}">
                  <a16:creationId xmlns:a16="http://schemas.microsoft.com/office/drawing/2014/main" xmlns="" id="{D2AD29DD-51C0-4C6C-AE30-FFFFA765B8D9}"/>
                </a:ext>
              </a:extLst>
            </p:cNvPr>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47" name="Group 39">
            <a:extLst>
              <a:ext uri="{FF2B5EF4-FFF2-40B4-BE49-F238E27FC236}">
                <a16:creationId xmlns:a16="http://schemas.microsoft.com/office/drawing/2014/main" xmlns="" id="{2953D2D4-EFC3-4596-96C5-D23D118DE781}"/>
              </a:ext>
            </a:extLst>
          </p:cNvPr>
          <p:cNvGrpSpPr>
            <a:grpSpLocks/>
          </p:cNvGrpSpPr>
          <p:nvPr/>
        </p:nvGrpSpPr>
        <p:grpSpPr bwMode="auto">
          <a:xfrm>
            <a:off x="3439842" y="3366161"/>
            <a:ext cx="1699087" cy="1633537"/>
            <a:chOff x="3996331" y="3895713"/>
            <a:chExt cx="2520000" cy="2520000"/>
          </a:xfrm>
        </p:grpSpPr>
        <p:sp>
          <p:nvSpPr>
            <p:cNvPr id="48" name="Oval 11">
              <a:extLst>
                <a:ext uri="{FF2B5EF4-FFF2-40B4-BE49-F238E27FC236}">
                  <a16:creationId xmlns:a16="http://schemas.microsoft.com/office/drawing/2014/main" xmlns="" id="{C1FE168F-313A-475A-92D6-655A86E12E5D}"/>
                </a:ext>
              </a:extLst>
            </p:cNvPr>
            <p:cNvSpPr/>
            <p:nvPr/>
          </p:nvSpPr>
          <p:spPr>
            <a:xfrm>
              <a:off x="4450185" y="4222821"/>
              <a:ext cx="1440907" cy="1440227"/>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49" name="Oval 12">
              <a:extLst>
                <a:ext uri="{FF2B5EF4-FFF2-40B4-BE49-F238E27FC236}">
                  <a16:creationId xmlns:a16="http://schemas.microsoft.com/office/drawing/2014/main" xmlns="" id="{7A81A66B-AB06-421E-B74C-C59A66867011}"/>
                </a:ext>
              </a:extLst>
            </p:cNvPr>
            <p:cNvSpPr/>
            <p:nvPr/>
          </p:nvSpPr>
          <p:spPr>
            <a:xfrm>
              <a:off x="4264517" y="4043388"/>
              <a:ext cx="1801134" cy="1800680"/>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50" name="TextBox 13">
              <a:extLst>
                <a:ext uri="{FF2B5EF4-FFF2-40B4-BE49-F238E27FC236}">
                  <a16:creationId xmlns:a16="http://schemas.microsoft.com/office/drawing/2014/main" xmlns="" id="{6AF4C14B-E237-409D-B5DE-F3FC36C3C3BC}"/>
                </a:ext>
              </a:extLst>
            </p:cNvPr>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51" name="Oval 21">
              <a:extLst>
                <a:ext uri="{FF2B5EF4-FFF2-40B4-BE49-F238E27FC236}">
                  <a16:creationId xmlns:a16="http://schemas.microsoft.com/office/drawing/2014/main" xmlns="" id="{78900F9B-5791-4F48-9020-A9F3E05A4ABF}"/>
                </a:ext>
              </a:extLst>
            </p:cNvPr>
            <p:cNvSpPr/>
            <p:nvPr/>
          </p:nvSpPr>
          <p:spPr>
            <a:xfrm>
              <a:off x="3996331" y="389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52" name="Rectangle 46">
            <a:extLst>
              <a:ext uri="{FF2B5EF4-FFF2-40B4-BE49-F238E27FC236}">
                <a16:creationId xmlns:a16="http://schemas.microsoft.com/office/drawing/2014/main" xmlns="" id="{28912FC2-D1F4-4C4D-AE51-3F63A0729039}"/>
              </a:ext>
            </a:extLst>
          </p:cNvPr>
          <p:cNvSpPr/>
          <p:nvPr/>
        </p:nvSpPr>
        <p:spPr>
          <a:xfrm>
            <a:off x="2902136" y="4918784"/>
            <a:ext cx="4305251" cy="1200329"/>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50000"/>
              </a:lnSpc>
              <a:defRPr/>
            </a:pPr>
            <a:r>
              <a:rPr lang="zh-CN" altLang="en-US" sz="1600" b="1" dirty="0">
                <a:solidFill>
                  <a:srgbClr val="3213ED"/>
                </a:solidFill>
                <a:latin typeface="微软雅黑" pitchFamily="34" charset="-122"/>
                <a:ea typeface="微软雅黑" pitchFamily="34" charset="-122"/>
              </a:rPr>
              <a:t>投稿</a:t>
            </a:r>
            <a:endParaRPr lang="en-US" altLang="zh-CN" sz="1600" b="1"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查询学科内</a:t>
            </a:r>
            <a:r>
              <a:rPr lang="en-US" altLang="zh-CN" sz="1600" dirty="0">
                <a:solidFill>
                  <a:srgbClr val="3213ED"/>
                </a:solidFill>
                <a:latin typeface="微软雅黑" pitchFamily="34" charset="-122"/>
                <a:ea typeface="微软雅黑" pitchFamily="34" charset="-122"/>
              </a:rPr>
              <a:t>SCI</a:t>
            </a:r>
            <a:r>
              <a:rPr lang="zh-CN" altLang="en-US" sz="1600" dirty="0">
                <a:solidFill>
                  <a:srgbClr val="3213ED"/>
                </a:solidFill>
                <a:latin typeface="微软雅黑" pitchFamily="34" charset="-122"/>
                <a:ea typeface="微软雅黑" pitchFamily="34" charset="-122"/>
              </a:rPr>
              <a:t>期刊</a:t>
            </a:r>
            <a:endParaRPr lang="en-US" altLang="zh-CN" sz="1600" dirty="0">
              <a:solidFill>
                <a:srgbClr val="3213ED"/>
              </a:solidFill>
              <a:latin typeface="微软雅黑" pitchFamily="34" charset="-122"/>
              <a:ea typeface="微软雅黑" pitchFamily="34" charset="-122"/>
            </a:endParaRPr>
          </a:p>
          <a:p>
            <a:pPr>
              <a:lnSpc>
                <a:spcPct val="150000"/>
              </a:lnSpc>
              <a:buFontTx/>
              <a:buChar char="-"/>
              <a:defRPr/>
            </a:pPr>
            <a:r>
              <a:rPr lang="zh-CN" altLang="en-US" sz="1600" dirty="0">
                <a:solidFill>
                  <a:srgbClr val="3213ED"/>
                </a:solidFill>
                <a:latin typeface="微软雅黑" pitchFamily="34" charset="-122"/>
                <a:ea typeface="微软雅黑" pitchFamily="34" charset="-122"/>
              </a:rPr>
              <a:t>关注期刊用稿特点、影响因子、学科内排名</a:t>
            </a:r>
            <a:endParaRPr lang="en-US" altLang="zh-CN" sz="2000" dirty="0">
              <a:solidFill>
                <a:srgbClr val="3213ED"/>
              </a:solidFill>
              <a:latin typeface="微软雅黑" pitchFamily="34" charset="-122"/>
              <a:ea typeface="微软雅黑" pitchFamily="34" charset="-122"/>
            </a:endParaRPr>
          </a:p>
        </p:txBody>
      </p:sp>
    </p:spTree>
    <p:extLst>
      <p:ext uri="{BB962C8B-B14F-4D97-AF65-F5344CB8AC3E}">
        <p14:creationId xmlns:p14="http://schemas.microsoft.com/office/powerpoint/2010/main" val="3517555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250"/>
                                        <p:tgtEl>
                                          <p:spTgt spid="36"/>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circle(in)">
                                      <p:cBhvr>
                                        <p:cTn id="15" dur="500"/>
                                        <p:tgtEl>
                                          <p:spTgt spid="42"/>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250"/>
                                        <p:tgtEl>
                                          <p:spTgt spid="35"/>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500"/>
                                        <p:tgtEl>
                                          <p:spTgt spid="4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250"/>
                                        <p:tgtEl>
                                          <p:spTgt spid="34"/>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ircle(i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77"/>
          <p:cNvGrpSpPr>
            <a:grpSpLocks/>
          </p:cNvGrpSpPr>
          <p:nvPr/>
        </p:nvGrpSpPr>
        <p:grpSpPr bwMode="auto">
          <a:xfrm>
            <a:off x="1176338" y="1631493"/>
            <a:ext cx="6915150" cy="3951288"/>
            <a:chOff x="2448703" y="2340540"/>
            <a:chExt cx="6850085" cy="3506956"/>
          </a:xfrm>
        </p:grpSpPr>
        <p:sp>
          <p:nvSpPr>
            <p:cNvPr id="279" name="Freeform 250"/>
            <p:cNvSpPr>
              <a:spLocks/>
            </p:cNvSpPr>
            <p:nvPr/>
          </p:nvSpPr>
          <p:spPr bwMode="auto">
            <a:xfrm>
              <a:off x="8289202" y="4231393"/>
              <a:ext cx="26733" cy="704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0" name="Freeform 251"/>
            <p:cNvSpPr>
              <a:spLocks/>
            </p:cNvSpPr>
            <p:nvPr/>
          </p:nvSpPr>
          <p:spPr bwMode="auto">
            <a:xfrm>
              <a:off x="8175978" y="5045785"/>
              <a:ext cx="361690" cy="708718"/>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1" name="Freeform 252"/>
            <p:cNvSpPr>
              <a:spLocks/>
            </p:cNvSpPr>
            <p:nvPr/>
          </p:nvSpPr>
          <p:spPr bwMode="auto">
            <a:xfrm>
              <a:off x="8264041" y="5765775"/>
              <a:ext cx="62903" cy="5917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2" name="Freeform 253"/>
            <p:cNvSpPr>
              <a:spLocks/>
            </p:cNvSpPr>
            <p:nvPr/>
          </p:nvSpPr>
          <p:spPr bwMode="auto">
            <a:xfrm>
              <a:off x="8245171" y="4796396"/>
              <a:ext cx="218586" cy="27334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3" name="Freeform 254"/>
            <p:cNvSpPr>
              <a:spLocks/>
            </p:cNvSpPr>
            <p:nvPr/>
          </p:nvSpPr>
          <p:spPr bwMode="auto">
            <a:xfrm>
              <a:off x="8168115" y="4501918"/>
              <a:ext cx="713944" cy="801711"/>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4" name="Freeform 255"/>
            <p:cNvSpPr>
              <a:spLocks/>
            </p:cNvSpPr>
            <p:nvPr/>
          </p:nvSpPr>
          <p:spPr bwMode="auto">
            <a:xfrm>
              <a:off x="7888198" y="4231393"/>
              <a:ext cx="14154" cy="521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5" name="Freeform 256"/>
            <p:cNvSpPr>
              <a:spLocks/>
            </p:cNvSpPr>
            <p:nvPr/>
          </p:nvSpPr>
          <p:spPr bwMode="auto">
            <a:xfrm>
              <a:off x="6936798" y="2840729"/>
              <a:ext cx="1564700" cy="87356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6" name="Freeform 257"/>
            <p:cNvSpPr>
              <a:spLocks/>
            </p:cNvSpPr>
            <p:nvPr/>
          </p:nvSpPr>
          <p:spPr bwMode="auto">
            <a:xfrm>
              <a:off x="7171110" y="3494496"/>
              <a:ext cx="91209" cy="56359"/>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7" name="Freeform 258"/>
            <p:cNvSpPr>
              <a:spLocks/>
            </p:cNvSpPr>
            <p:nvPr/>
          </p:nvSpPr>
          <p:spPr bwMode="auto">
            <a:xfrm>
              <a:off x="7213569" y="2737873"/>
              <a:ext cx="191853" cy="132444"/>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8" name="Freeform 259"/>
            <p:cNvSpPr>
              <a:spLocks/>
            </p:cNvSpPr>
            <p:nvPr/>
          </p:nvSpPr>
          <p:spPr bwMode="auto">
            <a:xfrm>
              <a:off x="7270182" y="2618110"/>
              <a:ext cx="133667" cy="71858"/>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89" name="Freeform 260"/>
            <p:cNvSpPr>
              <a:spLocks/>
            </p:cNvSpPr>
            <p:nvPr/>
          </p:nvSpPr>
          <p:spPr bwMode="auto">
            <a:xfrm>
              <a:off x="7340946" y="2785778"/>
              <a:ext cx="328666" cy="178941"/>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0" name="Freeform 261"/>
            <p:cNvSpPr>
              <a:spLocks/>
            </p:cNvSpPr>
            <p:nvPr/>
          </p:nvSpPr>
          <p:spPr bwMode="auto">
            <a:xfrm>
              <a:off x="7362962" y="2646289"/>
              <a:ext cx="226449" cy="98629"/>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1" name="Freeform 262"/>
            <p:cNvSpPr>
              <a:spLocks/>
            </p:cNvSpPr>
            <p:nvPr/>
          </p:nvSpPr>
          <p:spPr bwMode="auto">
            <a:xfrm>
              <a:off x="7589411" y="2542025"/>
              <a:ext cx="116370" cy="60586"/>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2" name="Freeform 263"/>
            <p:cNvSpPr>
              <a:spLocks/>
            </p:cNvSpPr>
            <p:nvPr/>
          </p:nvSpPr>
          <p:spPr bwMode="auto">
            <a:xfrm>
              <a:off x="7641306" y="2658970"/>
              <a:ext cx="94354" cy="61995"/>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3" name="Freeform 264"/>
            <p:cNvSpPr>
              <a:spLocks/>
            </p:cNvSpPr>
            <p:nvPr/>
          </p:nvSpPr>
          <p:spPr bwMode="auto">
            <a:xfrm>
              <a:off x="7642879" y="2767462"/>
              <a:ext cx="110079" cy="97219"/>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4" name="Freeform 265"/>
            <p:cNvSpPr>
              <a:spLocks/>
            </p:cNvSpPr>
            <p:nvPr/>
          </p:nvSpPr>
          <p:spPr bwMode="auto">
            <a:xfrm>
              <a:off x="7719935" y="2558933"/>
              <a:ext cx="66048" cy="49314"/>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5" name="Freeform 266"/>
            <p:cNvSpPr>
              <a:spLocks/>
            </p:cNvSpPr>
            <p:nvPr/>
          </p:nvSpPr>
          <p:spPr bwMode="auto">
            <a:xfrm>
              <a:off x="7743523" y="2635018"/>
              <a:ext cx="317658" cy="10990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6" name="Freeform 267"/>
            <p:cNvSpPr>
              <a:spLocks/>
            </p:cNvSpPr>
            <p:nvPr/>
          </p:nvSpPr>
          <p:spPr bwMode="auto">
            <a:xfrm>
              <a:off x="7757676" y="2447623"/>
              <a:ext cx="202860" cy="146534"/>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7" name="Freeform 268"/>
            <p:cNvSpPr>
              <a:spLocks/>
            </p:cNvSpPr>
            <p:nvPr/>
          </p:nvSpPr>
          <p:spPr bwMode="auto">
            <a:xfrm>
              <a:off x="7757676" y="2698421"/>
              <a:ext cx="48749" cy="38043"/>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8" name="Freeform 269"/>
            <p:cNvSpPr>
              <a:spLocks/>
            </p:cNvSpPr>
            <p:nvPr/>
          </p:nvSpPr>
          <p:spPr bwMode="auto">
            <a:xfrm>
              <a:off x="7759248" y="2608247"/>
              <a:ext cx="53467" cy="12681"/>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299" name="Freeform 270"/>
            <p:cNvSpPr>
              <a:spLocks/>
            </p:cNvSpPr>
            <p:nvPr/>
          </p:nvSpPr>
          <p:spPr bwMode="auto">
            <a:xfrm>
              <a:off x="7768684" y="2760417"/>
              <a:ext cx="97499" cy="80312"/>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0" name="Freeform 271"/>
            <p:cNvSpPr>
              <a:spLocks/>
            </p:cNvSpPr>
            <p:nvPr/>
          </p:nvSpPr>
          <p:spPr bwMode="auto">
            <a:xfrm>
              <a:off x="7834731" y="2361675"/>
              <a:ext cx="562978" cy="314202"/>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1" name="Freeform 272"/>
            <p:cNvSpPr>
              <a:spLocks/>
            </p:cNvSpPr>
            <p:nvPr/>
          </p:nvSpPr>
          <p:spPr bwMode="auto">
            <a:xfrm>
              <a:off x="7870901" y="2768870"/>
              <a:ext cx="525236" cy="408605"/>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2" name="Freeform 273"/>
            <p:cNvSpPr>
              <a:spLocks/>
            </p:cNvSpPr>
            <p:nvPr/>
          </p:nvSpPr>
          <p:spPr bwMode="auto">
            <a:xfrm>
              <a:off x="7924368" y="3050667"/>
              <a:ext cx="121087" cy="8876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3" name="Freeform 274"/>
            <p:cNvSpPr>
              <a:spLocks/>
            </p:cNvSpPr>
            <p:nvPr/>
          </p:nvSpPr>
          <p:spPr bwMode="auto">
            <a:xfrm>
              <a:off x="8433878" y="3470543"/>
              <a:ext cx="122660" cy="132444"/>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4" name="Freeform 275"/>
            <p:cNvSpPr>
              <a:spLocks/>
            </p:cNvSpPr>
            <p:nvPr/>
          </p:nvSpPr>
          <p:spPr bwMode="auto">
            <a:xfrm>
              <a:off x="8138236" y="4957020"/>
              <a:ext cx="150966" cy="838344"/>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5" name="Freeform 276"/>
            <p:cNvSpPr>
              <a:spLocks/>
            </p:cNvSpPr>
            <p:nvPr/>
          </p:nvSpPr>
          <p:spPr bwMode="auto">
            <a:xfrm>
              <a:off x="8144527" y="5661510"/>
              <a:ext cx="12581" cy="30998"/>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6" name="Freeform 277"/>
            <p:cNvSpPr>
              <a:spLocks/>
            </p:cNvSpPr>
            <p:nvPr/>
          </p:nvSpPr>
          <p:spPr bwMode="auto">
            <a:xfrm>
              <a:off x="8158679" y="5491023"/>
              <a:ext cx="9435" cy="38043"/>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7" name="Freeform 278"/>
            <p:cNvSpPr>
              <a:spLocks/>
            </p:cNvSpPr>
            <p:nvPr/>
          </p:nvSpPr>
          <p:spPr bwMode="auto">
            <a:xfrm>
              <a:off x="8169688" y="5785501"/>
              <a:ext cx="25161" cy="16908"/>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8" name="Freeform 279"/>
            <p:cNvSpPr>
              <a:spLocks/>
            </p:cNvSpPr>
            <p:nvPr/>
          </p:nvSpPr>
          <p:spPr bwMode="auto">
            <a:xfrm>
              <a:off x="8174405" y="5747458"/>
              <a:ext cx="36169" cy="39451"/>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09" name="Freeform 280"/>
            <p:cNvSpPr>
              <a:spLocks/>
            </p:cNvSpPr>
            <p:nvPr/>
          </p:nvSpPr>
          <p:spPr bwMode="auto">
            <a:xfrm>
              <a:off x="8202711" y="5798181"/>
              <a:ext cx="17299" cy="11272"/>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0" name="Freeform 281"/>
            <p:cNvSpPr>
              <a:spLocks/>
            </p:cNvSpPr>
            <p:nvPr/>
          </p:nvSpPr>
          <p:spPr bwMode="auto">
            <a:xfrm>
              <a:off x="8215292" y="5765775"/>
              <a:ext cx="50322" cy="5917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1" name="Freeform 282"/>
            <p:cNvSpPr>
              <a:spLocks/>
            </p:cNvSpPr>
            <p:nvPr/>
          </p:nvSpPr>
          <p:spPr bwMode="auto">
            <a:xfrm>
              <a:off x="8240453" y="5834815"/>
              <a:ext cx="37742" cy="12681"/>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2" name="Freeform 283"/>
            <p:cNvSpPr>
              <a:spLocks/>
            </p:cNvSpPr>
            <p:nvPr/>
          </p:nvSpPr>
          <p:spPr bwMode="auto">
            <a:xfrm>
              <a:off x="8276622" y="5826361"/>
              <a:ext cx="17298" cy="8454"/>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3" name="Freeform 284"/>
            <p:cNvSpPr>
              <a:spLocks/>
            </p:cNvSpPr>
            <p:nvPr/>
          </p:nvSpPr>
          <p:spPr bwMode="auto">
            <a:xfrm>
              <a:off x="8076906" y="4356793"/>
              <a:ext cx="220159" cy="331110"/>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4" name="Freeform 285"/>
            <p:cNvSpPr>
              <a:spLocks/>
            </p:cNvSpPr>
            <p:nvPr/>
          </p:nvSpPr>
          <p:spPr bwMode="auto">
            <a:xfrm>
              <a:off x="7951101" y="4383564"/>
              <a:ext cx="56612" cy="53541"/>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5" name="Freeform 286"/>
            <p:cNvSpPr>
              <a:spLocks/>
            </p:cNvSpPr>
            <p:nvPr/>
          </p:nvSpPr>
          <p:spPr bwMode="auto">
            <a:xfrm>
              <a:off x="7965254" y="4135583"/>
              <a:ext cx="196570" cy="66223"/>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6" name="Freeform 287"/>
            <p:cNvSpPr>
              <a:spLocks/>
            </p:cNvSpPr>
            <p:nvPr/>
          </p:nvSpPr>
          <p:spPr bwMode="auto">
            <a:xfrm>
              <a:off x="8207429" y="4201805"/>
              <a:ext cx="58184" cy="36634"/>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7" name="Freeform 288"/>
            <p:cNvSpPr>
              <a:spLocks/>
            </p:cNvSpPr>
            <p:nvPr/>
          </p:nvSpPr>
          <p:spPr bwMode="auto">
            <a:xfrm>
              <a:off x="8040737" y="4576594"/>
              <a:ext cx="102216" cy="12539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8" name="Freeform 289"/>
            <p:cNvSpPr>
              <a:spLocks/>
            </p:cNvSpPr>
            <p:nvPr/>
          </p:nvSpPr>
          <p:spPr bwMode="auto">
            <a:xfrm>
              <a:off x="7870901" y="4313114"/>
              <a:ext cx="42459" cy="2113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19" name="Freeform 290"/>
            <p:cNvSpPr>
              <a:spLocks/>
            </p:cNvSpPr>
            <p:nvPr/>
          </p:nvSpPr>
          <p:spPr bwMode="auto">
            <a:xfrm>
              <a:off x="8405572" y="5729142"/>
              <a:ext cx="28306" cy="19726"/>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0" name="Freeform 291"/>
            <p:cNvSpPr>
              <a:spLocks/>
            </p:cNvSpPr>
            <p:nvPr/>
          </p:nvSpPr>
          <p:spPr bwMode="auto">
            <a:xfrm>
              <a:off x="8427588" y="5729142"/>
              <a:ext cx="31451" cy="19726"/>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1" name="Freeform 292"/>
            <p:cNvSpPr>
              <a:spLocks/>
            </p:cNvSpPr>
            <p:nvPr/>
          </p:nvSpPr>
          <p:spPr bwMode="auto">
            <a:xfrm>
              <a:off x="8525087" y="4493464"/>
              <a:ext cx="51894" cy="70449"/>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2" name="Freeform 293"/>
            <p:cNvSpPr>
              <a:spLocks/>
            </p:cNvSpPr>
            <p:nvPr/>
          </p:nvSpPr>
          <p:spPr bwMode="auto">
            <a:xfrm>
              <a:off x="8185413" y="2340540"/>
              <a:ext cx="1113375" cy="890476"/>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3" name="Freeform 294"/>
            <p:cNvSpPr>
              <a:spLocks/>
            </p:cNvSpPr>
            <p:nvPr/>
          </p:nvSpPr>
          <p:spPr bwMode="auto">
            <a:xfrm>
              <a:off x="7830014" y="4242665"/>
              <a:ext cx="72338" cy="87357"/>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4" name="Freeform 295"/>
            <p:cNvSpPr>
              <a:spLocks/>
            </p:cNvSpPr>
            <p:nvPr/>
          </p:nvSpPr>
          <p:spPr bwMode="auto">
            <a:xfrm>
              <a:off x="8399282" y="4437105"/>
              <a:ext cx="86490" cy="138080"/>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5" name="Freeform 296"/>
            <p:cNvSpPr>
              <a:spLocks/>
            </p:cNvSpPr>
            <p:nvPr/>
          </p:nvSpPr>
          <p:spPr bwMode="auto">
            <a:xfrm>
              <a:off x="8158679" y="4201805"/>
              <a:ext cx="48750" cy="36634"/>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6" name="Freeform 297"/>
            <p:cNvSpPr>
              <a:spLocks/>
            </p:cNvSpPr>
            <p:nvPr/>
          </p:nvSpPr>
          <p:spPr bwMode="auto">
            <a:xfrm>
              <a:off x="7883481" y="4283526"/>
              <a:ext cx="111651" cy="60586"/>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7" name="Freeform 298"/>
            <p:cNvSpPr>
              <a:spLocks/>
            </p:cNvSpPr>
            <p:nvPr/>
          </p:nvSpPr>
          <p:spPr bwMode="auto">
            <a:xfrm>
              <a:off x="9070766" y="3029533"/>
              <a:ext cx="202861" cy="10285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8" name="Freeform 299"/>
            <p:cNvSpPr>
              <a:spLocks/>
            </p:cNvSpPr>
            <p:nvPr/>
          </p:nvSpPr>
          <p:spPr bwMode="auto">
            <a:xfrm>
              <a:off x="7377116" y="3928463"/>
              <a:ext cx="551969" cy="38465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29" name="Freeform 300"/>
            <p:cNvSpPr>
              <a:spLocks/>
            </p:cNvSpPr>
            <p:nvPr/>
          </p:nvSpPr>
          <p:spPr bwMode="auto">
            <a:xfrm>
              <a:off x="7921223" y="4301843"/>
              <a:ext cx="73910" cy="84539"/>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0" name="Freeform 301"/>
            <p:cNvSpPr>
              <a:spLocks/>
            </p:cNvSpPr>
            <p:nvPr/>
          </p:nvSpPr>
          <p:spPr bwMode="auto">
            <a:xfrm>
              <a:off x="7998278" y="4410335"/>
              <a:ext cx="103789" cy="50723"/>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1" name="Freeform 302"/>
            <p:cNvSpPr>
              <a:spLocks/>
            </p:cNvSpPr>
            <p:nvPr/>
          </p:nvSpPr>
          <p:spPr bwMode="auto">
            <a:xfrm>
              <a:off x="8375693" y="4993653"/>
              <a:ext cx="149394" cy="169078"/>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2" name="Freeform 303"/>
            <p:cNvSpPr>
              <a:spLocks/>
            </p:cNvSpPr>
            <p:nvPr/>
          </p:nvSpPr>
          <p:spPr bwMode="auto">
            <a:xfrm>
              <a:off x="8031302" y="4606183"/>
              <a:ext cx="228021" cy="364927"/>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3" name="Freeform 304"/>
            <p:cNvSpPr>
              <a:spLocks/>
            </p:cNvSpPr>
            <p:nvPr/>
          </p:nvSpPr>
          <p:spPr bwMode="auto">
            <a:xfrm>
              <a:off x="8455894" y="4489238"/>
              <a:ext cx="78628" cy="77494"/>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4" name="Freeform 305"/>
            <p:cNvSpPr>
              <a:spLocks/>
            </p:cNvSpPr>
            <p:nvPr/>
          </p:nvSpPr>
          <p:spPr bwMode="auto">
            <a:xfrm>
              <a:off x="8385128" y="4390609"/>
              <a:ext cx="18871" cy="14090"/>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5" name="Freeform 306"/>
            <p:cNvSpPr>
              <a:spLocks/>
            </p:cNvSpPr>
            <p:nvPr/>
          </p:nvSpPr>
          <p:spPr bwMode="auto">
            <a:xfrm>
              <a:off x="6441440" y="2860455"/>
              <a:ext cx="545680" cy="522732"/>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6" name="Freeform 307"/>
            <p:cNvSpPr>
              <a:spLocks/>
            </p:cNvSpPr>
            <p:nvPr/>
          </p:nvSpPr>
          <p:spPr bwMode="auto">
            <a:xfrm>
              <a:off x="6663172" y="4198987"/>
              <a:ext cx="22016" cy="2677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7" name="Freeform 308"/>
            <p:cNvSpPr>
              <a:spLocks/>
            </p:cNvSpPr>
            <p:nvPr/>
          </p:nvSpPr>
          <p:spPr bwMode="auto">
            <a:xfrm>
              <a:off x="6683615" y="3300057"/>
              <a:ext cx="47177" cy="29588"/>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8" name="Freeform 309"/>
            <p:cNvSpPr>
              <a:spLocks/>
            </p:cNvSpPr>
            <p:nvPr/>
          </p:nvSpPr>
          <p:spPr bwMode="auto">
            <a:xfrm>
              <a:off x="6990265" y="3242288"/>
              <a:ext cx="146248" cy="14371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39" name="Freeform 310"/>
            <p:cNvSpPr>
              <a:spLocks/>
            </p:cNvSpPr>
            <p:nvPr/>
          </p:nvSpPr>
          <p:spPr bwMode="auto">
            <a:xfrm>
              <a:off x="7023289" y="3288785"/>
              <a:ext cx="23589" cy="2254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0" name="Freeform 311"/>
            <p:cNvSpPr>
              <a:spLocks/>
            </p:cNvSpPr>
            <p:nvPr/>
          </p:nvSpPr>
          <p:spPr bwMode="auto">
            <a:xfrm>
              <a:off x="7032724" y="3308511"/>
              <a:ext cx="15726" cy="36634"/>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1" name="Freeform 312"/>
            <p:cNvSpPr>
              <a:spLocks/>
            </p:cNvSpPr>
            <p:nvPr/>
          </p:nvSpPr>
          <p:spPr bwMode="auto">
            <a:xfrm>
              <a:off x="7050023" y="3290194"/>
              <a:ext cx="18871" cy="2113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2" name="Freeform 313"/>
            <p:cNvSpPr>
              <a:spLocks/>
            </p:cNvSpPr>
            <p:nvPr/>
          </p:nvSpPr>
          <p:spPr bwMode="auto">
            <a:xfrm>
              <a:off x="7064175" y="3321191"/>
              <a:ext cx="17299" cy="16908"/>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3" name="Freeform 314"/>
            <p:cNvSpPr>
              <a:spLocks/>
            </p:cNvSpPr>
            <p:nvPr/>
          </p:nvSpPr>
          <p:spPr bwMode="auto">
            <a:xfrm>
              <a:off x="7070466" y="3342326"/>
              <a:ext cx="25161" cy="36634"/>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4" name="Freeform 315"/>
            <p:cNvSpPr>
              <a:spLocks/>
            </p:cNvSpPr>
            <p:nvPr/>
          </p:nvSpPr>
          <p:spPr bwMode="auto">
            <a:xfrm>
              <a:off x="7109780" y="3352189"/>
              <a:ext cx="12581" cy="23953"/>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5" name="Freeform 316"/>
            <p:cNvSpPr>
              <a:spLocks/>
            </p:cNvSpPr>
            <p:nvPr/>
          </p:nvSpPr>
          <p:spPr bwMode="auto">
            <a:xfrm>
              <a:off x="7237157" y="3529721"/>
              <a:ext cx="1056762" cy="559366"/>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6" name="Freeform 317"/>
            <p:cNvSpPr>
              <a:spLocks/>
            </p:cNvSpPr>
            <p:nvPr/>
          </p:nvSpPr>
          <p:spPr bwMode="auto">
            <a:xfrm>
              <a:off x="8451176" y="5221908"/>
              <a:ext cx="94354" cy="108491"/>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7" name="Freeform 318"/>
            <p:cNvSpPr>
              <a:spLocks/>
            </p:cNvSpPr>
            <p:nvPr/>
          </p:nvSpPr>
          <p:spPr bwMode="auto">
            <a:xfrm>
              <a:off x="8180695" y="4358202"/>
              <a:ext cx="245320" cy="22966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8" name="Freeform 320"/>
            <p:cNvSpPr>
              <a:spLocks/>
            </p:cNvSpPr>
            <p:nvPr/>
          </p:nvSpPr>
          <p:spPr bwMode="auto">
            <a:xfrm>
              <a:off x="3881308" y="3796019"/>
              <a:ext cx="259473" cy="204302"/>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49" name="Freeform 321"/>
            <p:cNvSpPr>
              <a:spLocks/>
            </p:cNvSpPr>
            <p:nvPr/>
          </p:nvSpPr>
          <p:spPr bwMode="auto">
            <a:xfrm>
              <a:off x="3123332" y="3698798"/>
              <a:ext cx="33024" cy="6904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0" name="Freeform 322"/>
            <p:cNvSpPr>
              <a:spLocks/>
            </p:cNvSpPr>
            <p:nvPr/>
          </p:nvSpPr>
          <p:spPr bwMode="auto">
            <a:xfrm>
              <a:off x="2610677" y="3831243"/>
              <a:ext cx="374270" cy="388879"/>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1" name="Freeform 323"/>
            <p:cNvSpPr>
              <a:spLocks/>
            </p:cNvSpPr>
            <p:nvPr/>
          </p:nvSpPr>
          <p:spPr bwMode="auto">
            <a:xfrm>
              <a:off x="4843716" y="4818939"/>
              <a:ext cx="740678" cy="610089"/>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2" name="Freeform 324"/>
            <p:cNvSpPr>
              <a:spLocks/>
            </p:cNvSpPr>
            <p:nvPr/>
          </p:nvSpPr>
          <p:spPr bwMode="auto">
            <a:xfrm>
              <a:off x="5423992" y="5464253"/>
              <a:ext cx="66048" cy="6763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3" name="Freeform 325"/>
            <p:cNvSpPr>
              <a:spLocks/>
            </p:cNvSpPr>
            <p:nvPr/>
          </p:nvSpPr>
          <p:spPr bwMode="auto">
            <a:xfrm>
              <a:off x="2942488" y="3545220"/>
              <a:ext cx="141531" cy="57768"/>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4" name="Freeform 326"/>
            <p:cNvSpPr>
              <a:spLocks/>
            </p:cNvSpPr>
            <p:nvPr/>
          </p:nvSpPr>
          <p:spPr bwMode="auto">
            <a:xfrm>
              <a:off x="4381383" y="4062316"/>
              <a:ext cx="88064" cy="119764"/>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5" name="Freeform 327"/>
            <p:cNvSpPr>
              <a:spLocks/>
            </p:cNvSpPr>
            <p:nvPr/>
          </p:nvSpPr>
          <p:spPr bwMode="auto">
            <a:xfrm>
              <a:off x="2821400" y="3476179"/>
              <a:ext cx="59757" cy="46497"/>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6" name="Freeform 328"/>
            <p:cNvSpPr>
              <a:spLocks/>
            </p:cNvSpPr>
            <p:nvPr/>
          </p:nvSpPr>
          <p:spPr bwMode="auto">
            <a:xfrm>
              <a:off x="4398681" y="4024274"/>
              <a:ext cx="59757" cy="35224"/>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7" name="Freeform 329"/>
            <p:cNvSpPr>
              <a:spLocks/>
            </p:cNvSpPr>
            <p:nvPr/>
          </p:nvSpPr>
          <p:spPr bwMode="auto">
            <a:xfrm>
              <a:off x="4861015" y="4503327"/>
              <a:ext cx="22016" cy="19726"/>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8" name="Freeform 330"/>
            <p:cNvSpPr>
              <a:spLocks/>
            </p:cNvSpPr>
            <p:nvPr/>
          </p:nvSpPr>
          <p:spPr bwMode="auto">
            <a:xfrm>
              <a:off x="3181517" y="3657938"/>
              <a:ext cx="113225" cy="71858"/>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59" name="Freeform 331"/>
            <p:cNvSpPr>
              <a:spLocks/>
            </p:cNvSpPr>
            <p:nvPr/>
          </p:nvSpPr>
          <p:spPr bwMode="auto">
            <a:xfrm>
              <a:off x="4460011" y="4028500"/>
              <a:ext cx="166692" cy="371971"/>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0" name="Freeform 332"/>
            <p:cNvSpPr>
              <a:spLocks/>
            </p:cNvSpPr>
            <p:nvPr/>
          </p:nvSpPr>
          <p:spPr bwMode="auto">
            <a:xfrm>
              <a:off x="4650291" y="4308888"/>
              <a:ext cx="91209" cy="85947"/>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1" name="Freeform 333"/>
            <p:cNvSpPr>
              <a:spLocks/>
            </p:cNvSpPr>
            <p:nvPr/>
          </p:nvSpPr>
          <p:spPr bwMode="auto">
            <a:xfrm>
              <a:off x="4235135" y="4407517"/>
              <a:ext cx="33023" cy="76085"/>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2" name="Freeform 334"/>
            <p:cNvSpPr>
              <a:spLocks/>
            </p:cNvSpPr>
            <p:nvPr/>
          </p:nvSpPr>
          <p:spPr bwMode="auto">
            <a:xfrm>
              <a:off x="4120337" y="3421229"/>
              <a:ext cx="1122810" cy="773531"/>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3" name="Freeform 335"/>
            <p:cNvSpPr>
              <a:spLocks/>
            </p:cNvSpPr>
            <p:nvPr/>
          </p:nvSpPr>
          <p:spPr bwMode="auto">
            <a:xfrm>
              <a:off x="4765088" y="4200396"/>
              <a:ext cx="40887" cy="35225"/>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4" name="Freeform 336"/>
            <p:cNvSpPr>
              <a:spLocks/>
            </p:cNvSpPr>
            <p:nvPr/>
          </p:nvSpPr>
          <p:spPr bwMode="auto">
            <a:xfrm>
              <a:off x="4972666" y="4094723"/>
              <a:ext cx="31451" cy="64813"/>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5" name="Freeform 337"/>
            <p:cNvSpPr>
              <a:spLocks/>
            </p:cNvSpPr>
            <p:nvPr/>
          </p:nvSpPr>
          <p:spPr bwMode="auto">
            <a:xfrm>
              <a:off x="2986520" y="3484633"/>
              <a:ext cx="194998" cy="85948"/>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6" name="Freeform 338"/>
            <p:cNvSpPr>
              <a:spLocks/>
            </p:cNvSpPr>
            <p:nvPr/>
          </p:nvSpPr>
          <p:spPr bwMode="auto">
            <a:xfrm>
              <a:off x="2918899" y="3302875"/>
              <a:ext cx="48750" cy="80312"/>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7" name="Freeform 339"/>
            <p:cNvSpPr>
              <a:spLocks/>
            </p:cNvSpPr>
            <p:nvPr/>
          </p:nvSpPr>
          <p:spPr bwMode="auto">
            <a:xfrm>
              <a:off x="2950350" y="3363461"/>
              <a:ext cx="17299" cy="9863"/>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8" name="Freeform 340"/>
            <p:cNvSpPr>
              <a:spLocks/>
            </p:cNvSpPr>
            <p:nvPr/>
          </p:nvSpPr>
          <p:spPr bwMode="auto">
            <a:xfrm>
              <a:off x="2973939" y="3346553"/>
              <a:ext cx="28306" cy="32407"/>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69" name="Freeform 341"/>
            <p:cNvSpPr>
              <a:spLocks/>
            </p:cNvSpPr>
            <p:nvPr/>
          </p:nvSpPr>
          <p:spPr bwMode="auto">
            <a:xfrm>
              <a:off x="3146921" y="2909769"/>
              <a:ext cx="199715" cy="329702"/>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0" name="Freeform 342"/>
            <p:cNvSpPr>
              <a:spLocks/>
            </p:cNvSpPr>
            <p:nvPr/>
          </p:nvSpPr>
          <p:spPr bwMode="auto">
            <a:xfrm>
              <a:off x="2687733" y="3484633"/>
              <a:ext cx="231166" cy="219801"/>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1" name="Freeform 343"/>
            <p:cNvSpPr>
              <a:spLocks/>
            </p:cNvSpPr>
            <p:nvPr/>
          </p:nvSpPr>
          <p:spPr bwMode="auto">
            <a:xfrm>
              <a:off x="2926762" y="3688936"/>
              <a:ext cx="15726" cy="39451"/>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2" name="Freeform 344"/>
            <p:cNvSpPr>
              <a:spLocks/>
            </p:cNvSpPr>
            <p:nvPr/>
          </p:nvSpPr>
          <p:spPr bwMode="auto">
            <a:xfrm>
              <a:off x="2878012" y="3383186"/>
              <a:ext cx="161974" cy="193031"/>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3" name="Freeform 345"/>
            <p:cNvSpPr>
              <a:spLocks/>
            </p:cNvSpPr>
            <p:nvPr/>
          </p:nvSpPr>
          <p:spPr bwMode="auto">
            <a:xfrm>
              <a:off x="3139058" y="3718524"/>
              <a:ext cx="114798" cy="125400"/>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4" name="Freeform 346"/>
            <p:cNvSpPr>
              <a:spLocks/>
            </p:cNvSpPr>
            <p:nvPr/>
          </p:nvSpPr>
          <p:spPr bwMode="auto">
            <a:xfrm>
              <a:off x="3201960" y="3865058"/>
              <a:ext cx="51895" cy="8454"/>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5" name="Freeform 347"/>
            <p:cNvSpPr>
              <a:spLocks/>
            </p:cNvSpPr>
            <p:nvPr/>
          </p:nvSpPr>
          <p:spPr bwMode="auto">
            <a:xfrm>
              <a:off x="3065148" y="3550856"/>
              <a:ext cx="121087" cy="70449"/>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6" name="Freeform 348"/>
            <p:cNvSpPr>
              <a:spLocks/>
            </p:cNvSpPr>
            <p:nvPr/>
          </p:nvSpPr>
          <p:spPr bwMode="auto">
            <a:xfrm>
              <a:off x="4018121" y="3855196"/>
              <a:ext cx="536244" cy="5875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7" name="Freeform 349"/>
            <p:cNvSpPr>
              <a:spLocks/>
            </p:cNvSpPr>
            <p:nvPr/>
          </p:nvSpPr>
          <p:spPr bwMode="auto">
            <a:xfrm>
              <a:off x="4516623" y="4492056"/>
              <a:ext cx="199716" cy="226846"/>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8" name="Freeform 350"/>
            <p:cNvSpPr>
              <a:spLocks/>
            </p:cNvSpPr>
            <p:nvPr/>
          </p:nvSpPr>
          <p:spPr bwMode="auto">
            <a:xfrm>
              <a:off x="4705331" y="4724537"/>
              <a:ext cx="163547" cy="56359"/>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79" name="Freeform 351"/>
            <p:cNvSpPr>
              <a:spLocks/>
            </p:cNvSpPr>
            <p:nvPr/>
          </p:nvSpPr>
          <p:spPr bwMode="auto">
            <a:xfrm>
              <a:off x="4769806" y="4518826"/>
              <a:ext cx="180844" cy="169078"/>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0" name="Freeform 352"/>
            <p:cNvSpPr>
              <a:spLocks/>
            </p:cNvSpPr>
            <p:nvPr/>
          </p:nvSpPr>
          <p:spPr bwMode="auto">
            <a:xfrm>
              <a:off x="4912909" y="4773852"/>
              <a:ext cx="42460" cy="12680"/>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1" name="Freeform 353"/>
            <p:cNvSpPr>
              <a:spLocks/>
            </p:cNvSpPr>
            <p:nvPr/>
          </p:nvSpPr>
          <p:spPr bwMode="auto">
            <a:xfrm>
              <a:off x="4950650" y="4568141"/>
              <a:ext cx="114798" cy="149352"/>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2" name="Freeform 354"/>
            <p:cNvSpPr>
              <a:spLocks/>
            </p:cNvSpPr>
            <p:nvPr/>
          </p:nvSpPr>
          <p:spPr bwMode="auto">
            <a:xfrm>
              <a:off x="5040287" y="4773852"/>
              <a:ext cx="62903" cy="38042"/>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3" name="Freeform 355"/>
            <p:cNvSpPr>
              <a:spLocks/>
            </p:cNvSpPr>
            <p:nvPr/>
          </p:nvSpPr>
          <p:spPr bwMode="auto">
            <a:xfrm>
              <a:off x="5104762" y="4562505"/>
              <a:ext cx="23589" cy="57768"/>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4" name="Freeform 356"/>
            <p:cNvSpPr>
              <a:spLocks/>
            </p:cNvSpPr>
            <p:nvPr/>
          </p:nvSpPr>
          <p:spPr bwMode="auto">
            <a:xfrm>
              <a:off x="5115770" y="4658315"/>
              <a:ext cx="51894" cy="19726"/>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5" name="Freeform 357"/>
            <p:cNvSpPr>
              <a:spLocks/>
            </p:cNvSpPr>
            <p:nvPr/>
          </p:nvSpPr>
          <p:spPr bwMode="auto">
            <a:xfrm>
              <a:off x="5169237" y="4613228"/>
              <a:ext cx="191853" cy="173304"/>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6" name="Freeform 358"/>
            <p:cNvSpPr>
              <a:spLocks/>
            </p:cNvSpPr>
            <p:nvPr/>
          </p:nvSpPr>
          <p:spPr bwMode="auto">
            <a:xfrm>
              <a:off x="5173954" y="4747081"/>
              <a:ext cx="11008" cy="15499"/>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7" name="Freeform 359"/>
            <p:cNvSpPr>
              <a:spLocks/>
            </p:cNvSpPr>
            <p:nvPr/>
          </p:nvSpPr>
          <p:spPr bwMode="auto">
            <a:xfrm>
              <a:off x="3579375" y="3763612"/>
              <a:ext cx="350682" cy="328293"/>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8" name="Freeform 360"/>
            <p:cNvSpPr>
              <a:spLocks/>
            </p:cNvSpPr>
            <p:nvPr/>
          </p:nvSpPr>
          <p:spPr bwMode="auto">
            <a:xfrm>
              <a:off x="3478731" y="3825607"/>
              <a:ext cx="182417" cy="180350"/>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89" name="Freeform 361"/>
            <p:cNvSpPr>
              <a:spLocks/>
            </p:cNvSpPr>
            <p:nvPr/>
          </p:nvSpPr>
          <p:spPr bwMode="auto">
            <a:xfrm>
              <a:off x="2893738" y="3587489"/>
              <a:ext cx="213869" cy="219801"/>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0" name="Freeform 362"/>
            <p:cNvSpPr>
              <a:spLocks/>
            </p:cNvSpPr>
            <p:nvPr/>
          </p:nvSpPr>
          <p:spPr bwMode="auto">
            <a:xfrm>
              <a:off x="2920472" y="3729796"/>
              <a:ext cx="25161" cy="53541"/>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1" name="Freeform 363"/>
            <p:cNvSpPr>
              <a:spLocks/>
            </p:cNvSpPr>
            <p:nvPr/>
          </p:nvSpPr>
          <p:spPr bwMode="auto">
            <a:xfrm>
              <a:off x="2999100" y="3801655"/>
              <a:ext cx="56612" cy="35224"/>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2" name="Freeform 364"/>
            <p:cNvSpPr>
              <a:spLocks/>
            </p:cNvSpPr>
            <p:nvPr/>
          </p:nvSpPr>
          <p:spPr bwMode="auto">
            <a:xfrm>
              <a:off x="5147221" y="3903101"/>
              <a:ext cx="44032" cy="56359"/>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3" name="Freeform 365"/>
            <p:cNvSpPr>
              <a:spLocks/>
            </p:cNvSpPr>
            <p:nvPr/>
          </p:nvSpPr>
          <p:spPr bwMode="auto">
            <a:xfrm>
              <a:off x="5169237" y="3728387"/>
              <a:ext cx="207578" cy="183168"/>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4" name="Freeform 366"/>
            <p:cNvSpPr>
              <a:spLocks/>
            </p:cNvSpPr>
            <p:nvPr/>
          </p:nvSpPr>
          <p:spPr bwMode="auto">
            <a:xfrm>
              <a:off x="5192825" y="3894647"/>
              <a:ext cx="44032" cy="33816"/>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5" name="Freeform 367"/>
            <p:cNvSpPr>
              <a:spLocks/>
            </p:cNvSpPr>
            <p:nvPr/>
          </p:nvSpPr>
          <p:spPr bwMode="auto">
            <a:xfrm>
              <a:off x="5334356" y="3631167"/>
              <a:ext cx="108507" cy="97220"/>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6" name="Freeform 368"/>
            <p:cNvSpPr>
              <a:spLocks/>
            </p:cNvSpPr>
            <p:nvPr/>
          </p:nvSpPr>
          <p:spPr bwMode="auto">
            <a:xfrm>
              <a:off x="5051294" y="3694572"/>
              <a:ext cx="114798" cy="121172"/>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7" name="Freeform 369"/>
            <p:cNvSpPr>
              <a:spLocks/>
            </p:cNvSpPr>
            <p:nvPr/>
          </p:nvSpPr>
          <p:spPr bwMode="auto">
            <a:xfrm>
              <a:off x="5085891" y="3794609"/>
              <a:ext cx="59757" cy="97220"/>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8" name="Freeform 370"/>
            <p:cNvSpPr>
              <a:spLocks/>
            </p:cNvSpPr>
            <p:nvPr/>
          </p:nvSpPr>
          <p:spPr bwMode="auto">
            <a:xfrm>
              <a:off x="4607832" y="4148264"/>
              <a:ext cx="132095" cy="166260"/>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399" name="Freeform 371"/>
            <p:cNvSpPr>
              <a:spLocks/>
            </p:cNvSpPr>
            <p:nvPr/>
          </p:nvSpPr>
          <p:spPr bwMode="auto">
            <a:xfrm>
              <a:off x="2876440" y="3508586"/>
              <a:ext cx="7862" cy="16908"/>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0" name="Freeform 372"/>
            <p:cNvSpPr>
              <a:spLocks/>
            </p:cNvSpPr>
            <p:nvPr/>
          </p:nvSpPr>
          <p:spPr bwMode="auto">
            <a:xfrm>
              <a:off x="4607832" y="4473738"/>
              <a:ext cx="69193" cy="101447"/>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1" name="Freeform 373"/>
            <p:cNvSpPr>
              <a:spLocks/>
            </p:cNvSpPr>
            <p:nvPr/>
          </p:nvSpPr>
          <p:spPr bwMode="auto">
            <a:xfrm>
              <a:off x="4782387" y="4465284"/>
              <a:ext cx="172982" cy="119764"/>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2" name="Freeform 374"/>
            <p:cNvSpPr>
              <a:spLocks/>
            </p:cNvSpPr>
            <p:nvPr/>
          </p:nvSpPr>
          <p:spPr bwMode="auto">
            <a:xfrm>
              <a:off x="4379811" y="3457863"/>
              <a:ext cx="580275" cy="264889"/>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3" name="Freeform 375"/>
            <p:cNvSpPr>
              <a:spLocks/>
            </p:cNvSpPr>
            <p:nvPr/>
          </p:nvSpPr>
          <p:spPr bwMode="auto">
            <a:xfrm>
              <a:off x="3724051" y="4097541"/>
              <a:ext cx="141531" cy="173304"/>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4" name="Freeform 376"/>
            <p:cNvSpPr>
              <a:spLocks/>
            </p:cNvSpPr>
            <p:nvPr/>
          </p:nvSpPr>
          <p:spPr bwMode="auto">
            <a:xfrm>
              <a:off x="4239852" y="3980595"/>
              <a:ext cx="144676" cy="83130"/>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5" name="Freeform 377"/>
            <p:cNvSpPr>
              <a:spLocks/>
            </p:cNvSpPr>
            <p:nvPr/>
          </p:nvSpPr>
          <p:spPr bwMode="auto">
            <a:xfrm>
              <a:off x="2833980" y="3426865"/>
              <a:ext cx="66048" cy="69040"/>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6" name="Freeform 378"/>
            <p:cNvSpPr>
              <a:spLocks/>
            </p:cNvSpPr>
            <p:nvPr/>
          </p:nvSpPr>
          <p:spPr bwMode="auto">
            <a:xfrm>
              <a:off x="5821850" y="5464253"/>
              <a:ext cx="143104" cy="145125"/>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7" name="Freeform 379"/>
            <p:cNvSpPr>
              <a:spLocks/>
            </p:cNvSpPr>
            <p:nvPr/>
          </p:nvSpPr>
          <p:spPr bwMode="auto">
            <a:xfrm>
              <a:off x="5935075" y="5320537"/>
              <a:ext cx="105362" cy="160624"/>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8" name="Freeform 380"/>
            <p:cNvSpPr>
              <a:spLocks/>
            </p:cNvSpPr>
            <p:nvPr/>
          </p:nvSpPr>
          <p:spPr bwMode="auto">
            <a:xfrm>
              <a:off x="2863860" y="2871727"/>
              <a:ext cx="473341" cy="418467"/>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09" name="Freeform 381"/>
            <p:cNvSpPr>
              <a:spLocks/>
            </p:cNvSpPr>
            <p:nvPr/>
          </p:nvSpPr>
          <p:spPr bwMode="auto">
            <a:xfrm>
              <a:off x="3887598" y="3828425"/>
              <a:ext cx="305077" cy="293068"/>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0" name="Freeform 382"/>
            <p:cNvSpPr>
              <a:spLocks/>
            </p:cNvSpPr>
            <p:nvPr/>
          </p:nvSpPr>
          <p:spPr bwMode="auto">
            <a:xfrm>
              <a:off x="5357945" y="4656906"/>
              <a:ext cx="183989" cy="154988"/>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1" name="Freeform 383"/>
            <p:cNvSpPr>
              <a:spLocks/>
            </p:cNvSpPr>
            <p:nvPr/>
          </p:nvSpPr>
          <p:spPr bwMode="auto">
            <a:xfrm>
              <a:off x="5491612" y="4689313"/>
              <a:ext cx="75483" cy="39451"/>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2" name="Freeform 384"/>
            <p:cNvSpPr>
              <a:spLocks/>
            </p:cNvSpPr>
            <p:nvPr/>
          </p:nvSpPr>
          <p:spPr bwMode="auto">
            <a:xfrm>
              <a:off x="5537217" y="4658315"/>
              <a:ext cx="37742" cy="40860"/>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3" name="Freeform 385"/>
            <p:cNvSpPr>
              <a:spLocks/>
            </p:cNvSpPr>
            <p:nvPr/>
          </p:nvSpPr>
          <p:spPr bwMode="auto">
            <a:xfrm>
              <a:off x="4919199" y="4377928"/>
              <a:ext cx="42460" cy="56359"/>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4" name="Freeform 386"/>
            <p:cNvSpPr>
              <a:spLocks/>
            </p:cNvSpPr>
            <p:nvPr/>
          </p:nvSpPr>
          <p:spPr bwMode="auto">
            <a:xfrm>
              <a:off x="4969521" y="4228576"/>
              <a:ext cx="75483" cy="122582"/>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5" name="Freeform 387"/>
            <p:cNvSpPr>
              <a:spLocks/>
            </p:cNvSpPr>
            <p:nvPr/>
          </p:nvSpPr>
          <p:spPr bwMode="auto">
            <a:xfrm>
              <a:off x="4975811" y="4332840"/>
              <a:ext cx="20444" cy="25362"/>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6" name="Freeform 388"/>
            <p:cNvSpPr>
              <a:spLocks/>
            </p:cNvSpPr>
            <p:nvPr/>
          </p:nvSpPr>
          <p:spPr bwMode="auto">
            <a:xfrm>
              <a:off x="5004118" y="4363838"/>
              <a:ext cx="20444" cy="32407"/>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7" name="Freeform 389"/>
            <p:cNvSpPr>
              <a:spLocks/>
            </p:cNvSpPr>
            <p:nvPr/>
          </p:nvSpPr>
          <p:spPr bwMode="auto">
            <a:xfrm>
              <a:off x="5007263" y="4407517"/>
              <a:ext cx="80201" cy="84539"/>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8" name="Freeform 390"/>
            <p:cNvSpPr>
              <a:spLocks/>
            </p:cNvSpPr>
            <p:nvPr/>
          </p:nvSpPr>
          <p:spPr bwMode="auto">
            <a:xfrm>
              <a:off x="5016698" y="4387791"/>
              <a:ext cx="17299" cy="33816"/>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19" name="Freeform 391"/>
            <p:cNvSpPr>
              <a:spLocks/>
            </p:cNvSpPr>
            <p:nvPr/>
          </p:nvSpPr>
          <p:spPr bwMode="auto">
            <a:xfrm>
              <a:off x="3025833" y="3386004"/>
              <a:ext cx="185562" cy="150761"/>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0" name="Freeform 392"/>
            <p:cNvSpPr>
              <a:spLocks/>
            </p:cNvSpPr>
            <p:nvPr/>
          </p:nvSpPr>
          <p:spPr bwMode="auto">
            <a:xfrm>
              <a:off x="2601241" y="3718524"/>
              <a:ext cx="56612" cy="10990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1" name="Freeform 393"/>
            <p:cNvSpPr>
              <a:spLocks/>
            </p:cNvSpPr>
            <p:nvPr/>
          </p:nvSpPr>
          <p:spPr bwMode="auto">
            <a:xfrm>
              <a:off x="3139058" y="3557900"/>
              <a:ext cx="176127" cy="11131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2" name="Freeform 394"/>
            <p:cNvSpPr>
              <a:spLocks/>
            </p:cNvSpPr>
            <p:nvPr/>
          </p:nvSpPr>
          <p:spPr bwMode="auto">
            <a:xfrm>
              <a:off x="3403248" y="3939735"/>
              <a:ext cx="388424" cy="352245"/>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3" name="Freeform 395"/>
            <p:cNvSpPr>
              <a:spLocks/>
            </p:cNvSpPr>
            <p:nvPr/>
          </p:nvSpPr>
          <p:spPr bwMode="auto">
            <a:xfrm>
              <a:off x="3129622" y="2611064"/>
              <a:ext cx="3129401" cy="110323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4" name="Freeform 396"/>
            <p:cNvSpPr>
              <a:spLocks/>
            </p:cNvSpPr>
            <p:nvPr/>
          </p:nvSpPr>
          <p:spPr bwMode="auto">
            <a:xfrm>
              <a:off x="3624980" y="2467348"/>
              <a:ext cx="91209" cy="45087"/>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5" name="Freeform 397"/>
            <p:cNvSpPr>
              <a:spLocks/>
            </p:cNvSpPr>
            <p:nvPr/>
          </p:nvSpPr>
          <p:spPr bwMode="auto">
            <a:xfrm>
              <a:off x="3651713" y="2930904"/>
              <a:ext cx="36169" cy="2254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6" name="Freeform 398"/>
            <p:cNvSpPr>
              <a:spLocks/>
            </p:cNvSpPr>
            <p:nvPr/>
          </p:nvSpPr>
          <p:spPr bwMode="auto">
            <a:xfrm>
              <a:off x="3716189" y="2792824"/>
              <a:ext cx="110079" cy="91583"/>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7" name="Freeform 399"/>
            <p:cNvSpPr>
              <a:spLocks/>
            </p:cNvSpPr>
            <p:nvPr/>
          </p:nvSpPr>
          <p:spPr bwMode="auto">
            <a:xfrm>
              <a:off x="3752357" y="2643472"/>
              <a:ext cx="283061" cy="149352"/>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8" name="Freeform 400"/>
            <p:cNvSpPr>
              <a:spLocks/>
            </p:cNvSpPr>
            <p:nvPr/>
          </p:nvSpPr>
          <p:spPr bwMode="auto">
            <a:xfrm>
              <a:off x="3915904" y="2446214"/>
              <a:ext cx="53467" cy="29588"/>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29" name="Freeform 401"/>
            <p:cNvSpPr>
              <a:spLocks/>
            </p:cNvSpPr>
            <p:nvPr/>
          </p:nvSpPr>
          <p:spPr bwMode="auto">
            <a:xfrm>
              <a:off x="4437995" y="2505391"/>
              <a:ext cx="48750" cy="19726"/>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0" name="Freeform 402"/>
            <p:cNvSpPr>
              <a:spLocks/>
            </p:cNvSpPr>
            <p:nvPr/>
          </p:nvSpPr>
          <p:spPr bwMode="auto">
            <a:xfrm>
              <a:off x="4449003" y="2451850"/>
              <a:ext cx="116370" cy="56359"/>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1" name="Freeform 403"/>
            <p:cNvSpPr>
              <a:spLocks/>
            </p:cNvSpPr>
            <p:nvPr/>
          </p:nvSpPr>
          <p:spPr bwMode="auto">
            <a:xfrm>
              <a:off x="4472591" y="2501164"/>
              <a:ext cx="130523" cy="63405"/>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2" name="Freeform 404"/>
            <p:cNvSpPr>
              <a:spLocks/>
            </p:cNvSpPr>
            <p:nvPr/>
          </p:nvSpPr>
          <p:spPr bwMode="auto">
            <a:xfrm>
              <a:off x="4595251" y="2533571"/>
              <a:ext cx="110079" cy="6622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3" name="Freeform 405"/>
            <p:cNvSpPr>
              <a:spLocks/>
            </p:cNvSpPr>
            <p:nvPr/>
          </p:nvSpPr>
          <p:spPr bwMode="auto">
            <a:xfrm>
              <a:off x="5274598" y="2673060"/>
              <a:ext cx="124233" cy="63405"/>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4" name="Freeform 406"/>
            <p:cNvSpPr>
              <a:spLocks/>
            </p:cNvSpPr>
            <p:nvPr/>
          </p:nvSpPr>
          <p:spPr bwMode="auto">
            <a:xfrm>
              <a:off x="5361090" y="2675878"/>
              <a:ext cx="77055" cy="43679"/>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5" name="Freeform 407"/>
            <p:cNvSpPr>
              <a:spLocks/>
            </p:cNvSpPr>
            <p:nvPr/>
          </p:nvSpPr>
          <p:spPr bwMode="auto">
            <a:xfrm>
              <a:off x="5370525" y="3397276"/>
              <a:ext cx="53467" cy="219801"/>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6" name="Freeform 408"/>
            <p:cNvSpPr>
              <a:spLocks/>
            </p:cNvSpPr>
            <p:nvPr/>
          </p:nvSpPr>
          <p:spPr bwMode="auto">
            <a:xfrm>
              <a:off x="5452299" y="2699831"/>
              <a:ext cx="84918" cy="32406"/>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7" name="Freeform 409"/>
            <p:cNvSpPr>
              <a:spLocks/>
            </p:cNvSpPr>
            <p:nvPr/>
          </p:nvSpPr>
          <p:spPr bwMode="auto">
            <a:xfrm>
              <a:off x="2605959" y="3673437"/>
              <a:ext cx="223304" cy="178941"/>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8" name="Freeform 410"/>
            <p:cNvSpPr>
              <a:spLocks/>
            </p:cNvSpPr>
            <p:nvPr/>
          </p:nvSpPr>
          <p:spPr bwMode="auto">
            <a:xfrm>
              <a:off x="2967649" y="2505391"/>
              <a:ext cx="193425" cy="152170"/>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39" name="Freeform 411"/>
            <p:cNvSpPr>
              <a:spLocks/>
            </p:cNvSpPr>
            <p:nvPr/>
          </p:nvSpPr>
          <p:spPr bwMode="auto">
            <a:xfrm>
              <a:off x="3091881" y="2485666"/>
              <a:ext cx="176127" cy="63404"/>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0" name="Freeform 412"/>
            <p:cNvSpPr>
              <a:spLocks/>
            </p:cNvSpPr>
            <p:nvPr/>
          </p:nvSpPr>
          <p:spPr bwMode="auto">
            <a:xfrm>
              <a:off x="3153211" y="2588521"/>
              <a:ext cx="73910" cy="42269"/>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1" name="Freeform 413"/>
            <p:cNvSpPr>
              <a:spLocks/>
            </p:cNvSpPr>
            <p:nvPr/>
          </p:nvSpPr>
          <p:spPr bwMode="auto">
            <a:xfrm>
              <a:off x="2975511" y="2944994"/>
              <a:ext cx="235884" cy="42410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2" name="Freeform 414"/>
            <p:cNvSpPr>
              <a:spLocks/>
            </p:cNvSpPr>
            <p:nvPr/>
          </p:nvSpPr>
          <p:spPr bwMode="auto">
            <a:xfrm>
              <a:off x="2879585" y="3573399"/>
              <a:ext cx="81773" cy="45087"/>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3" name="Freeform 415"/>
            <p:cNvSpPr>
              <a:spLocks/>
            </p:cNvSpPr>
            <p:nvPr/>
          </p:nvSpPr>
          <p:spPr bwMode="auto">
            <a:xfrm>
              <a:off x="3420547" y="3827016"/>
              <a:ext cx="132095" cy="10990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4" name="Freeform 416"/>
            <p:cNvSpPr>
              <a:spLocks/>
            </p:cNvSpPr>
            <p:nvPr/>
          </p:nvSpPr>
          <p:spPr bwMode="auto">
            <a:xfrm>
              <a:off x="4557510" y="4184898"/>
              <a:ext cx="147821" cy="307158"/>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5" name="Freeform 417"/>
            <p:cNvSpPr>
              <a:spLocks/>
            </p:cNvSpPr>
            <p:nvPr/>
          </p:nvSpPr>
          <p:spPr bwMode="auto">
            <a:xfrm>
              <a:off x="3705180" y="4070770"/>
              <a:ext cx="95927" cy="73267"/>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6" name="Freeform 418"/>
            <p:cNvSpPr>
              <a:spLocks/>
            </p:cNvSpPr>
            <p:nvPr/>
          </p:nvSpPr>
          <p:spPr bwMode="auto">
            <a:xfrm>
              <a:off x="2904746" y="3828425"/>
              <a:ext cx="70765" cy="152170"/>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7" name="Freeform 419"/>
            <p:cNvSpPr>
              <a:spLocks/>
            </p:cNvSpPr>
            <p:nvPr/>
          </p:nvSpPr>
          <p:spPr bwMode="auto">
            <a:xfrm>
              <a:off x="3247565" y="3715706"/>
              <a:ext cx="51894" cy="42269"/>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8" name="Freeform 420"/>
            <p:cNvSpPr>
              <a:spLocks/>
            </p:cNvSpPr>
            <p:nvPr/>
          </p:nvSpPr>
          <p:spPr bwMode="auto">
            <a:xfrm>
              <a:off x="3253855" y="3711480"/>
              <a:ext cx="338101" cy="14371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49" name="Freeform 421"/>
            <p:cNvSpPr>
              <a:spLocks/>
            </p:cNvSpPr>
            <p:nvPr/>
          </p:nvSpPr>
          <p:spPr bwMode="auto">
            <a:xfrm>
              <a:off x="2585515" y="3376142"/>
              <a:ext cx="72338" cy="94401"/>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0" name="Freeform 422"/>
            <p:cNvSpPr>
              <a:spLocks/>
            </p:cNvSpPr>
            <p:nvPr/>
          </p:nvSpPr>
          <p:spPr bwMode="auto">
            <a:xfrm>
              <a:off x="2623257" y="3370506"/>
              <a:ext cx="45605" cy="36634"/>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1" name="Freeform 423"/>
            <p:cNvSpPr>
              <a:spLocks/>
            </p:cNvSpPr>
            <p:nvPr/>
          </p:nvSpPr>
          <p:spPr bwMode="auto">
            <a:xfrm>
              <a:off x="2643701" y="3287376"/>
              <a:ext cx="14153" cy="14090"/>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2" name="Freeform 424"/>
            <p:cNvSpPr>
              <a:spLocks/>
            </p:cNvSpPr>
            <p:nvPr/>
          </p:nvSpPr>
          <p:spPr bwMode="auto">
            <a:xfrm>
              <a:off x="2648418" y="3302875"/>
              <a:ext cx="11008" cy="11272"/>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3" name="Freeform 425"/>
            <p:cNvSpPr>
              <a:spLocks/>
            </p:cNvSpPr>
            <p:nvPr/>
          </p:nvSpPr>
          <p:spPr bwMode="auto">
            <a:xfrm>
              <a:off x="2659426" y="3277513"/>
              <a:ext cx="143103" cy="23670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4" name="Freeform 426"/>
            <p:cNvSpPr>
              <a:spLocks/>
            </p:cNvSpPr>
            <p:nvPr/>
          </p:nvSpPr>
          <p:spPr bwMode="auto">
            <a:xfrm>
              <a:off x="6218136" y="3123934"/>
              <a:ext cx="55040" cy="18317"/>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5" name="Freeform 427"/>
            <p:cNvSpPr>
              <a:spLocks/>
            </p:cNvSpPr>
            <p:nvPr/>
          </p:nvSpPr>
          <p:spPr bwMode="auto">
            <a:xfrm>
              <a:off x="4644001" y="4134174"/>
              <a:ext cx="128950" cy="298704"/>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6" name="Freeform 428"/>
            <p:cNvSpPr>
              <a:spLocks/>
            </p:cNvSpPr>
            <p:nvPr/>
          </p:nvSpPr>
          <p:spPr bwMode="auto">
            <a:xfrm>
              <a:off x="3565223" y="4220122"/>
              <a:ext cx="177699" cy="131036"/>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7" name="Freeform 429"/>
            <p:cNvSpPr>
              <a:spLocks/>
            </p:cNvSpPr>
            <p:nvPr/>
          </p:nvSpPr>
          <p:spPr bwMode="auto">
            <a:xfrm>
              <a:off x="3552642" y="4255347"/>
              <a:ext cx="64475" cy="9581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8" name="Freeform 430"/>
            <p:cNvSpPr>
              <a:spLocks/>
            </p:cNvSpPr>
            <p:nvPr/>
          </p:nvSpPr>
          <p:spPr bwMode="auto">
            <a:xfrm>
              <a:off x="3021116" y="3593125"/>
              <a:ext cx="172982" cy="146534"/>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59" name="Freeform 431"/>
            <p:cNvSpPr>
              <a:spLocks/>
            </p:cNvSpPr>
            <p:nvPr/>
          </p:nvSpPr>
          <p:spPr bwMode="auto">
            <a:xfrm>
              <a:off x="2981801" y="4718901"/>
              <a:ext cx="232739" cy="250799"/>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0" name="Freeform 432"/>
            <p:cNvSpPr>
              <a:spLocks/>
            </p:cNvSpPr>
            <p:nvPr/>
          </p:nvSpPr>
          <p:spPr bwMode="auto">
            <a:xfrm>
              <a:off x="2988092" y="4699175"/>
              <a:ext cx="18871" cy="19726"/>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1" name="Freeform 433"/>
            <p:cNvSpPr>
              <a:spLocks/>
            </p:cNvSpPr>
            <p:nvPr/>
          </p:nvSpPr>
          <p:spPr bwMode="auto">
            <a:xfrm>
              <a:off x="3134341" y="4962655"/>
              <a:ext cx="171409" cy="185986"/>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2" name="Freeform 434"/>
            <p:cNvSpPr>
              <a:spLocks/>
            </p:cNvSpPr>
            <p:nvPr/>
          </p:nvSpPr>
          <p:spPr bwMode="auto">
            <a:xfrm>
              <a:off x="3302604" y="4651270"/>
              <a:ext cx="33024" cy="38043"/>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3" name="Freeform 435"/>
            <p:cNvSpPr>
              <a:spLocks/>
            </p:cNvSpPr>
            <p:nvPr/>
          </p:nvSpPr>
          <p:spPr bwMode="auto">
            <a:xfrm>
              <a:off x="2925189" y="4348339"/>
              <a:ext cx="139959" cy="226846"/>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4" name="Freeform 436"/>
            <p:cNvSpPr>
              <a:spLocks/>
            </p:cNvSpPr>
            <p:nvPr/>
          </p:nvSpPr>
          <p:spPr bwMode="auto">
            <a:xfrm>
              <a:off x="3036842" y="4383564"/>
              <a:ext cx="239030" cy="162033"/>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5" name="Freeform 437"/>
            <p:cNvSpPr>
              <a:spLocks/>
            </p:cNvSpPr>
            <p:nvPr/>
          </p:nvSpPr>
          <p:spPr bwMode="auto">
            <a:xfrm>
              <a:off x="3016398" y="4127129"/>
              <a:ext cx="194998" cy="32829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6" name="Freeform 438"/>
            <p:cNvSpPr>
              <a:spLocks/>
            </p:cNvSpPr>
            <p:nvPr/>
          </p:nvSpPr>
          <p:spPr bwMode="auto">
            <a:xfrm>
              <a:off x="2973939" y="4530098"/>
              <a:ext cx="138386" cy="174714"/>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7" name="Freeform 439"/>
            <p:cNvSpPr>
              <a:spLocks/>
            </p:cNvSpPr>
            <p:nvPr/>
          </p:nvSpPr>
          <p:spPr bwMode="auto">
            <a:xfrm>
              <a:off x="2995955" y="4501918"/>
              <a:ext cx="347536" cy="366335"/>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8" name="Freeform 440"/>
            <p:cNvSpPr>
              <a:spLocks/>
            </p:cNvSpPr>
            <p:nvPr/>
          </p:nvSpPr>
          <p:spPr bwMode="auto">
            <a:xfrm>
              <a:off x="3363935" y="3862240"/>
              <a:ext cx="42459" cy="23953"/>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69" name="Freeform 441"/>
            <p:cNvSpPr>
              <a:spLocks/>
            </p:cNvSpPr>
            <p:nvPr/>
          </p:nvSpPr>
          <p:spPr bwMode="auto">
            <a:xfrm>
              <a:off x="2786804" y="4355384"/>
              <a:ext cx="48750" cy="123990"/>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0" name="Freeform 442"/>
            <p:cNvSpPr>
              <a:spLocks/>
            </p:cNvSpPr>
            <p:nvPr/>
          </p:nvSpPr>
          <p:spPr bwMode="auto">
            <a:xfrm>
              <a:off x="2942488" y="4559687"/>
              <a:ext cx="33023" cy="25362"/>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1" name="Freeform 443"/>
            <p:cNvSpPr>
              <a:spLocks/>
            </p:cNvSpPr>
            <p:nvPr/>
          </p:nvSpPr>
          <p:spPr bwMode="auto">
            <a:xfrm>
              <a:off x="3374942" y="4238439"/>
              <a:ext cx="276771" cy="2958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2" name="Freeform 444"/>
            <p:cNvSpPr>
              <a:spLocks/>
            </p:cNvSpPr>
            <p:nvPr/>
          </p:nvSpPr>
          <p:spPr bwMode="auto">
            <a:xfrm>
              <a:off x="3536917" y="4348339"/>
              <a:ext cx="28306" cy="38042"/>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3" name="Freeform 445"/>
            <p:cNvSpPr>
              <a:spLocks/>
            </p:cNvSpPr>
            <p:nvPr/>
          </p:nvSpPr>
          <p:spPr bwMode="auto">
            <a:xfrm>
              <a:off x="2928334" y="4559687"/>
              <a:ext cx="103789" cy="121172"/>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4" name="Freeform 446"/>
            <p:cNvSpPr>
              <a:spLocks/>
            </p:cNvSpPr>
            <p:nvPr/>
          </p:nvSpPr>
          <p:spPr bwMode="auto">
            <a:xfrm>
              <a:off x="2462856" y="4331432"/>
              <a:ext cx="55040" cy="11272"/>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5" name="Freeform 447"/>
            <p:cNvSpPr>
              <a:spLocks/>
            </p:cNvSpPr>
            <p:nvPr/>
          </p:nvSpPr>
          <p:spPr bwMode="auto">
            <a:xfrm>
              <a:off x="2714466" y="4380746"/>
              <a:ext cx="78628" cy="128218"/>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6" name="Freeform 448"/>
            <p:cNvSpPr>
              <a:spLocks/>
            </p:cNvSpPr>
            <p:nvPr/>
          </p:nvSpPr>
          <p:spPr bwMode="auto">
            <a:xfrm>
              <a:off x="2494307" y="4348339"/>
              <a:ext cx="135240" cy="108491"/>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7" name="Freeform 449"/>
            <p:cNvSpPr>
              <a:spLocks/>
            </p:cNvSpPr>
            <p:nvPr/>
          </p:nvSpPr>
          <p:spPr bwMode="auto">
            <a:xfrm>
              <a:off x="3591956" y="4004548"/>
              <a:ext cx="31451" cy="9862"/>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8" name="Freeform 450"/>
            <p:cNvSpPr>
              <a:spLocks/>
            </p:cNvSpPr>
            <p:nvPr/>
          </p:nvSpPr>
          <p:spPr bwMode="auto">
            <a:xfrm>
              <a:off x="3393813" y="3915782"/>
              <a:ext cx="28306" cy="85948"/>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79" name="Freeform 451"/>
            <p:cNvSpPr>
              <a:spLocks/>
            </p:cNvSpPr>
            <p:nvPr/>
          </p:nvSpPr>
          <p:spPr bwMode="auto">
            <a:xfrm>
              <a:off x="2613822" y="4390609"/>
              <a:ext cx="110079" cy="12539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0" name="Freeform 452"/>
            <p:cNvSpPr>
              <a:spLocks/>
            </p:cNvSpPr>
            <p:nvPr/>
          </p:nvSpPr>
          <p:spPr bwMode="auto">
            <a:xfrm>
              <a:off x="3407967" y="3912964"/>
              <a:ext cx="78628" cy="92993"/>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1" name="Freeform 453"/>
            <p:cNvSpPr>
              <a:spLocks/>
            </p:cNvSpPr>
            <p:nvPr/>
          </p:nvSpPr>
          <p:spPr bwMode="auto">
            <a:xfrm>
              <a:off x="3393813" y="4513190"/>
              <a:ext cx="14467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2" name="Freeform 454"/>
            <p:cNvSpPr>
              <a:spLocks/>
            </p:cNvSpPr>
            <p:nvPr/>
          </p:nvSpPr>
          <p:spPr bwMode="auto">
            <a:xfrm>
              <a:off x="3623407" y="3987640"/>
              <a:ext cx="33024" cy="29588"/>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3" name="Freeform 455"/>
            <p:cNvSpPr>
              <a:spLocks/>
            </p:cNvSpPr>
            <p:nvPr/>
          </p:nvSpPr>
          <p:spPr bwMode="auto">
            <a:xfrm>
              <a:off x="3412684" y="3881966"/>
              <a:ext cx="28306" cy="35225"/>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4" name="Freeform 456"/>
            <p:cNvSpPr>
              <a:spLocks/>
            </p:cNvSpPr>
            <p:nvPr/>
          </p:nvSpPr>
          <p:spPr bwMode="auto">
            <a:xfrm>
              <a:off x="2560354" y="4435696"/>
              <a:ext cx="72338" cy="80312"/>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5" name="Freeform 457"/>
            <p:cNvSpPr>
              <a:spLocks/>
            </p:cNvSpPr>
            <p:nvPr/>
          </p:nvSpPr>
          <p:spPr bwMode="auto">
            <a:xfrm>
              <a:off x="2940915" y="3917191"/>
              <a:ext cx="286206" cy="294477"/>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6" name="Freeform 458"/>
            <p:cNvSpPr>
              <a:spLocks/>
            </p:cNvSpPr>
            <p:nvPr/>
          </p:nvSpPr>
          <p:spPr bwMode="auto">
            <a:xfrm>
              <a:off x="3558933" y="4848528"/>
              <a:ext cx="128950" cy="277570"/>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7" name="Freeform 459"/>
            <p:cNvSpPr>
              <a:spLocks/>
            </p:cNvSpPr>
            <p:nvPr/>
          </p:nvSpPr>
          <p:spPr bwMode="auto">
            <a:xfrm>
              <a:off x="3370225" y="4792168"/>
              <a:ext cx="61329" cy="157806"/>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8" name="Freeform 460"/>
            <p:cNvSpPr>
              <a:spLocks/>
            </p:cNvSpPr>
            <p:nvPr/>
          </p:nvSpPr>
          <p:spPr bwMode="auto">
            <a:xfrm>
              <a:off x="2547774" y="4096131"/>
              <a:ext cx="298787" cy="302932"/>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89" name="Freeform 461"/>
            <p:cNvSpPr>
              <a:spLocks/>
            </p:cNvSpPr>
            <p:nvPr/>
          </p:nvSpPr>
          <p:spPr bwMode="auto">
            <a:xfrm>
              <a:off x="2458138" y="4046817"/>
              <a:ext cx="224876" cy="260661"/>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0" name="Freeform 462"/>
            <p:cNvSpPr>
              <a:spLocks/>
            </p:cNvSpPr>
            <p:nvPr/>
          </p:nvSpPr>
          <p:spPr bwMode="auto">
            <a:xfrm>
              <a:off x="2533621" y="3862240"/>
              <a:ext cx="213869" cy="176123"/>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1" name="Freeform 463"/>
            <p:cNvSpPr>
              <a:spLocks/>
            </p:cNvSpPr>
            <p:nvPr/>
          </p:nvSpPr>
          <p:spPr bwMode="auto">
            <a:xfrm>
              <a:off x="3321475" y="4813303"/>
              <a:ext cx="191853" cy="335338"/>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2" name="Freeform 464"/>
            <p:cNvSpPr>
              <a:spLocks/>
            </p:cNvSpPr>
            <p:nvPr/>
          </p:nvSpPr>
          <p:spPr bwMode="auto">
            <a:xfrm>
              <a:off x="2774223" y="4127129"/>
              <a:ext cx="290925" cy="242345"/>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3" name="Freeform 465"/>
            <p:cNvSpPr>
              <a:spLocks/>
            </p:cNvSpPr>
            <p:nvPr/>
          </p:nvSpPr>
          <p:spPr bwMode="auto">
            <a:xfrm>
              <a:off x="2821400" y="4324386"/>
              <a:ext cx="213869" cy="195849"/>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4" name="Freeform 466"/>
            <p:cNvSpPr>
              <a:spLocks/>
            </p:cNvSpPr>
            <p:nvPr/>
          </p:nvSpPr>
          <p:spPr bwMode="auto">
            <a:xfrm>
              <a:off x="2462856" y="4348339"/>
              <a:ext cx="55040" cy="36634"/>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5" name="Freeform 467"/>
            <p:cNvSpPr>
              <a:spLocks/>
            </p:cNvSpPr>
            <p:nvPr/>
          </p:nvSpPr>
          <p:spPr bwMode="auto">
            <a:xfrm>
              <a:off x="3702035" y="4070770"/>
              <a:ext cx="9435" cy="3381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6" name="Freeform 468"/>
            <p:cNvSpPr>
              <a:spLocks/>
            </p:cNvSpPr>
            <p:nvPr/>
          </p:nvSpPr>
          <p:spPr bwMode="auto">
            <a:xfrm>
              <a:off x="3302604" y="4624500"/>
              <a:ext cx="33024" cy="32406"/>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7" name="Freeform 469"/>
            <p:cNvSpPr>
              <a:spLocks/>
            </p:cNvSpPr>
            <p:nvPr/>
          </p:nvSpPr>
          <p:spPr bwMode="auto">
            <a:xfrm>
              <a:off x="2448703" y="4269436"/>
              <a:ext cx="113225" cy="8172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8" name="Freeform 470"/>
            <p:cNvSpPr>
              <a:spLocks/>
            </p:cNvSpPr>
            <p:nvPr/>
          </p:nvSpPr>
          <p:spPr bwMode="auto">
            <a:xfrm>
              <a:off x="2527331" y="4406107"/>
              <a:ext cx="58184" cy="5917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499" name="Freeform 471"/>
            <p:cNvSpPr>
              <a:spLocks/>
            </p:cNvSpPr>
            <p:nvPr/>
          </p:nvSpPr>
          <p:spPr bwMode="auto">
            <a:xfrm>
              <a:off x="3524336" y="4363838"/>
              <a:ext cx="185562" cy="27475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0" name="Freeform 472"/>
            <p:cNvSpPr>
              <a:spLocks/>
            </p:cNvSpPr>
            <p:nvPr/>
          </p:nvSpPr>
          <p:spPr bwMode="auto">
            <a:xfrm>
              <a:off x="3230266" y="4917568"/>
              <a:ext cx="144676" cy="145125"/>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1" name="Freeform 473"/>
            <p:cNvSpPr>
              <a:spLocks/>
            </p:cNvSpPr>
            <p:nvPr/>
          </p:nvSpPr>
          <p:spPr bwMode="auto">
            <a:xfrm>
              <a:off x="2981801" y="4944338"/>
              <a:ext cx="248465" cy="255026"/>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2" name="Freeform 474"/>
            <p:cNvSpPr>
              <a:spLocks/>
            </p:cNvSpPr>
            <p:nvPr/>
          </p:nvSpPr>
          <p:spPr bwMode="auto">
            <a:xfrm>
              <a:off x="2458138" y="4036954"/>
              <a:ext cx="155683" cy="139490"/>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3" name="Freeform 475"/>
            <p:cNvSpPr>
              <a:spLocks/>
            </p:cNvSpPr>
            <p:nvPr/>
          </p:nvSpPr>
          <p:spPr bwMode="auto">
            <a:xfrm>
              <a:off x="3173654" y="4135583"/>
              <a:ext cx="303505" cy="395924"/>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4" name="Freeform 476"/>
            <p:cNvSpPr>
              <a:spLocks/>
            </p:cNvSpPr>
            <p:nvPr/>
          </p:nvSpPr>
          <p:spPr bwMode="auto">
            <a:xfrm>
              <a:off x="3335629" y="5128915"/>
              <a:ext cx="23588" cy="30998"/>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5" name="Freeform 477"/>
            <p:cNvSpPr>
              <a:spLocks/>
            </p:cNvSpPr>
            <p:nvPr/>
          </p:nvSpPr>
          <p:spPr bwMode="auto">
            <a:xfrm>
              <a:off x="3315185" y="4621682"/>
              <a:ext cx="198143" cy="216983"/>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6" name="Freeform 478"/>
            <p:cNvSpPr>
              <a:spLocks/>
            </p:cNvSpPr>
            <p:nvPr/>
          </p:nvSpPr>
          <p:spPr bwMode="auto">
            <a:xfrm>
              <a:off x="2766361" y="4380746"/>
              <a:ext cx="40887" cy="102856"/>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7" name="Freeform 479"/>
            <p:cNvSpPr>
              <a:spLocks/>
            </p:cNvSpPr>
            <p:nvPr/>
          </p:nvSpPr>
          <p:spPr bwMode="auto">
            <a:xfrm>
              <a:off x="3316758" y="4523053"/>
              <a:ext cx="95926" cy="107083"/>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8" name="Freeform 480"/>
            <p:cNvSpPr>
              <a:spLocks/>
            </p:cNvSpPr>
            <p:nvPr/>
          </p:nvSpPr>
          <p:spPr bwMode="auto">
            <a:xfrm>
              <a:off x="3220831" y="3951007"/>
              <a:ext cx="204433" cy="21134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09" name="Freeform 481"/>
            <p:cNvSpPr>
              <a:spLocks/>
            </p:cNvSpPr>
            <p:nvPr/>
          </p:nvSpPr>
          <p:spPr bwMode="auto">
            <a:xfrm>
              <a:off x="2675152" y="4301843"/>
              <a:ext cx="135240" cy="10990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0" name="Freeform 482"/>
            <p:cNvSpPr>
              <a:spLocks/>
            </p:cNvSpPr>
            <p:nvPr/>
          </p:nvSpPr>
          <p:spPr bwMode="auto">
            <a:xfrm>
              <a:off x="3173654" y="4766807"/>
              <a:ext cx="215442" cy="195849"/>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1" name="Freeform 483"/>
            <p:cNvSpPr>
              <a:spLocks/>
            </p:cNvSpPr>
            <p:nvPr/>
          </p:nvSpPr>
          <p:spPr bwMode="auto">
            <a:xfrm>
              <a:off x="3071438" y="5052830"/>
              <a:ext cx="300359" cy="264889"/>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2" name="Freeform 484"/>
            <p:cNvSpPr>
              <a:spLocks/>
            </p:cNvSpPr>
            <p:nvPr/>
          </p:nvSpPr>
          <p:spPr bwMode="auto">
            <a:xfrm>
              <a:off x="3264863" y="5195137"/>
              <a:ext cx="40887" cy="4790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3" name="Freeform 485"/>
            <p:cNvSpPr>
              <a:spLocks/>
            </p:cNvSpPr>
            <p:nvPr/>
          </p:nvSpPr>
          <p:spPr bwMode="auto">
            <a:xfrm>
              <a:off x="3197243" y="3363461"/>
              <a:ext cx="144676" cy="122582"/>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4" name="Freeform 486"/>
            <p:cNvSpPr>
              <a:spLocks/>
            </p:cNvSpPr>
            <p:nvPr/>
          </p:nvSpPr>
          <p:spPr bwMode="auto">
            <a:xfrm>
              <a:off x="3175227" y="3450818"/>
              <a:ext cx="322375" cy="204303"/>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5" name="Freeform 487"/>
            <p:cNvSpPr>
              <a:spLocks/>
            </p:cNvSpPr>
            <p:nvPr/>
          </p:nvSpPr>
          <p:spPr bwMode="auto">
            <a:xfrm>
              <a:off x="3257000" y="3555082"/>
              <a:ext cx="62903" cy="74676"/>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6" name="Freeform 488"/>
            <p:cNvSpPr>
              <a:spLocks/>
            </p:cNvSpPr>
            <p:nvPr/>
          </p:nvSpPr>
          <p:spPr bwMode="auto">
            <a:xfrm>
              <a:off x="3478731" y="3655120"/>
              <a:ext cx="133668" cy="6622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7" name="Freeform 489"/>
            <p:cNvSpPr>
              <a:spLocks/>
            </p:cNvSpPr>
            <p:nvPr/>
          </p:nvSpPr>
          <p:spPr bwMode="auto">
            <a:xfrm>
              <a:off x="3579375" y="3694572"/>
              <a:ext cx="113225" cy="100037"/>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8" name="Freeform 490"/>
            <p:cNvSpPr>
              <a:spLocks/>
            </p:cNvSpPr>
            <p:nvPr/>
          </p:nvSpPr>
          <p:spPr bwMode="auto">
            <a:xfrm>
              <a:off x="3555787" y="3714298"/>
              <a:ext cx="75483" cy="61995"/>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19" name="Freeform 491"/>
            <p:cNvSpPr>
              <a:spLocks/>
            </p:cNvSpPr>
            <p:nvPr/>
          </p:nvSpPr>
          <p:spPr bwMode="auto">
            <a:xfrm>
              <a:off x="3598246" y="3370506"/>
              <a:ext cx="765839" cy="360699"/>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0" name="Freeform 492"/>
            <p:cNvSpPr>
              <a:spLocks/>
            </p:cNvSpPr>
            <p:nvPr/>
          </p:nvSpPr>
          <p:spPr bwMode="auto">
            <a:xfrm>
              <a:off x="3780663" y="3602988"/>
              <a:ext cx="338102" cy="224029"/>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1" name="Freeform 493"/>
            <p:cNvSpPr>
              <a:spLocks/>
            </p:cNvSpPr>
            <p:nvPr/>
          </p:nvSpPr>
          <p:spPr bwMode="auto">
            <a:xfrm>
              <a:off x="3739777" y="3674846"/>
              <a:ext cx="254755" cy="195848"/>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2" name="Freeform 494"/>
            <p:cNvSpPr>
              <a:spLocks/>
            </p:cNvSpPr>
            <p:nvPr/>
          </p:nvSpPr>
          <p:spPr bwMode="auto">
            <a:xfrm>
              <a:off x="4025983" y="3673437"/>
              <a:ext cx="213869" cy="98629"/>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3" name="Freeform 495"/>
            <p:cNvSpPr>
              <a:spLocks/>
            </p:cNvSpPr>
            <p:nvPr/>
          </p:nvSpPr>
          <p:spPr bwMode="auto">
            <a:xfrm>
              <a:off x="4003967" y="3732614"/>
              <a:ext cx="136813" cy="1042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sp>
          <p:nvSpPr>
            <p:cNvPr id="524" name="Freeform 496"/>
            <p:cNvSpPr>
              <a:spLocks/>
            </p:cNvSpPr>
            <p:nvPr/>
          </p:nvSpPr>
          <p:spPr bwMode="auto">
            <a:xfrm>
              <a:off x="4878313" y="4141219"/>
              <a:ext cx="9435" cy="16908"/>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a:defRPr/>
              </a:pPr>
              <a:endParaRPr lang="en-US" sz="2400" kern="0">
                <a:solidFill>
                  <a:sysClr val="windowText" lastClr="000000"/>
                </a:solidFill>
                <a:latin typeface="Arial Narrow" pitchFamily="34" charset="0"/>
              </a:endParaRPr>
            </a:p>
          </p:txBody>
        </p:sp>
      </p:grpSp>
      <p:sp>
        <p:nvSpPr>
          <p:cNvPr id="20483" name="Title 1"/>
          <p:cNvSpPr>
            <a:spLocks noGrp="1"/>
          </p:cNvSpPr>
          <p:nvPr>
            <p:ph type="title"/>
          </p:nvPr>
        </p:nvSpPr>
        <p:spPr bwMode="auto">
          <a:xfrm>
            <a:off x="420688" y="514350"/>
            <a:ext cx="81026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p>
            <a:pPr eaLnBrk="1" hangingPunct="1"/>
            <a:r>
              <a:rPr lang="zh-CN" altLang="en-US" sz="2800" dirty="0" smtClean="0">
                <a:latin typeface="微软雅黑" panose="020B0503020204020204" pitchFamily="34" charset="-122"/>
                <a:ea typeface="微软雅黑" panose="020B0503020204020204" pitchFamily="34" charset="-122"/>
                <a:cs typeface="Arial" panose="020B0604020202020204" pitchFamily="34" charset="0"/>
              </a:rPr>
              <a:t>内容提要</a:t>
            </a:r>
            <a:endParaRPr lang="en-US" sz="2800" dirty="0" smtClean="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0486" name="组合 6"/>
          <p:cNvGrpSpPr>
            <a:grpSpLocks/>
          </p:cNvGrpSpPr>
          <p:nvPr/>
        </p:nvGrpSpPr>
        <p:grpSpPr bwMode="auto">
          <a:xfrm>
            <a:off x="1537495" y="3021413"/>
            <a:ext cx="6434429" cy="639762"/>
            <a:chOff x="1606629" y="1203422"/>
            <a:chExt cx="4281400" cy="617789"/>
          </a:xfrm>
          <a:noFill/>
        </p:grpSpPr>
        <p:sp>
          <p:nvSpPr>
            <p:cNvPr id="18" name="Rectangle 17"/>
            <p:cNvSpPr/>
            <p:nvPr/>
          </p:nvSpPr>
          <p:spPr>
            <a:xfrm>
              <a:off x="1622473" y="1203422"/>
              <a:ext cx="4207265" cy="617789"/>
            </a:xfrm>
            <a:prstGeom prst="rect">
              <a:avLst/>
            </a:prstGeom>
            <a:solidFill>
              <a:schemeClr val="accent1"/>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19" name="Rectangle 18"/>
            <p:cNvSpPr/>
            <p:nvPr/>
          </p:nvSpPr>
          <p:spPr>
            <a:xfrm>
              <a:off x="1606629" y="1273363"/>
              <a:ext cx="431999" cy="445176"/>
            </a:xfrm>
            <a:prstGeom prst="rect">
              <a:avLst/>
            </a:prstGeom>
            <a:grp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2</a:t>
              </a:r>
              <a:endParaRPr lang="en-US" sz="2400" b="1" kern="0" dirty="0">
                <a:ln w="19050">
                  <a:solidFill>
                    <a:srgbClr val="FF8000">
                      <a:tint val="1000"/>
                    </a:srgbClr>
                  </a:solidFill>
                  <a:prstDash val="solid"/>
                </a:ln>
                <a:solidFill>
                  <a:srgbClr val="FFFFFF"/>
                </a:solidFill>
              </a:endParaRPr>
            </a:p>
          </p:txBody>
        </p:sp>
        <p:sp>
          <p:nvSpPr>
            <p:cNvPr id="20506" name="TextBox 19"/>
            <p:cNvSpPr txBox="1">
              <a:spLocks noChangeArrowheads="1"/>
            </p:cNvSpPr>
            <p:nvPr/>
          </p:nvSpPr>
          <p:spPr bwMode="auto">
            <a:xfrm>
              <a:off x="2046018" y="1312049"/>
              <a:ext cx="3842011" cy="3863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000" b="1" dirty="0">
                  <a:solidFill>
                    <a:srgbClr val="FFFFFF"/>
                  </a:solidFill>
                  <a:latin typeface="微软雅黑" panose="020B0503020204020204" pitchFamily="34" charset="-122"/>
                  <a:ea typeface="微软雅黑" panose="020B0503020204020204" pitchFamily="34" charset="-122"/>
                </a:rPr>
                <a:t>如何利用</a:t>
              </a:r>
              <a:r>
                <a:rPr lang="en-US" altLang="zh-CN" sz="2000" b="1" dirty="0">
                  <a:solidFill>
                    <a:srgbClr val="FFFFFF"/>
                  </a:solidFill>
                  <a:latin typeface="Microsoft YaHei UI" panose="020B0503020204020204" pitchFamily="34" charset="-122"/>
                  <a:ea typeface="Microsoft YaHei UI" panose="020B0503020204020204" pitchFamily="34" charset="-122"/>
                </a:rPr>
                <a:t>Web of </a:t>
              </a:r>
              <a:r>
                <a:rPr lang="en-US" altLang="zh-CN" sz="2000" b="1" dirty="0" err="1">
                  <a:solidFill>
                    <a:srgbClr val="FFFFFF"/>
                  </a:solidFill>
                  <a:latin typeface="Microsoft YaHei UI" panose="020B0503020204020204" pitchFamily="34" charset="-122"/>
                  <a:ea typeface="Microsoft YaHei UI" panose="020B0503020204020204" pitchFamily="34" charset="-122"/>
                </a:rPr>
                <a:t>Science</a:t>
              </a:r>
              <a:r>
                <a:rPr lang="en-US" altLang="zh-CN" sz="2000" b="1" baseline="30000" dirty="0" err="1">
                  <a:solidFill>
                    <a:srgbClr val="FFFFFF"/>
                  </a:solidFill>
                  <a:latin typeface="Microsoft YaHei UI" panose="020B0503020204020204" pitchFamily="34" charset="-122"/>
                  <a:ea typeface="Microsoft YaHei UI" panose="020B0503020204020204" pitchFamily="34" charset="-122"/>
                </a:rPr>
                <a:t>TM</a:t>
              </a:r>
              <a:r>
                <a:rPr lang="zh-CN" altLang="en-US" sz="2000" b="1" dirty="0">
                  <a:solidFill>
                    <a:srgbClr val="FFFFFF"/>
                  </a:solidFill>
                  <a:latin typeface="微软雅黑" panose="020B0503020204020204" pitchFamily="34" charset="-122"/>
                  <a:ea typeface="微软雅黑" panose="020B0503020204020204" pitchFamily="34" charset="-122"/>
                </a:rPr>
                <a:t>核心合集为科研服务</a:t>
              </a:r>
            </a:p>
          </p:txBody>
        </p:sp>
      </p:grpSp>
      <p:grpSp>
        <p:nvGrpSpPr>
          <p:cNvPr id="20487" name="组合 20"/>
          <p:cNvGrpSpPr>
            <a:grpSpLocks/>
          </p:cNvGrpSpPr>
          <p:nvPr/>
        </p:nvGrpSpPr>
        <p:grpSpPr bwMode="auto">
          <a:xfrm>
            <a:off x="1512095" y="4042550"/>
            <a:ext cx="6372223" cy="639763"/>
            <a:chOff x="1606844" y="843427"/>
            <a:chExt cx="4167118" cy="617111"/>
          </a:xfrm>
        </p:grpSpPr>
        <p:sp>
          <p:nvSpPr>
            <p:cNvPr id="22" name="Rectangle 53"/>
            <p:cNvSpPr/>
            <p:nvPr/>
          </p:nvSpPr>
          <p:spPr>
            <a:xfrm>
              <a:off x="1628644" y="843427"/>
              <a:ext cx="4145318" cy="617111"/>
            </a:xfrm>
            <a:prstGeom prst="rect">
              <a:avLst/>
            </a:prstGeom>
            <a:solidFill>
              <a:schemeClr val="tx1">
                <a:lumMod val="50000"/>
                <a:lumOff val="50000"/>
              </a:schemeClr>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23" name="Rectangle 54"/>
            <p:cNvSpPr/>
            <p:nvPr/>
          </p:nvSpPr>
          <p:spPr>
            <a:xfrm>
              <a:off x="1606844" y="971253"/>
              <a:ext cx="431999" cy="445176"/>
            </a:xfrm>
            <a:prstGeom prst="rect">
              <a:avLst/>
            </a:prstGeom>
            <a:no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3</a:t>
              </a:r>
              <a:endParaRPr lang="en-US" sz="2400" b="1" kern="0" dirty="0">
                <a:ln w="19050">
                  <a:solidFill>
                    <a:srgbClr val="FF8000">
                      <a:tint val="1000"/>
                    </a:srgbClr>
                  </a:solidFill>
                  <a:prstDash val="solid"/>
                </a:ln>
                <a:solidFill>
                  <a:srgbClr val="FFFFFF"/>
                </a:solidFill>
              </a:endParaRPr>
            </a:p>
          </p:txBody>
        </p:sp>
        <p:sp>
          <p:nvSpPr>
            <p:cNvPr id="20503" name="TextBox 16"/>
            <p:cNvSpPr txBox="1">
              <a:spLocks noChangeArrowheads="1"/>
            </p:cNvSpPr>
            <p:nvPr/>
          </p:nvSpPr>
          <p:spPr bwMode="auto">
            <a:xfrm>
              <a:off x="2040409" y="980608"/>
              <a:ext cx="2636645" cy="38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000" b="1" dirty="0">
                  <a:solidFill>
                    <a:srgbClr val="FFFFFF"/>
                  </a:solidFill>
                  <a:latin typeface="微软雅黑" panose="020B0503020204020204" pitchFamily="34" charset="-122"/>
                  <a:ea typeface="微软雅黑" panose="020B0503020204020204" pitchFamily="34" charset="-122"/>
                </a:rPr>
                <a:t>如何获得更多的学习资源助力科研</a:t>
              </a:r>
            </a:p>
          </p:txBody>
        </p:sp>
      </p:grpSp>
      <p:sp>
        <p:nvSpPr>
          <p:cNvPr id="20489" name="Rectangle 40"/>
          <p:cNvSpPr>
            <a:spLocks noChangeArrowheads="1"/>
          </p:cNvSpPr>
          <p:nvPr/>
        </p:nvSpPr>
        <p:spPr bwMode="auto">
          <a:xfrm>
            <a:off x="1051550" y="1345743"/>
            <a:ext cx="7442994" cy="4267200"/>
          </a:xfrm>
          <a:prstGeom prst="rect">
            <a:avLst/>
          </a:prstGeom>
          <a:noFill/>
          <a:ln w="38100" algn="ctr">
            <a:solidFill>
              <a:srgbClr val="B2D2D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400">
              <a:solidFill>
                <a:srgbClr val="000000"/>
              </a:solidFill>
            </a:endParaRPr>
          </a:p>
        </p:txBody>
      </p:sp>
      <p:sp>
        <p:nvSpPr>
          <p:cNvPr id="525" name="Rectangle 54"/>
          <p:cNvSpPr/>
          <p:nvPr/>
        </p:nvSpPr>
        <p:spPr bwMode="auto">
          <a:xfrm>
            <a:off x="1558177" y="4781143"/>
            <a:ext cx="654681" cy="461436"/>
          </a:xfrm>
          <a:prstGeom prst="rect">
            <a:avLst/>
          </a:prstGeom>
          <a:noFill/>
        </p:spPr>
        <p:txBody>
          <a:bodyPr anchor="ctr">
            <a:spAutoFit/>
          </a:bodyPr>
          <a:lstStyle/>
          <a:p>
            <a:pPr algn="ctr">
              <a:defRPr/>
            </a:pPr>
            <a:r>
              <a:rPr lang="en-US" sz="2400" b="1" kern="0" dirty="0" smtClean="0">
                <a:ln w="19050">
                  <a:solidFill>
                    <a:srgbClr val="FF8000">
                      <a:tint val="1000"/>
                    </a:srgbClr>
                  </a:solidFill>
                  <a:prstDash val="solid"/>
                </a:ln>
                <a:solidFill>
                  <a:srgbClr val="FFFFFF"/>
                </a:solidFill>
              </a:rPr>
              <a:t>4</a:t>
            </a:r>
            <a:endParaRPr lang="en-US" sz="2400" b="1" kern="0" dirty="0">
              <a:ln w="19050">
                <a:solidFill>
                  <a:srgbClr val="FF8000">
                    <a:tint val="1000"/>
                  </a:srgbClr>
                </a:solidFill>
                <a:prstDash val="solid"/>
              </a:ln>
              <a:solidFill>
                <a:srgbClr val="FFFFFF"/>
              </a:solidFill>
            </a:endParaRPr>
          </a:p>
        </p:txBody>
      </p:sp>
      <p:grpSp>
        <p:nvGrpSpPr>
          <p:cNvPr id="264" name="组合 6"/>
          <p:cNvGrpSpPr>
            <a:grpSpLocks/>
          </p:cNvGrpSpPr>
          <p:nvPr/>
        </p:nvGrpSpPr>
        <p:grpSpPr bwMode="auto">
          <a:xfrm>
            <a:off x="1537495" y="2008957"/>
            <a:ext cx="6346825" cy="639762"/>
            <a:chOff x="1606629" y="1203422"/>
            <a:chExt cx="4223109" cy="617789"/>
          </a:xfrm>
          <a:noFill/>
        </p:grpSpPr>
        <p:sp>
          <p:nvSpPr>
            <p:cNvPr id="265" name="Rectangle 264"/>
            <p:cNvSpPr/>
            <p:nvPr/>
          </p:nvSpPr>
          <p:spPr>
            <a:xfrm>
              <a:off x="1622473" y="1203422"/>
              <a:ext cx="4207265" cy="617789"/>
            </a:xfrm>
            <a:prstGeom prst="rect">
              <a:avLst/>
            </a:prstGeom>
            <a:solidFill>
              <a:srgbClr val="18B103"/>
            </a:solidFill>
            <a:ln w="38100" cap="flat" cmpd="sng" algn="ctr">
              <a:noFill/>
              <a:prstDash val="solid"/>
            </a:ln>
            <a:effectLst/>
          </p:spPr>
          <p:txBody>
            <a:bodyPr anchor="ctr"/>
            <a:lstStyle/>
            <a:p>
              <a:pPr algn="ctr">
                <a:defRPr/>
              </a:pPr>
              <a:endParaRPr lang="en-US" sz="2400" kern="0" dirty="0">
                <a:solidFill>
                  <a:srgbClr val="FFFFFF"/>
                </a:solidFill>
                <a:latin typeface="Arial"/>
              </a:endParaRPr>
            </a:p>
          </p:txBody>
        </p:sp>
        <p:sp>
          <p:nvSpPr>
            <p:cNvPr id="266" name="Rectangle 265"/>
            <p:cNvSpPr/>
            <p:nvPr/>
          </p:nvSpPr>
          <p:spPr>
            <a:xfrm>
              <a:off x="1606629" y="1273363"/>
              <a:ext cx="431999" cy="445176"/>
            </a:xfrm>
            <a:prstGeom prst="rect">
              <a:avLst/>
            </a:prstGeom>
            <a:grpFill/>
          </p:spPr>
          <p:txBody>
            <a:bodyPr anchor="ctr">
              <a:spAutoFit/>
            </a:bodyPr>
            <a:lstStyle/>
            <a:p>
              <a:pPr algn="ctr">
                <a:defRPr/>
              </a:pPr>
              <a:r>
                <a:rPr lang="en-US" sz="2400" b="1" kern="0" dirty="0">
                  <a:ln w="19050">
                    <a:solidFill>
                      <a:srgbClr val="FF8000">
                        <a:tint val="1000"/>
                      </a:srgbClr>
                    </a:solidFill>
                    <a:prstDash val="solid"/>
                  </a:ln>
                  <a:solidFill>
                    <a:srgbClr val="FFFFFF"/>
                  </a:solidFill>
                </a:rPr>
                <a:t>1</a:t>
              </a:r>
            </a:p>
          </p:txBody>
        </p:sp>
        <p:sp>
          <p:nvSpPr>
            <p:cNvPr id="267" name="TextBox 19"/>
            <p:cNvSpPr txBox="1">
              <a:spLocks noChangeArrowheads="1"/>
            </p:cNvSpPr>
            <p:nvPr/>
          </p:nvSpPr>
          <p:spPr bwMode="auto">
            <a:xfrm>
              <a:off x="2046018" y="1312049"/>
              <a:ext cx="3500693" cy="3863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b="1" dirty="0">
                  <a:solidFill>
                    <a:srgbClr val="FFFFFF"/>
                  </a:solidFill>
                  <a:latin typeface="Microsoft YaHei UI" panose="020B0503020204020204" pitchFamily="34" charset="-122"/>
                  <a:ea typeface="Microsoft YaHei UI" panose="020B0503020204020204" pitchFamily="34" charset="-122"/>
                </a:rPr>
                <a:t>Web of </a:t>
              </a:r>
              <a:r>
                <a:rPr lang="en-US" altLang="zh-CN" sz="2000" b="1" dirty="0" err="1">
                  <a:solidFill>
                    <a:srgbClr val="FFFFFF"/>
                  </a:solidFill>
                  <a:latin typeface="Microsoft YaHei UI" panose="020B0503020204020204" pitchFamily="34" charset="-122"/>
                  <a:ea typeface="Microsoft YaHei UI" panose="020B0503020204020204" pitchFamily="34" charset="-122"/>
                </a:rPr>
                <a:t>Science</a:t>
              </a:r>
              <a:r>
                <a:rPr lang="en-US" altLang="zh-CN" sz="2000" b="1" baseline="30000" dirty="0" err="1">
                  <a:solidFill>
                    <a:srgbClr val="FFFFFF"/>
                  </a:solidFill>
                  <a:latin typeface="Microsoft YaHei UI" panose="020B0503020204020204" pitchFamily="34" charset="-122"/>
                  <a:ea typeface="Microsoft YaHei UI" panose="020B0503020204020204" pitchFamily="34" charset="-122"/>
                </a:rPr>
                <a:t>TM</a:t>
              </a:r>
              <a:r>
                <a:rPr lang="zh-CN" altLang="en-US" sz="2000" b="1" dirty="0">
                  <a:solidFill>
                    <a:srgbClr val="FFFFFF"/>
                  </a:solidFill>
                  <a:latin typeface="微软雅黑" panose="020B0503020204020204" pitchFamily="34" charset="-122"/>
                  <a:ea typeface="微软雅黑" panose="020B0503020204020204" pitchFamily="34" charset="-122"/>
                </a:rPr>
                <a:t>核心合集及引文索引简介</a:t>
              </a:r>
            </a:p>
          </p:txBody>
        </p:sp>
      </p:grpSp>
    </p:spTree>
    <p:extLst>
      <p:ext uri="{BB962C8B-B14F-4D97-AF65-F5344CB8AC3E}">
        <p14:creationId xmlns:p14="http://schemas.microsoft.com/office/powerpoint/2010/main" val="271737489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0" y="365128"/>
            <a:ext cx="6219412" cy="679419"/>
          </a:xfrm>
        </p:spPr>
        <p:txBody>
          <a:bodyPr/>
          <a:lstStyle/>
          <a:p>
            <a:pPr eaLnBrk="1" hangingPunct="1"/>
            <a:r>
              <a:rPr lang="zh-CN" altLang="en-US" dirty="0">
                <a:latin typeface="微软雅黑" pitchFamily="34" charset="-122"/>
                <a:ea typeface="微软雅黑" pitchFamily="34" charset="-122"/>
              </a:rPr>
              <a:t>如果稿件投向了不合适的期刊会遭遇</a:t>
            </a:r>
            <a:r>
              <a:rPr lang="en-US" altLang="zh-CN" dirty="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grpSp>
        <p:nvGrpSpPr>
          <p:cNvPr id="3" name="组合 2">
            <a:extLst>
              <a:ext uri="{FF2B5EF4-FFF2-40B4-BE49-F238E27FC236}">
                <a16:creationId xmlns:a16="http://schemas.microsoft.com/office/drawing/2014/main" xmlns="" id="{AE840E3D-A452-451A-8999-F00F54754B83}"/>
              </a:ext>
            </a:extLst>
          </p:cNvPr>
          <p:cNvGrpSpPr/>
          <p:nvPr/>
        </p:nvGrpSpPr>
        <p:grpSpPr>
          <a:xfrm>
            <a:off x="935287" y="1263398"/>
            <a:ext cx="2253457" cy="4105049"/>
            <a:chOff x="935287" y="1263398"/>
            <a:chExt cx="2253457" cy="4105049"/>
          </a:xfrm>
        </p:grpSpPr>
        <p:grpSp>
          <p:nvGrpSpPr>
            <p:cNvPr id="6" name="Group 21"/>
            <p:cNvGrpSpPr>
              <a:grpSpLocks/>
            </p:cNvGrpSpPr>
            <p:nvPr/>
          </p:nvGrpSpPr>
          <p:grpSpPr bwMode="auto">
            <a:xfrm>
              <a:off x="935287" y="1263398"/>
              <a:ext cx="2253457" cy="1974849"/>
              <a:chOff x="1272209" y="1857721"/>
              <a:chExt cx="2027582" cy="1829575"/>
            </a:xfrm>
          </p:grpSpPr>
          <p:pic>
            <p:nvPicPr>
              <p:cNvPr id="7" name="Picture 10"/>
              <p:cNvPicPr>
                <a:picLocks noChangeAspect="1" noChangeArrowheads="1"/>
              </p:cNvPicPr>
              <p:nvPr/>
            </p:nvPicPr>
            <p:blipFill>
              <a:blip r:embed="rId2" cstate="print"/>
              <a:srcRect/>
              <a:stretch>
                <a:fillRect/>
              </a:stretch>
            </p:blipFill>
            <p:spPr bwMode="auto">
              <a:xfrm>
                <a:off x="1272209" y="1857721"/>
                <a:ext cx="2027582" cy="1829575"/>
              </a:xfrm>
              <a:prstGeom prst="rect">
                <a:avLst/>
              </a:prstGeom>
              <a:noFill/>
              <a:ln w="9525">
                <a:noFill/>
                <a:miter lim="800000"/>
                <a:headEnd/>
                <a:tailEnd/>
              </a:ln>
            </p:spPr>
          </p:pic>
          <p:sp>
            <p:nvSpPr>
              <p:cNvPr id="8" name="TextBox 20"/>
              <p:cNvSpPr txBox="1">
                <a:spLocks noChangeArrowheads="1"/>
              </p:cNvSpPr>
              <p:nvPr/>
            </p:nvSpPr>
            <p:spPr bwMode="auto">
              <a:xfrm>
                <a:off x="2568926" y="2361552"/>
                <a:ext cx="696932" cy="370677"/>
              </a:xfrm>
              <a:prstGeom prst="rect">
                <a:avLst/>
              </a:prstGeom>
              <a:noFill/>
              <a:ln w="9525">
                <a:noFill/>
                <a:miter lim="800000"/>
                <a:headEnd/>
                <a:tailEnd/>
              </a:ln>
            </p:spPr>
            <p:txBody>
              <a:bodyPr wrap="none">
                <a:spAutoFit/>
              </a:bodyPr>
              <a:lstStyle/>
              <a:p>
                <a:r>
                  <a:rPr lang="zh-CN" altLang="en-US" sz="2000" b="1" dirty="0">
                    <a:solidFill>
                      <a:srgbClr val="000000"/>
                    </a:solidFill>
                    <a:latin typeface="微软雅黑" pitchFamily="34" charset="-122"/>
                    <a:ea typeface="微软雅黑" pitchFamily="34" charset="-122"/>
                  </a:rPr>
                  <a:t>退 稿</a:t>
                </a:r>
              </a:p>
            </p:txBody>
          </p:sp>
        </p:grpSp>
        <p:grpSp>
          <p:nvGrpSpPr>
            <p:cNvPr id="9" name="Group 21"/>
            <p:cNvGrpSpPr/>
            <p:nvPr/>
          </p:nvGrpSpPr>
          <p:grpSpPr>
            <a:xfrm>
              <a:off x="935907" y="3352224"/>
              <a:ext cx="2232248" cy="2016223"/>
              <a:chOff x="1043608" y="3789040"/>
              <a:chExt cx="2232248" cy="2016224"/>
            </a:xfrm>
            <a:scene3d>
              <a:camera prst="orthographicFront">
                <a:rot lat="0" lon="0" rev="0"/>
              </a:camera>
              <a:lightRig rig="soft" dir="t">
                <a:rot lat="0" lon="0" rev="0"/>
              </a:lightRig>
            </a:scene3d>
          </p:grpSpPr>
          <p:sp>
            <p:nvSpPr>
              <p:cNvPr id="10" name="Rectangle 9"/>
              <p:cNvSpPr/>
              <p:nvPr/>
            </p:nvSpPr>
            <p:spPr bwMode="auto">
              <a:xfrm>
                <a:off x="1043608" y="3789040"/>
                <a:ext cx="2232248" cy="2016224"/>
              </a:xfrm>
              <a:prstGeom prst="rect">
                <a:avLst/>
              </a:prstGeom>
              <a:solidFill>
                <a:schemeClr val="tx1"/>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11" name="Rectangle 10"/>
              <p:cNvSpPr>
                <a:spLocks noChangeArrowheads="1"/>
              </p:cNvSpPr>
              <p:nvPr/>
            </p:nvSpPr>
            <p:spPr bwMode="auto">
              <a:xfrm>
                <a:off x="1115616" y="4077072"/>
                <a:ext cx="2088232" cy="1445718"/>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因研究内容“不适合本刊”，而被退稿或使稿件延迟数周或数月发表。</a:t>
                </a:r>
                <a:endParaRPr lang="en-US" dirty="0">
                  <a:solidFill>
                    <a:srgbClr val="FFFFFF"/>
                  </a:solidFill>
                  <a:latin typeface="微软雅黑" pitchFamily="34" charset="-122"/>
                  <a:ea typeface="微软雅黑" pitchFamily="34" charset="-122"/>
                  <a:cs typeface="Arial" pitchFamily="34" charset="0"/>
                </a:endParaRPr>
              </a:p>
            </p:txBody>
          </p:sp>
        </p:grpSp>
      </p:grpSp>
      <p:grpSp>
        <p:nvGrpSpPr>
          <p:cNvPr id="4" name="组合 3">
            <a:extLst>
              <a:ext uri="{FF2B5EF4-FFF2-40B4-BE49-F238E27FC236}">
                <a16:creationId xmlns:a16="http://schemas.microsoft.com/office/drawing/2014/main" xmlns="" id="{D146D1CE-3B0C-444D-AE73-4B6BCB5D1BA0}"/>
              </a:ext>
            </a:extLst>
          </p:cNvPr>
          <p:cNvGrpSpPr/>
          <p:nvPr/>
        </p:nvGrpSpPr>
        <p:grpSpPr>
          <a:xfrm>
            <a:off x="3312171" y="1408009"/>
            <a:ext cx="2304256" cy="4072224"/>
            <a:chOff x="3312171" y="1408009"/>
            <a:chExt cx="2304256" cy="4072224"/>
          </a:xfrm>
        </p:grpSpPr>
        <p:grpSp>
          <p:nvGrpSpPr>
            <p:cNvPr id="12" name="Group 17"/>
            <p:cNvGrpSpPr>
              <a:grpSpLocks/>
            </p:cNvGrpSpPr>
            <p:nvPr/>
          </p:nvGrpSpPr>
          <p:grpSpPr bwMode="auto">
            <a:xfrm>
              <a:off x="3460999" y="3497009"/>
              <a:ext cx="2082800" cy="1983224"/>
              <a:chOff x="5852510" y="1971122"/>
              <a:chExt cx="2360888" cy="2285795"/>
            </a:xfrm>
          </p:grpSpPr>
          <p:pic>
            <p:nvPicPr>
              <p:cNvPr id="13" name="Picture 9"/>
              <p:cNvPicPr>
                <a:picLocks noChangeAspect="1" noChangeArrowheads="1"/>
              </p:cNvPicPr>
              <p:nvPr/>
            </p:nvPicPr>
            <p:blipFill>
              <a:blip r:embed="rId3" cstate="print"/>
              <a:srcRect/>
              <a:stretch>
                <a:fillRect/>
              </a:stretch>
            </p:blipFill>
            <p:spPr bwMode="auto">
              <a:xfrm>
                <a:off x="5852510" y="1971122"/>
                <a:ext cx="2360888" cy="1846690"/>
              </a:xfrm>
              <a:prstGeom prst="rect">
                <a:avLst/>
              </a:prstGeom>
              <a:noFill/>
              <a:ln w="9525">
                <a:noFill/>
                <a:miter lim="800000"/>
                <a:headEnd/>
                <a:tailEnd/>
              </a:ln>
            </p:spPr>
          </p:pic>
          <p:sp>
            <p:nvSpPr>
              <p:cNvPr id="14" name="TextBox 15"/>
              <p:cNvSpPr txBox="1">
                <a:spLocks noChangeArrowheads="1"/>
              </p:cNvSpPr>
              <p:nvPr/>
            </p:nvSpPr>
            <p:spPr bwMode="auto">
              <a:xfrm>
                <a:off x="5999536" y="3795764"/>
                <a:ext cx="2071781" cy="461153"/>
              </a:xfrm>
              <a:prstGeom prst="rect">
                <a:avLst/>
              </a:prstGeom>
              <a:noFill/>
              <a:ln w="9525">
                <a:noFill/>
                <a:miter lim="800000"/>
                <a:headEnd/>
                <a:tailEnd/>
              </a:ln>
            </p:spPr>
            <p:txBody>
              <a:bodyPr wrap="square">
                <a:spAutoFit/>
              </a:bodyPr>
              <a:lstStyle/>
              <a:p>
                <a:pPr algn="dist"/>
                <a:r>
                  <a:rPr lang="zh-CN" altLang="en-US" sz="2000" b="1" dirty="0">
                    <a:solidFill>
                      <a:srgbClr val="000000"/>
                    </a:solidFill>
                    <a:latin typeface="微软雅黑" pitchFamily="34" charset="-122"/>
                    <a:ea typeface="微软雅黑" pitchFamily="34" charset="-122"/>
                  </a:rPr>
                  <a:t>少有同行关注</a:t>
                </a:r>
              </a:p>
            </p:txBody>
          </p:sp>
        </p:grpSp>
        <p:grpSp>
          <p:nvGrpSpPr>
            <p:cNvPr id="15" name="Group 19"/>
            <p:cNvGrpSpPr/>
            <p:nvPr/>
          </p:nvGrpSpPr>
          <p:grpSpPr>
            <a:xfrm>
              <a:off x="3312171" y="1408009"/>
              <a:ext cx="2304256" cy="2016223"/>
              <a:chOff x="3419872" y="1844824"/>
              <a:chExt cx="2304256" cy="2016224"/>
            </a:xfrm>
            <a:scene3d>
              <a:camera prst="orthographicFront">
                <a:rot lat="0" lon="0" rev="0"/>
              </a:camera>
              <a:lightRig rig="soft" dir="t">
                <a:rot lat="0" lon="0" rev="0"/>
              </a:lightRig>
            </a:scene3d>
          </p:grpSpPr>
          <p:sp>
            <p:nvSpPr>
              <p:cNvPr id="16" name="Rectangle 15"/>
              <p:cNvSpPr/>
              <p:nvPr/>
            </p:nvSpPr>
            <p:spPr bwMode="auto">
              <a:xfrm>
                <a:off x="3419872" y="1844824"/>
                <a:ext cx="2304256" cy="2016224"/>
              </a:xfrm>
              <a:prstGeom prst="rect">
                <a:avLst/>
              </a:prstGeom>
              <a:solidFill>
                <a:srgbClr val="3213ED"/>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17" name="Rectangle 16"/>
              <p:cNvSpPr>
                <a:spLocks noChangeArrowheads="1"/>
              </p:cNvSpPr>
              <p:nvPr/>
            </p:nvSpPr>
            <p:spPr bwMode="auto">
              <a:xfrm>
                <a:off x="3491880" y="1949088"/>
                <a:ext cx="2160240" cy="179196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埋没在一份同行很少问津的期刊中，达不到与小同行交流的目的。也可能从没有被人引用。</a:t>
                </a:r>
                <a:endParaRPr lang="en-US" altLang="en-US" dirty="0">
                  <a:solidFill>
                    <a:srgbClr val="FFFFFF"/>
                  </a:solidFill>
                  <a:latin typeface="微软雅黑" pitchFamily="34" charset="-122"/>
                  <a:ea typeface="微软雅黑" pitchFamily="34" charset="-122"/>
                  <a:cs typeface="Arial" pitchFamily="34" charset="0"/>
                </a:endParaRPr>
              </a:p>
            </p:txBody>
          </p:sp>
        </p:grpSp>
      </p:grpSp>
      <p:grpSp>
        <p:nvGrpSpPr>
          <p:cNvPr id="24" name="组合 23">
            <a:extLst>
              <a:ext uri="{FF2B5EF4-FFF2-40B4-BE49-F238E27FC236}">
                <a16:creationId xmlns:a16="http://schemas.microsoft.com/office/drawing/2014/main" xmlns="" id="{9158B2BB-E494-4045-AC4B-923E8CC9EE78}"/>
              </a:ext>
            </a:extLst>
          </p:cNvPr>
          <p:cNvGrpSpPr/>
          <p:nvPr/>
        </p:nvGrpSpPr>
        <p:grpSpPr>
          <a:xfrm>
            <a:off x="5792968" y="1407860"/>
            <a:ext cx="2415747" cy="3960587"/>
            <a:chOff x="5792968" y="1407860"/>
            <a:chExt cx="2415747" cy="3960587"/>
          </a:xfrm>
        </p:grpSpPr>
        <p:grpSp>
          <p:nvGrpSpPr>
            <p:cNvPr id="18" name="Group 16"/>
            <p:cNvGrpSpPr>
              <a:grpSpLocks/>
            </p:cNvGrpSpPr>
            <p:nvPr/>
          </p:nvGrpSpPr>
          <p:grpSpPr bwMode="auto">
            <a:xfrm>
              <a:off x="5792968" y="1407860"/>
              <a:ext cx="2375991" cy="1954539"/>
              <a:chOff x="1425552" y="3315943"/>
              <a:chExt cx="4038853" cy="3211416"/>
            </a:xfrm>
          </p:grpSpPr>
          <p:pic>
            <p:nvPicPr>
              <p:cNvPr id="19" name="Picture 8"/>
              <p:cNvPicPr>
                <a:picLocks noChangeAspect="1" noChangeArrowheads="1"/>
              </p:cNvPicPr>
              <p:nvPr/>
            </p:nvPicPr>
            <p:blipFill>
              <a:blip r:embed="rId4" cstate="print"/>
              <a:srcRect/>
              <a:stretch>
                <a:fillRect/>
              </a:stretch>
            </p:blipFill>
            <p:spPr bwMode="auto">
              <a:xfrm>
                <a:off x="1615523" y="3315943"/>
                <a:ext cx="3671740" cy="2554771"/>
              </a:xfrm>
              <a:prstGeom prst="rect">
                <a:avLst/>
              </a:prstGeom>
              <a:noFill/>
              <a:ln w="9525">
                <a:noFill/>
                <a:miter lim="800000"/>
                <a:headEnd/>
                <a:tailEnd/>
              </a:ln>
            </p:spPr>
          </p:pic>
          <p:sp>
            <p:nvSpPr>
              <p:cNvPr id="20" name="TextBox 14"/>
              <p:cNvSpPr txBox="1">
                <a:spLocks noChangeArrowheads="1"/>
              </p:cNvSpPr>
              <p:nvPr/>
            </p:nvSpPr>
            <p:spPr bwMode="auto">
              <a:xfrm>
                <a:off x="1425552" y="5869956"/>
                <a:ext cx="4038853" cy="657403"/>
              </a:xfrm>
              <a:prstGeom prst="rect">
                <a:avLst/>
              </a:prstGeom>
              <a:noFill/>
              <a:ln w="9525">
                <a:noFill/>
                <a:miter lim="800000"/>
                <a:headEnd/>
                <a:tailEnd/>
              </a:ln>
            </p:spPr>
            <p:txBody>
              <a:bodyPr wrap="square">
                <a:spAutoFit/>
              </a:bodyPr>
              <a:lstStyle/>
              <a:p>
                <a:pPr algn="dist"/>
                <a:r>
                  <a:rPr lang="zh-CN" altLang="en-US" sz="2000" b="1" dirty="0">
                    <a:solidFill>
                      <a:srgbClr val="000000"/>
                    </a:solidFill>
                    <a:latin typeface="微软雅黑" pitchFamily="34" charset="-122"/>
                    <a:ea typeface="微软雅黑" pitchFamily="34" charset="-122"/>
                  </a:rPr>
                  <a:t>不公正的同行评议</a:t>
                </a:r>
              </a:p>
            </p:txBody>
          </p:sp>
        </p:grpSp>
        <p:grpSp>
          <p:nvGrpSpPr>
            <p:cNvPr id="21" name="Group 22"/>
            <p:cNvGrpSpPr/>
            <p:nvPr/>
          </p:nvGrpSpPr>
          <p:grpSpPr>
            <a:xfrm>
              <a:off x="5904459" y="3352224"/>
              <a:ext cx="2304256" cy="2016223"/>
              <a:chOff x="6012160" y="3789040"/>
              <a:chExt cx="2304256" cy="2016224"/>
            </a:xfrm>
            <a:scene3d>
              <a:camera prst="orthographicFront">
                <a:rot lat="0" lon="0" rev="0"/>
              </a:camera>
              <a:lightRig rig="soft" dir="t">
                <a:rot lat="0" lon="0" rev="0"/>
              </a:lightRig>
            </a:scene3d>
          </p:grpSpPr>
          <p:sp>
            <p:nvSpPr>
              <p:cNvPr id="22" name="Rectangle 21"/>
              <p:cNvSpPr/>
              <p:nvPr/>
            </p:nvSpPr>
            <p:spPr bwMode="auto">
              <a:xfrm>
                <a:off x="6012160" y="3789040"/>
                <a:ext cx="2304256" cy="2016224"/>
              </a:xfrm>
              <a:prstGeom prst="rect">
                <a:avLst/>
              </a:prstGeom>
              <a:solidFill>
                <a:srgbClr val="1DC606"/>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23" name="Rectangle 22"/>
              <p:cNvSpPr>
                <a:spLocks noChangeArrowheads="1"/>
              </p:cNvSpPr>
              <p:nvPr/>
            </p:nvSpPr>
            <p:spPr bwMode="auto">
              <a:xfrm>
                <a:off x="6084168" y="3892416"/>
                <a:ext cx="2159618" cy="179196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just">
                  <a:lnSpc>
                    <a:spcPct val="125000"/>
                  </a:lnSpc>
                  <a:defRPr/>
                </a:pPr>
                <a:r>
                  <a:rPr lang="zh-CN" altLang="en-US" dirty="0">
                    <a:solidFill>
                      <a:srgbClr val="FFFFFF"/>
                    </a:solidFill>
                    <a:latin typeface="微软雅黑" pitchFamily="34" charset="-122"/>
                    <a:ea typeface="微软雅黑" pitchFamily="34" charset="-122"/>
                    <a:cs typeface="Arial" pitchFamily="34" charset="0"/>
                  </a:rPr>
                  <a:t>由于编辑和审稿人对作者研究领域的了解比较模糊，导致稿件受到较差或不公正的同行评议。</a:t>
                </a:r>
                <a:endParaRPr lang="en-US" altLang="en-US" dirty="0">
                  <a:solidFill>
                    <a:srgbClr val="FFFFFF"/>
                  </a:solidFill>
                  <a:latin typeface="微软雅黑" pitchFamily="34" charset="-122"/>
                  <a:ea typeface="微软雅黑" pitchFamily="34" charset="-122"/>
                  <a:cs typeface="Arial" pitchFamily="34" charset="0"/>
                </a:endParaRPr>
              </a:p>
            </p:txBody>
          </p:sp>
        </p:grpSp>
      </p:grpSp>
    </p:spTree>
    <p:extLst>
      <p:ext uri="{BB962C8B-B14F-4D97-AF65-F5344CB8AC3E}">
        <p14:creationId xmlns:p14="http://schemas.microsoft.com/office/powerpoint/2010/main" val="3499735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1" y="365128"/>
            <a:ext cx="4152072" cy="679419"/>
          </a:xfrm>
        </p:spPr>
        <p:txBody>
          <a:bodyPr/>
          <a:lstStyle/>
          <a:p>
            <a:r>
              <a:rPr lang="zh-CN" altLang="zh-CN" dirty="0">
                <a:latin typeface="Microsoft YaHei" pitchFamily="34" charset="-122"/>
                <a:ea typeface="Microsoft YaHei" pitchFamily="34" charset="-122"/>
              </a:rPr>
              <a:t>如何选择合适的投稿期刊</a:t>
            </a:r>
            <a:endParaRPr lang="en-US" dirty="0">
              <a:latin typeface="Microsoft YaHei" pitchFamily="34" charset="-122"/>
              <a:ea typeface="Microsoft YaHei" pitchFamily="34" charset="-122"/>
            </a:endParaRPr>
          </a:p>
        </p:txBody>
      </p:sp>
      <p:sp>
        <p:nvSpPr>
          <p:cNvPr id="6" name="Oval 65"/>
          <p:cNvSpPr>
            <a:spLocks noChangeArrowheads="1"/>
          </p:cNvSpPr>
          <p:nvPr/>
        </p:nvSpPr>
        <p:spPr bwMode="auto">
          <a:xfrm>
            <a:off x="971600" y="2411719"/>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7" name="矩形 29"/>
          <p:cNvSpPr/>
          <p:nvPr/>
        </p:nvSpPr>
        <p:spPr>
          <a:xfrm>
            <a:off x="0" y="140544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8" name="Oval 65"/>
          <p:cNvSpPr>
            <a:spLocks noChangeArrowheads="1"/>
          </p:cNvSpPr>
          <p:nvPr/>
        </p:nvSpPr>
        <p:spPr bwMode="auto">
          <a:xfrm>
            <a:off x="971600" y="3843547"/>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9" name="矩形 34"/>
          <p:cNvSpPr/>
          <p:nvPr/>
        </p:nvSpPr>
        <p:spPr>
          <a:xfrm>
            <a:off x="0" y="279608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0" name="Oval 65"/>
          <p:cNvSpPr>
            <a:spLocks noChangeArrowheads="1"/>
          </p:cNvSpPr>
          <p:nvPr/>
        </p:nvSpPr>
        <p:spPr bwMode="auto">
          <a:xfrm>
            <a:off x="971600" y="5275375"/>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11" name="矩形 39"/>
          <p:cNvSpPr/>
          <p:nvPr/>
        </p:nvSpPr>
        <p:spPr>
          <a:xfrm>
            <a:off x="0" y="4227913"/>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5" name="TextBox 14"/>
          <p:cNvSpPr txBox="1">
            <a:spLocks noChangeArrowheads="1"/>
          </p:cNvSpPr>
          <p:nvPr/>
        </p:nvSpPr>
        <p:spPr bwMode="auto">
          <a:xfrm>
            <a:off x="2928930" y="1762638"/>
            <a:ext cx="5976937" cy="461665"/>
          </a:xfrm>
          <a:prstGeom prst="rect">
            <a:avLst/>
          </a:prstGeom>
          <a:noFill/>
          <a:ln w="9525">
            <a:noFill/>
            <a:miter lim="800000"/>
            <a:headEnd/>
            <a:tailEnd/>
          </a:ln>
        </p:spPr>
        <p:txBody>
          <a:bodyPr>
            <a:spAutoFit/>
          </a:bodyPr>
          <a:lstStyle/>
          <a:p>
            <a:pPr algn="ctr"/>
            <a:r>
              <a:rPr lang="zh-CN" altLang="en-US" sz="2400" dirty="0">
                <a:solidFill>
                  <a:srgbClr val="000000"/>
                </a:solidFill>
                <a:latin typeface="Microsoft YaHei" pitchFamily="34" charset="-122"/>
                <a:ea typeface="Microsoft YaHei" pitchFamily="34" charset="-122"/>
              </a:rPr>
              <a:t>查阅所引用参考文献的来源出版物</a:t>
            </a:r>
          </a:p>
        </p:txBody>
      </p:sp>
      <p:sp>
        <p:nvSpPr>
          <p:cNvPr id="16" name="TextBox 15"/>
          <p:cNvSpPr txBox="1">
            <a:spLocks noChangeArrowheads="1"/>
          </p:cNvSpPr>
          <p:nvPr/>
        </p:nvSpPr>
        <p:spPr bwMode="auto">
          <a:xfrm>
            <a:off x="3571870" y="3119961"/>
            <a:ext cx="5329239" cy="461665"/>
          </a:xfrm>
          <a:prstGeom prst="rect">
            <a:avLst/>
          </a:prstGeom>
          <a:noFill/>
          <a:ln w="9525">
            <a:noFill/>
            <a:miter lim="800000"/>
            <a:headEnd/>
            <a:tailEnd/>
          </a:ln>
        </p:spPr>
        <p:txBody>
          <a:bodyPr>
            <a:spAutoFit/>
          </a:bodyPr>
          <a:lstStyle/>
          <a:p>
            <a:r>
              <a:rPr lang="zh-CN" altLang="zh-CN" sz="2400" dirty="0">
                <a:solidFill>
                  <a:srgbClr val="000000"/>
                </a:solidFill>
                <a:latin typeface="Microsoft YaHei" pitchFamily="34" charset="-122"/>
                <a:ea typeface="Microsoft YaHei" pitchFamily="34" charset="-122"/>
              </a:rPr>
              <a:t>请教同行</a:t>
            </a:r>
            <a:endParaRPr lang="zh-CN" altLang="en-US" sz="2400" dirty="0">
              <a:solidFill>
                <a:srgbClr val="000000"/>
              </a:solidFill>
              <a:latin typeface="Microsoft YaHei" pitchFamily="34" charset="-122"/>
              <a:ea typeface="Microsoft YaHei" pitchFamily="34" charset="-122"/>
            </a:endParaRPr>
          </a:p>
        </p:txBody>
      </p:sp>
      <p:sp>
        <p:nvSpPr>
          <p:cNvPr id="17" name="TextBox 16"/>
          <p:cNvSpPr txBox="1">
            <a:spLocks noChangeArrowheads="1"/>
          </p:cNvSpPr>
          <p:nvPr/>
        </p:nvSpPr>
        <p:spPr bwMode="auto">
          <a:xfrm>
            <a:off x="3617503" y="4501524"/>
            <a:ext cx="4625975" cy="461665"/>
          </a:xfrm>
          <a:prstGeom prst="rect">
            <a:avLst/>
          </a:prstGeom>
          <a:noFill/>
          <a:ln w="9525">
            <a:noFill/>
            <a:miter lim="800000"/>
            <a:headEnd/>
            <a:tailEnd/>
          </a:ln>
        </p:spPr>
        <p:txBody>
          <a:bodyPr>
            <a:spAutoFit/>
          </a:bodyPr>
          <a:lstStyle/>
          <a:p>
            <a:pPr algn="just"/>
            <a:r>
              <a:rPr lang="en-US" altLang="zh-CN" sz="2400" dirty="0">
                <a:solidFill>
                  <a:srgbClr val="000000"/>
                </a:solidFill>
                <a:latin typeface="Microsoft YaHei" pitchFamily="34" charset="-122"/>
                <a:ea typeface="Microsoft YaHei" pitchFamily="34" charset="-122"/>
              </a:rPr>
              <a:t>Web of Science</a:t>
            </a:r>
            <a:r>
              <a:rPr lang="en-US" altLang="zh-CN" sz="2400" baseline="30000" dirty="0">
                <a:solidFill>
                  <a:srgbClr val="000000"/>
                </a:solidFill>
                <a:latin typeface="Microsoft YaHei" pitchFamily="34" charset="-122"/>
                <a:ea typeface="Microsoft YaHei" pitchFamily="34" charset="-122"/>
              </a:rPr>
              <a:t>TM</a:t>
            </a:r>
            <a:r>
              <a:rPr lang="zh-CN" altLang="en-US" sz="2400" dirty="0">
                <a:solidFill>
                  <a:srgbClr val="000000"/>
                </a:solidFill>
                <a:latin typeface="Microsoft YaHei" pitchFamily="34" charset="-122"/>
                <a:ea typeface="Microsoft YaHei" pitchFamily="34" charset="-122"/>
              </a:rPr>
              <a:t>核心合集</a:t>
            </a:r>
          </a:p>
        </p:txBody>
      </p:sp>
      <p:pic>
        <p:nvPicPr>
          <p:cNvPr id="19" name="Picture 18" descr="sy_2010073121180805209.jpg"/>
          <p:cNvPicPr>
            <a:picLocks noChangeAspect="1"/>
          </p:cNvPicPr>
          <p:nvPr/>
        </p:nvPicPr>
        <p:blipFill>
          <a:blip r:embed="rId2" cstate="print"/>
          <a:stretch>
            <a:fillRect/>
          </a:stretch>
        </p:blipFill>
        <p:spPr>
          <a:xfrm>
            <a:off x="755653" y="1321321"/>
            <a:ext cx="1223963" cy="1223963"/>
          </a:xfrm>
          <a:prstGeom prst="rect">
            <a:avLst/>
          </a:prstGeom>
          <a:ln>
            <a:noFill/>
          </a:ln>
          <a:effectLst>
            <a:outerShdw blurRad="292100" dist="139700" dir="2700000" algn="tl" rotWithShape="0">
              <a:srgbClr val="333333">
                <a:alpha val="65000"/>
              </a:srgbClr>
            </a:outerShdw>
          </a:effectLst>
        </p:spPr>
      </p:pic>
      <p:pic>
        <p:nvPicPr>
          <p:cNvPr id="21" name="Picture 20" descr="sy_2010073120140377009.jpg"/>
          <p:cNvPicPr>
            <a:picLocks noChangeAspect="1"/>
          </p:cNvPicPr>
          <p:nvPr/>
        </p:nvPicPr>
        <p:blipFill>
          <a:blip r:embed="rId3" cstate="print"/>
          <a:stretch>
            <a:fillRect/>
          </a:stretch>
        </p:blipFill>
        <p:spPr>
          <a:xfrm>
            <a:off x="755651" y="2761185"/>
            <a:ext cx="1193800" cy="1201737"/>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xmlns="" id="{D8BA356B-59E1-4D09-863F-DBC491161BC7}"/>
              </a:ext>
            </a:extLst>
          </p:cNvPr>
          <p:cNvPicPr>
            <a:picLocks noChangeAspect="1"/>
          </p:cNvPicPr>
          <p:nvPr/>
        </p:nvPicPr>
        <p:blipFill rotWithShape="1">
          <a:blip r:embed="rId4"/>
          <a:srcRect l="3617" r="4975"/>
          <a:stretch/>
        </p:blipFill>
        <p:spPr>
          <a:xfrm>
            <a:off x="167810" y="4345605"/>
            <a:ext cx="2349604" cy="895868"/>
          </a:xfrm>
          <a:prstGeom prst="rect">
            <a:avLst/>
          </a:prstGeom>
        </p:spPr>
      </p:pic>
    </p:spTree>
    <p:extLst>
      <p:ext uri="{BB962C8B-B14F-4D97-AF65-F5344CB8AC3E}">
        <p14:creationId xmlns:p14="http://schemas.microsoft.com/office/powerpoint/2010/main" val="290997837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2269"/>
            <a:ext cx="9144000" cy="4846464"/>
          </a:xfrm>
          <a:prstGeom prst="rect">
            <a:avLst/>
          </a:prstGeom>
        </p:spPr>
      </p:pic>
      <p:sp>
        <p:nvSpPr>
          <p:cNvPr id="2" name="Title 1"/>
          <p:cNvSpPr>
            <a:spLocks noGrp="1"/>
          </p:cNvSpPr>
          <p:nvPr>
            <p:ph type="title"/>
          </p:nvPr>
        </p:nvSpPr>
        <p:spPr>
          <a:xfrm>
            <a:off x="628650" y="365129"/>
            <a:ext cx="6529234" cy="679419"/>
          </a:xfrm>
        </p:spPr>
        <p:txBody>
          <a:bodyPr/>
          <a:lstStyle/>
          <a:p>
            <a:r>
              <a:rPr lang="zh-CN" altLang="en-US" dirty="0" smtClean="0"/>
              <a:t>石墨烯论文主要来源期刊</a:t>
            </a:r>
            <a:endParaRPr lang="en-US" dirty="0"/>
          </a:p>
        </p:txBody>
      </p:sp>
      <p:sp>
        <p:nvSpPr>
          <p:cNvPr id="6" name="Rounded Rectangle 5"/>
          <p:cNvSpPr/>
          <p:nvPr/>
        </p:nvSpPr>
        <p:spPr>
          <a:xfrm>
            <a:off x="68827" y="4038959"/>
            <a:ext cx="1081548" cy="277402"/>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
        <p:nvSpPr>
          <p:cNvPr id="7" name="Rounded Rectangle 6"/>
          <p:cNvSpPr/>
          <p:nvPr/>
        </p:nvSpPr>
        <p:spPr>
          <a:xfrm>
            <a:off x="4552336" y="2432548"/>
            <a:ext cx="865239" cy="438471"/>
          </a:xfrm>
          <a:prstGeom prst="roundRect">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Tree>
    <p:extLst>
      <p:ext uri="{BB962C8B-B14F-4D97-AF65-F5344CB8AC3E}">
        <p14:creationId xmlns:p14="http://schemas.microsoft.com/office/powerpoint/2010/main" val="1799054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4381"/>
            <a:ext cx="9189625" cy="5167829"/>
          </a:xfrm>
          <a:prstGeom prst="rect">
            <a:avLst/>
          </a:prstGeom>
        </p:spPr>
      </p:pic>
      <p:sp>
        <p:nvSpPr>
          <p:cNvPr id="8" name="Rounded Rectangle 7"/>
          <p:cNvSpPr/>
          <p:nvPr/>
        </p:nvSpPr>
        <p:spPr>
          <a:xfrm>
            <a:off x="1108535" y="3658522"/>
            <a:ext cx="2598903" cy="888621"/>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150000"/>
              </a:lnSpc>
              <a:spcBef>
                <a:spcPct val="0"/>
              </a:spcBef>
              <a:spcAft>
                <a:spcPct val="0"/>
              </a:spcAft>
            </a:pPr>
            <a:r>
              <a:rPr lang="zh-CN" altLang="en-US" sz="1600" dirty="0">
                <a:solidFill>
                  <a:srgbClr val="FFFFFF"/>
                </a:solidFill>
                <a:latin typeface="Microsoft YaHei" pitchFamily="34" charset="-122"/>
                <a:ea typeface="Microsoft YaHei" pitchFamily="34" charset="-122"/>
              </a:rPr>
              <a:t>在</a:t>
            </a:r>
            <a:r>
              <a:rPr lang="en-US" altLang="zh-CN" sz="1600" dirty="0">
                <a:solidFill>
                  <a:srgbClr val="FFFFFF"/>
                </a:solidFill>
                <a:latin typeface="Microsoft YaHei" pitchFamily="34" charset="-122"/>
                <a:ea typeface="Microsoft YaHei" pitchFamily="34" charset="-122"/>
              </a:rPr>
              <a:t>Web Of Science</a:t>
            </a:r>
            <a:r>
              <a:rPr lang="zh-CN" altLang="en-US" sz="1600" dirty="0">
                <a:solidFill>
                  <a:srgbClr val="FFFFFF"/>
                </a:solidFill>
                <a:latin typeface="Microsoft YaHei" pitchFamily="34" charset="-122"/>
                <a:ea typeface="Microsoft YaHei" pitchFamily="34" charset="-122"/>
              </a:rPr>
              <a:t>界面里查看期刊的基本信息</a:t>
            </a:r>
            <a:endParaRPr lang="en-GB" altLang="en-US" sz="1600" dirty="0">
              <a:solidFill>
                <a:srgbClr val="FFFFFF"/>
              </a:solidFill>
              <a:latin typeface="Microsoft YaHei" pitchFamily="34" charset="-122"/>
              <a:ea typeface="Microsoft YaHei" pitchFamily="34" charset="-122"/>
            </a:endParaRPr>
          </a:p>
        </p:txBody>
      </p:sp>
      <p:sp>
        <p:nvSpPr>
          <p:cNvPr id="9" name="Rounded Rectangle 8"/>
          <p:cNvSpPr/>
          <p:nvPr/>
        </p:nvSpPr>
        <p:spPr>
          <a:xfrm>
            <a:off x="2561825" y="3250000"/>
            <a:ext cx="545170" cy="198295"/>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
        <p:nvSpPr>
          <p:cNvPr id="10" name="Title 1"/>
          <p:cNvSpPr>
            <a:spLocks noGrp="1"/>
          </p:cNvSpPr>
          <p:nvPr>
            <p:ph type="title"/>
          </p:nvPr>
        </p:nvSpPr>
        <p:spPr>
          <a:xfrm>
            <a:off x="628648" y="209843"/>
            <a:ext cx="7859367" cy="679419"/>
          </a:xfrm>
        </p:spPr>
        <p:txBody>
          <a:bodyPr/>
          <a:lstStyle/>
          <a:p>
            <a:pPr defTabSz="914377"/>
            <a:r>
              <a:rPr lang="en-CA" sz="2400" dirty="0">
                <a:solidFill>
                  <a:srgbClr val="6817FF"/>
                </a:solidFill>
                <a:cs typeface="Arial" pitchFamily="34" charset="0"/>
              </a:rPr>
              <a:t>Journal Citation Reports</a:t>
            </a:r>
            <a:r>
              <a:rPr lang="zh-CN" altLang="en-US" sz="2400" dirty="0">
                <a:solidFill>
                  <a:srgbClr val="6817FF"/>
                </a:solidFill>
                <a:cs typeface="Arial" pitchFamily="34" charset="0"/>
              </a:rPr>
              <a:t>与</a:t>
            </a:r>
            <a:r>
              <a:rPr lang="en-CA" sz="2400" dirty="0">
                <a:solidFill>
                  <a:srgbClr val="6817FF"/>
                </a:solidFill>
                <a:cs typeface="Arial" pitchFamily="34" charset="0"/>
              </a:rPr>
              <a:t>Web of Science</a:t>
            </a:r>
            <a:r>
              <a:rPr lang="zh-CN" altLang="en-US" sz="2400" dirty="0">
                <a:solidFill>
                  <a:srgbClr val="6817FF"/>
                </a:solidFill>
                <a:cs typeface="Arial" pitchFamily="34" charset="0"/>
              </a:rPr>
              <a:t>相互融合</a:t>
            </a:r>
            <a:endParaRPr lang="en-GB" sz="2400" dirty="0">
              <a:solidFill>
                <a:srgbClr val="6817FF"/>
              </a:solidFill>
              <a:cs typeface="Arial" pitchFamily="34" charset="0"/>
            </a:endParaRPr>
          </a:p>
        </p:txBody>
      </p:sp>
      <p:pic>
        <p:nvPicPr>
          <p:cNvPr id="3" name="Picture 2"/>
          <p:cNvPicPr>
            <a:picLocks noChangeAspect="1"/>
          </p:cNvPicPr>
          <p:nvPr/>
        </p:nvPicPr>
        <p:blipFill>
          <a:blip r:embed="rId4"/>
          <a:stretch>
            <a:fillRect/>
          </a:stretch>
        </p:blipFill>
        <p:spPr>
          <a:xfrm>
            <a:off x="4050358" y="2103250"/>
            <a:ext cx="4406327" cy="4017046"/>
          </a:xfrm>
          <a:prstGeom prst="rect">
            <a:avLst/>
          </a:prstGeom>
          <a:ln>
            <a:solidFill>
              <a:schemeClr val="tx1"/>
            </a:solidFill>
          </a:ln>
          <a:effectLst>
            <a:outerShdw blurRad="50800" dist="38100" dir="2700000" algn="tl" rotWithShape="0">
              <a:prstClr val="black">
                <a:alpha val="40000"/>
              </a:prstClr>
            </a:outerShdw>
          </a:effectLst>
        </p:spPr>
      </p:pic>
      <p:sp>
        <p:nvSpPr>
          <p:cNvPr id="6" name="Rounded Rectangle 5"/>
          <p:cNvSpPr/>
          <p:nvPr/>
        </p:nvSpPr>
        <p:spPr>
          <a:xfrm>
            <a:off x="5813423" y="4776544"/>
            <a:ext cx="2006488" cy="870931"/>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150000"/>
              </a:lnSpc>
              <a:spcBef>
                <a:spcPct val="0"/>
              </a:spcBef>
              <a:spcAft>
                <a:spcPct val="0"/>
              </a:spcAft>
            </a:pPr>
            <a:r>
              <a:rPr lang="zh-CN" altLang="en-US" sz="1600" dirty="0">
                <a:solidFill>
                  <a:srgbClr val="FFFFFF"/>
                </a:solidFill>
                <a:latin typeface="Microsoft YaHei" pitchFamily="34" charset="-122"/>
                <a:ea typeface="Microsoft YaHei" pitchFamily="34" charset="-122"/>
              </a:rPr>
              <a:t>由此处进入</a:t>
            </a:r>
            <a:r>
              <a:rPr lang="en-US" altLang="zh-CN" sz="1600" dirty="0">
                <a:solidFill>
                  <a:srgbClr val="FFFFFF"/>
                </a:solidFill>
                <a:latin typeface="Microsoft YaHei" pitchFamily="34" charset="-122"/>
                <a:ea typeface="Microsoft YaHei" pitchFamily="34" charset="-122"/>
              </a:rPr>
              <a:t>Journal Citation Reports</a:t>
            </a:r>
            <a:endParaRPr lang="en-GB" sz="1600" dirty="0">
              <a:solidFill>
                <a:srgbClr val="FFFFFF"/>
              </a:solidFill>
              <a:latin typeface="Microsoft YaHei" pitchFamily="34" charset="-122"/>
              <a:ea typeface="Microsoft YaHei" pitchFamily="34" charset="-122"/>
            </a:endParaRPr>
          </a:p>
        </p:txBody>
      </p:sp>
      <p:sp>
        <p:nvSpPr>
          <p:cNvPr id="7" name="Rounded Rectangle 6"/>
          <p:cNvSpPr/>
          <p:nvPr/>
        </p:nvSpPr>
        <p:spPr>
          <a:xfrm>
            <a:off x="5049105" y="4456453"/>
            <a:ext cx="1312367" cy="181380"/>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spTree>
    <p:extLst>
      <p:ext uri="{BB962C8B-B14F-4D97-AF65-F5344CB8AC3E}">
        <p14:creationId xmlns:p14="http://schemas.microsoft.com/office/powerpoint/2010/main" val="285869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592" y="608225"/>
            <a:ext cx="8932366" cy="2386786"/>
          </a:xfrm>
          <a:prstGeom prst="rect">
            <a:avLst/>
          </a:prstGeom>
        </p:spPr>
      </p:pic>
      <p:pic>
        <p:nvPicPr>
          <p:cNvPr id="10" name="Picture 9"/>
          <p:cNvPicPr>
            <a:picLocks noChangeAspect="1"/>
          </p:cNvPicPr>
          <p:nvPr/>
        </p:nvPicPr>
        <p:blipFill>
          <a:blip r:embed="rId4"/>
          <a:stretch>
            <a:fillRect/>
          </a:stretch>
        </p:blipFill>
        <p:spPr>
          <a:xfrm>
            <a:off x="37311" y="2782977"/>
            <a:ext cx="9106689" cy="3848433"/>
          </a:xfrm>
          <a:prstGeom prst="rect">
            <a:avLst/>
          </a:prstGeom>
        </p:spPr>
      </p:pic>
      <p:sp>
        <p:nvSpPr>
          <p:cNvPr id="3" name="Title 1"/>
          <p:cNvSpPr>
            <a:spLocks noGrp="1"/>
          </p:cNvSpPr>
          <p:nvPr>
            <p:ph type="title"/>
          </p:nvPr>
        </p:nvSpPr>
        <p:spPr>
          <a:xfrm>
            <a:off x="541538" y="110281"/>
            <a:ext cx="8390828" cy="399311"/>
          </a:xfrm>
        </p:spPr>
        <p:txBody>
          <a:bodyPr/>
          <a:lstStyle/>
          <a:p>
            <a:pPr>
              <a:defRPr/>
            </a:pPr>
            <a:r>
              <a:rPr lang="zh-CN" altLang="en-US" sz="2400" dirty="0" smtClean="0"/>
              <a:t>期刊引证报告</a:t>
            </a:r>
            <a:r>
              <a:rPr lang="en-US" altLang="zh-CN" sz="2400" dirty="0" smtClean="0"/>
              <a:t>——</a:t>
            </a:r>
            <a:r>
              <a:rPr lang="en-US" sz="2400" dirty="0" smtClean="0"/>
              <a:t>J</a:t>
            </a:r>
            <a:r>
              <a:rPr lang="en-US" altLang="zh-CN" sz="2400" dirty="0" smtClean="0"/>
              <a:t>ournal Citation Reports</a:t>
            </a:r>
            <a:endParaRPr lang="en-US" sz="2400" dirty="0"/>
          </a:p>
        </p:txBody>
      </p:sp>
      <p:sp>
        <p:nvSpPr>
          <p:cNvPr id="6" name="圆角矩形 21"/>
          <p:cNvSpPr>
            <a:spLocks noChangeArrowheads="1"/>
          </p:cNvSpPr>
          <p:nvPr/>
        </p:nvSpPr>
        <p:spPr bwMode="auto">
          <a:xfrm>
            <a:off x="2654341" y="3353113"/>
            <a:ext cx="540434" cy="636806"/>
          </a:xfrm>
          <a:prstGeom prst="roundRect">
            <a:avLst>
              <a:gd name="adj" fmla="val 16667"/>
            </a:avLst>
          </a:prstGeom>
          <a:noFill/>
          <a:ln w="25400" algn="ctr">
            <a:solidFill>
              <a:srgbClr val="1AC604"/>
            </a:solidFill>
            <a:round/>
            <a:headEnd/>
            <a:tailEnd/>
          </a:ln>
        </p:spPr>
        <p:txBody>
          <a:bodyPr lIns="0" tIns="0" rIns="182880" bIns="0"/>
          <a:lstStyle/>
          <a:p>
            <a:pPr>
              <a:spcBef>
                <a:spcPct val="50000"/>
              </a:spcBef>
            </a:pPr>
            <a:endParaRPr lang="zh-CN" altLang="en-US" sz="2400" dirty="0">
              <a:solidFill>
                <a:srgbClr val="1AC604"/>
              </a:solidFill>
            </a:endParaRPr>
          </a:p>
        </p:txBody>
      </p:sp>
      <p:pic>
        <p:nvPicPr>
          <p:cNvPr id="11" name="Picture 10"/>
          <p:cNvPicPr>
            <a:picLocks noChangeAspect="1"/>
          </p:cNvPicPr>
          <p:nvPr/>
        </p:nvPicPr>
        <p:blipFill>
          <a:blip r:embed="rId5"/>
          <a:stretch>
            <a:fillRect/>
          </a:stretch>
        </p:blipFill>
        <p:spPr>
          <a:xfrm>
            <a:off x="3634944" y="3298872"/>
            <a:ext cx="5297422" cy="3332538"/>
          </a:xfrm>
          <a:prstGeom prst="rect">
            <a:avLst/>
          </a:prstGeom>
          <a:ln>
            <a:solidFill>
              <a:schemeClr val="tx1"/>
            </a:solidFill>
          </a:ln>
          <a:effectLst>
            <a:outerShdw blurRad="50800" dist="38100" dir="2700000" algn="tl" rotWithShape="0">
              <a:prstClr val="black">
                <a:alpha val="40000"/>
              </a:prstClr>
            </a:outerShdw>
          </a:effectLst>
        </p:spPr>
      </p:pic>
      <p:sp>
        <p:nvSpPr>
          <p:cNvPr id="7" name="Right Arrow 6"/>
          <p:cNvSpPr/>
          <p:nvPr/>
        </p:nvSpPr>
        <p:spPr>
          <a:xfrm>
            <a:off x="2842943" y="4018398"/>
            <a:ext cx="703664" cy="219075"/>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 name="TextBox 7"/>
          <p:cNvSpPr txBox="1"/>
          <p:nvPr/>
        </p:nvSpPr>
        <p:spPr>
          <a:xfrm>
            <a:off x="4736952" y="4210969"/>
            <a:ext cx="1688069" cy="323165"/>
          </a:xfrm>
          <a:prstGeom prst="rect">
            <a:avLst/>
          </a:prstGeom>
          <a:solidFill>
            <a:srgbClr val="18B103"/>
          </a:solidFill>
          <a:ln>
            <a:solidFill>
              <a:schemeClr val="tx2"/>
            </a:solidFill>
          </a:ln>
        </p:spPr>
        <p:txBody>
          <a:bodyPr wrap="square">
            <a:spAutoFit/>
          </a:bodyPr>
          <a:lstStyle/>
          <a:p>
            <a:pPr algn="ctr">
              <a:defRPr/>
            </a:pPr>
            <a:r>
              <a:rPr lang="en-US" altLang="zh-CN"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5</a:t>
            </a:r>
            <a:r>
              <a:rPr lang="zh-CN" altLang="en-US"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年影响因子趋势</a:t>
            </a:r>
            <a:endParaRPr lang="en-US" sz="1500" b="1" dirty="0">
              <a:solidFill>
                <a:srgbClr val="FFFFFF"/>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9075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rotWithShape="1">
          <a:blip r:embed="rId4" cstate="print"/>
          <a:srcRect b="42690"/>
          <a:stretch/>
        </p:blipFill>
        <p:spPr bwMode="auto">
          <a:xfrm>
            <a:off x="0" y="1804164"/>
            <a:ext cx="9144000" cy="2781335"/>
          </a:xfrm>
          <a:prstGeom prst="rect">
            <a:avLst/>
          </a:prstGeom>
          <a:noFill/>
          <a:ln w="9525">
            <a:noFill/>
            <a:miter lim="800000"/>
            <a:headEnd/>
            <a:tailEnd/>
          </a:ln>
        </p:spPr>
      </p:pic>
      <p:sp>
        <p:nvSpPr>
          <p:cNvPr id="2" name="Title 1"/>
          <p:cNvSpPr>
            <a:spLocks noGrp="1"/>
          </p:cNvSpPr>
          <p:nvPr>
            <p:ph type="title"/>
          </p:nvPr>
        </p:nvSpPr>
        <p:spPr>
          <a:xfrm>
            <a:off x="628651" y="365128"/>
            <a:ext cx="3943351" cy="679419"/>
          </a:xfrm>
        </p:spPr>
        <p:txBody>
          <a:bodyPr/>
          <a:lstStyle/>
          <a:p>
            <a:pPr defTabSz="914377"/>
            <a:r>
              <a:rPr lang="zh-CN" altLang="en-US" sz="2900" dirty="0">
                <a:solidFill>
                  <a:srgbClr val="6817FF"/>
                </a:solidFill>
                <a:cs typeface="Arial" pitchFamily="34" charset="0"/>
              </a:rPr>
              <a:t>关于被镇压期刊的说明</a:t>
            </a:r>
            <a:endParaRPr lang="en-US" sz="2900" dirty="0">
              <a:solidFill>
                <a:srgbClr val="6817FF"/>
              </a:solidFill>
              <a:cs typeface="Arial" pitchFamily="34" charset="0"/>
            </a:endParaRPr>
          </a:p>
        </p:txBody>
      </p:sp>
      <p:sp>
        <p:nvSpPr>
          <p:cNvPr id="4" name="Rounded Rectangle 3"/>
          <p:cNvSpPr/>
          <p:nvPr/>
        </p:nvSpPr>
        <p:spPr>
          <a:xfrm>
            <a:off x="3353139" y="3567907"/>
            <a:ext cx="2971800" cy="851520"/>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zh-CN" altLang="en-US" sz="1600" dirty="0">
                <a:solidFill>
                  <a:srgbClr val="FFFFFF"/>
                </a:solidFill>
                <a:latin typeface="Microsoft YaHei" pitchFamily="34" charset="-122"/>
                <a:ea typeface="Microsoft YaHei" pitchFamily="34" charset="-122"/>
              </a:rPr>
              <a:t>之前被镇压的期刊</a:t>
            </a:r>
            <a:r>
              <a:rPr lang="en-US" altLang="zh-CN" sz="1600" dirty="0">
                <a:solidFill>
                  <a:srgbClr val="FFFFFF"/>
                </a:solidFill>
                <a:latin typeface="Microsoft YaHei" pitchFamily="34" charset="-122"/>
                <a:ea typeface="Microsoft YaHei" pitchFamily="34" charset="-122"/>
              </a:rPr>
              <a:t>/</a:t>
            </a:r>
            <a:r>
              <a:rPr lang="zh-CN" altLang="en-US" sz="1600" dirty="0">
                <a:solidFill>
                  <a:srgbClr val="FFFFFF"/>
                </a:solidFill>
                <a:latin typeface="Microsoft YaHei" pitchFamily="34" charset="-122"/>
                <a:ea typeface="Microsoft YaHei" pitchFamily="34" charset="-122"/>
              </a:rPr>
              <a:t>未有影响因子的期刊，会在详细页面说明</a:t>
            </a:r>
            <a:endParaRPr lang="en-US" altLang="zh-CN" sz="1600" dirty="0">
              <a:solidFill>
                <a:srgbClr val="FFFFFF"/>
              </a:solidFill>
              <a:latin typeface="Microsoft YaHei" pitchFamily="34" charset="-122"/>
              <a:ea typeface="Microsoft YaHei" pitchFamily="34" charset="-122"/>
            </a:endParaRPr>
          </a:p>
        </p:txBody>
      </p:sp>
      <p:sp>
        <p:nvSpPr>
          <p:cNvPr id="8" name="Rounded Rectangle 7"/>
          <p:cNvSpPr/>
          <p:nvPr/>
        </p:nvSpPr>
        <p:spPr>
          <a:xfrm>
            <a:off x="6667291" y="4060623"/>
            <a:ext cx="1728192" cy="360040"/>
          </a:xfrm>
          <a:prstGeom prst="roundRect">
            <a:avLst>
              <a:gd name="adj" fmla="val 10953"/>
            </a:avLst>
          </a:prstGeom>
          <a:noFill/>
          <a:ln w="28575">
            <a:solidFill>
              <a:srgbClr val="1D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endParaRPr>
          </a:p>
        </p:txBody>
      </p:sp>
    </p:spTree>
    <p:extLst>
      <p:ext uri="{BB962C8B-B14F-4D97-AF65-F5344CB8AC3E}">
        <p14:creationId xmlns:p14="http://schemas.microsoft.com/office/powerpoint/2010/main" val="2952355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1" y="365128"/>
            <a:ext cx="7481680" cy="679419"/>
          </a:xfrm>
        </p:spPr>
        <p:txBody>
          <a:bodyPr/>
          <a:lstStyle/>
          <a:p>
            <a:r>
              <a:rPr lang="en-US" altLang="zh-CN" dirty="0">
                <a:latin typeface="微软雅黑" pitchFamily="34" charset="-122"/>
                <a:ea typeface="微软雅黑" pitchFamily="34" charset="-122"/>
              </a:rPr>
              <a:t>ENDNOTE</a:t>
            </a:r>
            <a:r>
              <a:rPr lang="zh-CN" altLang="en-US" dirty="0">
                <a:latin typeface="微软雅黑" pitchFamily="34" charset="-122"/>
                <a:ea typeface="微软雅黑" pitchFamily="34" charset="-122"/>
              </a:rPr>
              <a:t>匹配功能</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找到最合适您投稿的期刊</a:t>
            </a:r>
          </a:p>
        </p:txBody>
      </p:sp>
      <p:pic>
        <p:nvPicPr>
          <p:cNvPr id="6" name="Picture 3"/>
          <p:cNvPicPr>
            <a:picLocks noChangeAspect="1" noChangeArrowheads="1"/>
          </p:cNvPicPr>
          <p:nvPr/>
        </p:nvPicPr>
        <p:blipFill>
          <a:blip r:embed="rId2"/>
          <a:stretch>
            <a:fillRect/>
          </a:stretch>
        </p:blipFill>
        <p:spPr bwMode="auto">
          <a:xfrm>
            <a:off x="0" y="1313511"/>
            <a:ext cx="9144000" cy="3799561"/>
          </a:xfrm>
          <a:prstGeom prst="rect">
            <a:avLst/>
          </a:prstGeom>
          <a:noFill/>
          <a:ln w="9525">
            <a:noFill/>
            <a:miter lim="800000"/>
            <a:headEnd/>
            <a:tailEnd/>
          </a:ln>
          <a:effectLst/>
        </p:spPr>
      </p:pic>
      <p:sp>
        <p:nvSpPr>
          <p:cNvPr id="7" name="圆角矩形 21"/>
          <p:cNvSpPr>
            <a:spLocks noChangeArrowheads="1"/>
          </p:cNvSpPr>
          <p:nvPr/>
        </p:nvSpPr>
        <p:spPr bwMode="auto">
          <a:xfrm flipV="1">
            <a:off x="2975573" y="1228140"/>
            <a:ext cx="425669" cy="357191"/>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8" name="圆角矩形 21"/>
          <p:cNvSpPr>
            <a:spLocks noChangeArrowheads="1"/>
          </p:cNvSpPr>
          <p:nvPr/>
        </p:nvSpPr>
        <p:spPr bwMode="auto">
          <a:xfrm flipV="1">
            <a:off x="171283" y="2552614"/>
            <a:ext cx="659236"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9" name="圆角矩形 21"/>
          <p:cNvSpPr>
            <a:spLocks noChangeArrowheads="1"/>
          </p:cNvSpPr>
          <p:nvPr/>
        </p:nvSpPr>
        <p:spPr bwMode="auto">
          <a:xfrm flipV="1">
            <a:off x="169228" y="3042187"/>
            <a:ext cx="643471"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0" name="圆角矩形 21"/>
          <p:cNvSpPr>
            <a:spLocks noChangeArrowheads="1"/>
          </p:cNvSpPr>
          <p:nvPr/>
        </p:nvSpPr>
        <p:spPr bwMode="auto">
          <a:xfrm flipV="1">
            <a:off x="168799" y="4006897"/>
            <a:ext cx="580407" cy="325195"/>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6394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561AE8-6655-4A7D-964E-4300CCF50B9B}"/>
              </a:ext>
            </a:extLst>
          </p:cNvPr>
          <p:cNvSpPr>
            <a:spLocks noGrp="1"/>
          </p:cNvSpPr>
          <p:nvPr>
            <p:ph type="title"/>
          </p:nvPr>
        </p:nvSpPr>
        <p:spPr/>
        <p:txBody>
          <a:bodyPr/>
          <a:lstStyle/>
          <a:p>
            <a:endParaRPr lang="zh-CN" altLang="en-US"/>
          </a:p>
        </p:txBody>
      </p:sp>
      <p:pic>
        <p:nvPicPr>
          <p:cNvPr id="5" name="Picture 2"/>
          <p:cNvPicPr>
            <a:picLocks noChangeAspect="1" noChangeArrowheads="1"/>
          </p:cNvPicPr>
          <p:nvPr/>
        </p:nvPicPr>
        <p:blipFill>
          <a:blip r:embed="rId3"/>
          <a:stretch>
            <a:fillRect/>
          </a:stretch>
        </p:blipFill>
        <p:spPr bwMode="auto">
          <a:xfrm>
            <a:off x="154471" y="0"/>
            <a:ext cx="7292008" cy="4724400"/>
          </a:xfrm>
          <a:prstGeom prst="rect">
            <a:avLst/>
          </a:prstGeom>
          <a:noFill/>
          <a:ln w="9525">
            <a:noFill/>
            <a:miter lim="800000"/>
            <a:headEnd/>
            <a:tailEnd/>
          </a:ln>
          <a:effectLst/>
        </p:spPr>
      </p:pic>
      <p:pic>
        <p:nvPicPr>
          <p:cNvPr id="6" name="Picture 3"/>
          <p:cNvPicPr>
            <a:picLocks noChangeAspect="1" noChangeArrowheads="1"/>
          </p:cNvPicPr>
          <p:nvPr/>
        </p:nvPicPr>
        <p:blipFill>
          <a:blip r:embed="rId4"/>
          <a:stretch>
            <a:fillRect/>
          </a:stretch>
        </p:blipFill>
        <p:spPr bwMode="auto">
          <a:xfrm>
            <a:off x="1343723" y="2299662"/>
            <a:ext cx="7580509" cy="3771900"/>
          </a:xfrm>
          <a:prstGeom prst="rect">
            <a:avLst/>
          </a:prstGeom>
          <a:ln w="3175"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sp>
        <p:nvSpPr>
          <p:cNvPr id="7" name="圆角矩形 21"/>
          <p:cNvSpPr>
            <a:spLocks noChangeArrowheads="1"/>
          </p:cNvSpPr>
          <p:nvPr/>
        </p:nvSpPr>
        <p:spPr bwMode="auto">
          <a:xfrm flipV="1">
            <a:off x="7800281" y="5757274"/>
            <a:ext cx="1149420" cy="287339"/>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dirty="0">
              <a:solidFill>
                <a:srgbClr val="92D050"/>
              </a:solidFill>
              <a:ea typeface="宋体" pitchFamily="2" charset="-122"/>
            </a:endParaRPr>
          </a:p>
        </p:txBody>
      </p:sp>
      <p:sp>
        <p:nvSpPr>
          <p:cNvPr id="8" name="圆角矩形 21"/>
          <p:cNvSpPr>
            <a:spLocks noChangeArrowheads="1"/>
          </p:cNvSpPr>
          <p:nvPr/>
        </p:nvSpPr>
        <p:spPr bwMode="auto">
          <a:xfrm flipV="1">
            <a:off x="1363701" y="2728290"/>
            <a:ext cx="6715172" cy="2786083"/>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549481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01915E-78B2-440D-8918-599FDBA10900}"/>
              </a:ext>
            </a:extLst>
          </p:cNvPr>
          <p:cNvSpPr>
            <a:spLocks noGrp="1"/>
          </p:cNvSpPr>
          <p:nvPr>
            <p:ph type="title"/>
          </p:nvPr>
        </p:nvSpPr>
        <p:spPr>
          <a:xfrm>
            <a:off x="628651" y="365128"/>
            <a:ext cx="7600951" cy="679419"/>
          </a:xfrm>
        </p:spPr>
        <p:txBody>
          <a:bodyPr/>
          <a:lstStyle/>
          <a:p>
            <a:r>
              <a:rPr lang="en-US" altLang="zh-CN" kern="0" dirty="0"/>
              <a:t>ENDNOTE</a:t>
            </a:r>
            <a:r>
              <a:rPr lang="zh-CN" altLang="en-US" kern="0" dirty="0"/>
              <a:t>匹配功能</a:t>
            </a:r>
            <a:r>
              <a:rPr lang="en-US" altLang="zh-CN" kern="0" dirty="0"/>
              <a:t>-</a:t>
            </a:r>
            <a:r>
              <a:rPr lang="zh-CN" altLang="en-US" kern="0" dirty="0"/>
              <a:t>找到最合适您投稿的期刊</a:t>
            </a:r>
            <a:br>
              <a:rPr lang="zh-CN" altLang="en-US" kern="0" dirty="0"/>
            </a:br>
            <a:endParaRPr lang="zh-CN" altLang="en-US" dirty="0"/>
          </a:p>
        </p:txBody>
      </p:sp>
      <p:pic>
        <p:nvPicPr>
          <p:cNvPr id="5" name="Picture 3"/>
          <p:cNvPicPr>
            <a:picLocks noChangeAspect="1" noChangeArrowheads="1"/>
          </p:cNvPicPr>
          <p:nvPr/>
        </p:nvPicPr>
        <p:blipFill>
          <a:blip r:embed="rId2"/>
          <a:stretch>
            <a:fillRect/>
          </a:stretch>
        </p:blipFill>
        <p:spPr bwMode="auto">
          <a:xfrm>
            <a:off x="350046" y="1014730"/>
            <a:ext cx="8372475" cy="5084809"/>
          </a:xfrm>
          <a:prstGeom prst="rect">
            <a:avLst/>
          </a:prstGeom>
          <a:noFill/>
          <a:ln w="9525">
            <a:noFill/>
            <a:miter lim="800000"/>
            <a:headEnd/>
            <a:tailEnd/>
          </a:ln>
          <a:effectLst/>
        </p:spPr>
      </p:pic>
      <p:sp>
        <p:nvSpPr>
          <p:cNvPr id="6" name="圆角矩形 21"/>
          <p:cNvSpPr>
            <a:spLocks noChangeArrowheads="1"/>
          </p:cNvSpPr>
          <p:nvPr/>
        </p:nvSpPr>
        <p:spPr bwMode="auto">
          <a:xfrm flipV="1">
            <a:off x="392879" y="2271344"/>
            <a:ext cx="5799200" cy="332711"/>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16552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26" y="0"/>
            <a:ext cx="7709105" cy="679419"/>
          </a:xfrm>
        </p:spPr>
        <p:txBody>
          <a:bodyPr/>
          <a:lstStyle/>
          <a:p>
            <a:r>
              <a:rPr lang="zh-CN" altLang="en-US" sz="2400" dirty="0" smtClean="0"/>
              <a:t>通过</a:t>
            </a:r>
            <a:r>
              <a:rPr lang="en-US" altLang="zh-CN" sz="2400" dirty="0" smtClean="0"/>
              <a:t>JCR</a:t>
            </a:r>
            <a:r>
              <a:rPr lang="zh-CN" altLang="en-US" sz="2400" dirty="0" smtClean="0"/>
              <a:t>获得</a:t>
            </a:r>
            <a:r>
              <a:rPr lang="en-US" altLang="zh-CN" sz="2400" dirty="0" smtClean="0"/>
              <a:t>ESI</a:t>
            </a:r>
            <a:r>
              <a:rPr lang="zh-CN" altLang="en-US" sz="2400" dirty="0" smtClean="0"/>
              <a:t>材料科学学科</a:t>
            </a:r>
            <a:r>
              <a:rPr lang="en-US" altLang="zh-CN" sz="2400" dirty="0" smtClean="0"/>
              <a:t>SCI</a:t>
            </a:r>
            <a:r>
              <a:rPr lang="zh-CN" altLang="en-US" sz="2400" dirty="0" smtClean="0"/>
              <a:t>期刊列表</a:t>
            </a:r>
            <a:endParaRPr lang="en-US" sz="2400" dirty="0"/>
          </a:p>
        </p:txBody>
      </p:sp>
      <p:pic>
        <p:nvPicPr>
          <p:cNvPr id="3" name="Picture 2"/>
          <p:cNvPicPr>
            <a:picLocks noChangeAspect="1"/>
          </p:cNvPicPr>
          <p:nvPr/>
        </p:nvPicPr>
        <p:blipFill>
          <a:blip r:embed="rId3"/>
          <a:stretch>
            <a:fillRect/>
          </a:stretch>
        </p:blipFill>
        <p:spPr>
          <a:xfrm>
            <a:off x="0" y="467732"/>
            <a:ext cx="9144000" cy="844745"/>
          </a:xfrm>
          <a:prstGeom prst="rect">
            <a:avLst/>
          </a:prstGeom>
        </p:spPr>
      </p:pic>
      <p:pic>
        <p:nvPicPr>
          <p:cNvPr id="4" name="Picture 3"/>
          <p:cNvPicPr>
            <a:picLocks noChangeAspect="1"/>
          </p:cNvPicPr>
          <p:nvPr/>
        </p:nvPicPr>
        <p:blipFill>
          <a:blip r:embed="rId4"/>
          <a:stretch>
            <a:fillRect/>
          </a:stretch>
        </p:blipFill>
        <p:spPr>
          <a:xfrm>
            <a:off x="346535" y="1312475"/>
            <a:ext cx="8178033" cy="6251379"/>
          </a:xfrm>
          <a:prstGeom prst="rect">
            <a:avLst/>
          </a:prstGeom>
        </p:spPr>
      </p:pic>
      <p:sp>
        <p:nvSpPr>
          <p:cNvPr id="5" name="圆角矩形 21"/>
          <p:cNvSpPr>
            <a:spLocks noChangeArrowheads="1"/>
          </p:cNvSpPr>
          <p:nvPr/>
        </p:nvSpPr>
        <p:spPr bwMode="auto">
          <a:xfrm flipV="1">
            <a:off x="495946" y="4631267"/>
            <a:ext cx="1362352" cy="353687"/>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6" name="圆角矩形 21"/>
          <p:cNvSpPr>
            <a:spLocks noChangeArrowheads="1"/>
          </p:cNvSpPr>
          <p:nvPr/>
        </p:nvSpPr>
        <p:spPr bwMode="auto">
          <a:xfrm flipV="1">
            <a:off x="3366870" y="2418846"/>
            <a:ext cx="1775401" cy="5145008"/>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7" name="圆角矩形 21"/>
          <p:cNvSpPr>
            <a:spLocks noChangeArrowheads="1"/>
          </p:cNvSpPr>
          <p:nvPr/>
        </p:nvSpPr>
        <p:spPr bwMode="auto">
          <a:xfrm flipV="1">
            <a:off x="5926610" y="2418847"/>
            <a:ext cx="793062" cy="5145007"/>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391119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ea typeface="Microsoft YaHei UI" panose="020B0503020204020204" pitchFamily="34" charset="-122"/>
              <a:sym typeface="Arial" panose="020B0604020202020204" pitchFamily="34" charset="0"/>
            </a:endParaRPr>
          </a:p>
        </p:txBody>
      </p:sp>
      <p:grpSp>
        <p:nvGrpSpPr>
          <p:cNvPr id="2"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ea typeface="Microsoft YaHei UI" panose="020B0503020204020204" pitchFamily="34" charset="-122"/>
                <a:sym typeface="Arial" panose="020B0604020202020204" pitchFamily="34" charset="0"/>
              </a:endParaRPr>
            </a:p>
          </p:txBody>
        </p:sp>
      </p:grpSp>
      <p:sp>
        <p:nvSpPr>
          <p:cNvPr id="3" name="矩形 2"/>
          <p:cNvSpPr/>
          <p:nvPr/>
        </p:nvSpPr>
        <p:spPr>
          <a:xfrm>
            <a:off x="485040" y="1419086"/>
            <a:ext cx="8491774" cy="461665"/>
          </a:xfrm>
          <a:prstGeom prst="rect">
            <a:avLst/>
          </a:prstGeom>
        </p:spPr>
        <p:txBody>
          <a:bodyPr wrap="square">
            <a:spAutoFit/>
          </a:bodyPr>
          <a:lstStyle/>
          <a:p>
            <a:r>
              <a:rPr lang="en-US" altLang="zh-CN" sz="2400" b="1" dirty="0">
                <a:solidFill>
                  <a:srgbClr val="6817FF"/>
                </a:solidFill>
                <a:latin typeface="Microsoft YaHei UI" panose="020B0503020204020204" pitchFamily="34" charset="-122"/>
                <a:ea typeface="Microsoft YaHei UI" panose="020B0503020204020204" pitchFamily="34" charset="-122"/>
              </a:rPr>
              <a:t>Web of </a:t>
            </a:r>
            <a:r>
              <a:rPr lang="en-US" altLang="zh-CN" sz="2400" b="1" dirty="0" err="1">
                <a:solidFill>
                  <a:srgbClr val="6817FF"/>
                </a:solidFill>
                <a:latin typeface="Microsoft YaHei UI" panose="020B0503020204020204" pitchFamily="34" charset="-122"/>
                <a:ea typeface="Microsoft YaHei UI" panose="020B0503020204020204" pitchFamily="34" charset="-122"/>
              </a:rPr>
              <a:t>Science</a:t>
            </a:r>
            <a:r>
              <a:rPr lang="en-US" altLang="zh-CN" sz="2400" b="1" baseline="30000" dirty="0" err="1">
                <a:solidFill>
                  <a:srgbClr val="6817FF"/>
                </a:solidFill>
                <a:latin typeface="Microsoft YaHei UI" panose="020B0503020204020204" pitchFamily="34" charset="-122"/>
                <a:ea typeface="Microsoft YaHei UI" panose="020B0503020204020204" pitchFamily="34" charset="-122"/>
              </a:rPr>
              <a:t>TM</a:t>
            </a:r>
            <a:r>
              <a:rPr lang="zh-CN" altLang="en-US" sz="2400" b="1" dirty="0" smtClean="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a:t>
            </a:r>
            <a:r>
              <a:rPr lang="zh-CN" altLang="en-US" sz="24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心合集及引文索引简介</a:t>
            </a:r>
          </a:p>
        </p:txBody>
      </p:sp>
    </p:spTree>
    <p:extLst>
      <p:ext uri="{BB962C8B-B14F-4D97-AF65-F5344CB8AC3E}">
        <p14:creationId xmlns:p14="http://schemas.microsoft.com/office/powerpoint/2010/main" val="225643684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062"/>
          <p:cNvSpPr txBox="1">
            <a:spLocks/>
          </p:cNvSpPr>
          <p:nvPr/>
        </p:nvSpPr>
        <p:spPr>
          <a:xfrm>
            <a:off x="862047" y="858713"/>
            <a:ext cx="8458387" cy="517065"/>
          </a:xfrm>
          <a:prstGeom prst="rect">
            <a:avLst/>
          </a:prstGeom>
          <a:noFill/>
          <a:ln>
            <a:noFill/>
          </a:ln>
        </p:spPr>
        <p:txBody>
          <a:bodyPr spcFirstLastPara="1" wrap="square" lIns="0" tIns="0" rIns="0" bIns="182875" anchor="t" anchorCtr="0">
            <a:noAutofit/>
          </a:bodyPr>
          <a:lstStyle>
            <a:lvl1pPr algn="ctr" defTabSz="457189"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r>
              <a:rPr lang="zh-CN" altLang="en-US" sz="2000" dirty="0" smtClean="0">
                <a:solidFill>
                  <a:srgbClr val="6817FF"/>
                </a:solidFill>
              </a:rPr>
              <a:t>公开认可同行评议工作，</a:t>
            </a:r>
            <a:r>
              <a:rPr lang="en-US" altLang="zh-CN" sz="2000" dirty="0" err="1" smtClean="0">
                <a:solidFill>
                  <a:srgbClr val="6817FF"/>
                </a:solidFill>
                <a:latin typeface="Arial"/>
              </a:rPr>
              <a:t>Publons</a:t>
            </a:r>
            <a:r>
              <a:rPr lang="zh-CN" altLang="en-US" sz="2000" dirty="0" smtClean="0">
                <a:solidFill>
                  <a:srgbClr val="6817FF"/>
                </a:solidFill>
              </a:rPr>
              <a:t>助力中国学者融入全球学术共同体</a:t>
            </a:r>
            <a:endParaRPr lang="zh-CN" altLang="en-US" sz="2000" dirty="0">
              <a:solidFill>
                <a:srgbClr val="6817FF"/>
              </a:solidFill>
            </a:endParaRPr>
          </a:p>
        </p:txBody>
      </p:sp>
      <p:sp>
        <p:nvSpPr>
          <p:cNvPr id="4" name="TextBox 3"/>
          <p:cNvSpPr txBox="1"/>
          <p:nvPr/>
        </p:nvSpPr>
        <p:spPr>
          <a:xfrm>
            <a:off x="387350" y="1839041"/>
            <a:ext cx="2438400" cy="584775"/>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创建个人主页，展示学术成果及审稿记录</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5" name="Shape 1177"/>
          <p:cNvPicPr preferRelativeResize="0">
            <a:picLocks noChangeAspect="1"/>
          </p:cNvPicPr>
          <p:nvPr/>
        </p:nvPicPr>
        <p:blipFill rotWithShape="1">
          <a:blip r:embed="rId2">
            <a:alphaModFix/>
          </a:blip>
          <a:srcRect/>
          <a:stretch/>
        </p:blipFill>
        <p:spPr>
          <a:xfrm>
            <a:off x="387350" y="2483939"/>
            <a:ext cx="2432050" cy="2654338"/>
          </a:xfrm>
          <a:prstGeom prst="rect">
            <a:avLst/>
          </a:prstGeom>
          <a:noFill/>
          <a:ln w="9525" cap="flat" cmpd="sng">
            <a:solidFill>
              <a:srgbClr val="44546A"/>
            </a:solidFill>
            <a:prstDash val="solid"/>
            <a:round/>
            <a:headEnd type="none" w="sm" len="sm"/>
            <a:tailEnd type="none" w="sm" len="sm"/>
          </a:ln>
        </p:spPr>
      </p:pic>
      <p:sp>
        <p:nvSpPr>
          <p:cNvPr id="6" name="TextBox 5"/>
          <p:cNvSpPr txBox="1"/>
          <p:nvPr/>
        </p:nvSpPr>
        <p:spPr>
          <a:xfrm>
            <a:off x="3581400" y="1834050"/>
            <a:ext cx="2438400" cy="584775"/>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下载个人官方学术证明，助力学术晋升</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7" name="Shape 1248"/>
          <p:cNvPicPr preferRelativeResize="0">
            <a:picLocks noChangeAspect="1"/>
          </p:cNvPicPr>
          <p:nvPr/>
        </p:nvPicPr>
        <p:blipFill rotWithShape="1">
          <a:blip r:embed="rId3">
            <a:alphaModFix/>
          </a:blip>
          <a:srcRect/>
          <a:stretch/>
        </p:blipFill>
        <p:spPr>
          <a:xfrm>
            <a:off x="2951991" y="2483939"/>
            <a:ext cx="1620009" cy="1212064"/>
          </a:xfrm>
          <a:prstGeom prst="rect">
            <a:avLst/>
          </a:prstGeom>
          <a:noFill/>
          <a:ln>
            <a:noFill/>
          </a:ln>
        </p:spPr>
      </p:pic>
      <p:pic>
        <p:nvPicPr>
          <p:cNvPr id="8" name="Shape 1250"/>
          <p:cNvPicPr preferRelativeResize="0">
            <a:picLocks noChangeAspect="1"/>
          </p:cNvPicPr>
          <p:nvPr/>
        </p:nvPicPr>
        <p:blipFill rotWithShape="1">
          <a:blip r:embed="rId4">
            <a:alphaModFix/>
          </a:blip>
          <a:srcRect/>
          <a:stretch/>
        </p:blipFill>
        <p:spPr>
          <a:xfrm>
            <a:off x="2933700" y="3754767"/>
            <a:ext cx="1635266" cy="1861192"/>
          </a:xfrm>
          <a:prstGeom prst="rect">
            <a:avLst/>
          </a:prstGeom>
          <a:noFill/>
          <a:ln>
            <a:noFill/>
          </a:ln>
        </p:spPr>
      </p:pic>
      <p:pic>
        <p:nvPicPr>
          <p:cNvPr id="9" name="Shape 1254"/>
          <p:cNvPicPr preferRelativeResize="0">
            <a:picLocks noChangeAspect="1"/>
          </p:cNvPicPr>
          <p:nvPr/>
        </p:nvPicPr>
        <p:blipFill rotWithShape="1">
          <a:blip r:embed="rId5">
            <a:alphaModFix/>
          </a:blip>
          <a:srcRect/>
          <a:stretch/>
        </p:blipFill>
        <p:spPr>
          <a:xfrm>
            <a:off x="4686300" y="2477589"/>
            <a:ext cx="1714500" cy="1217009"/>
          </a:xfrm>
          <a:prstGeom prst="rect">
            <a:avLst/>
          </a:prstGeom>
          <a:noFill/>
          <a:ln>
            <a:noFill/>
          </a:ln>
        </p:spPr>
      </p:pic>
      <p:pic>
        <p:nvPicPr>
          <p:cNvPr id="10" name="Shape 1255"/>
          <p:cNvPicPr preferRelativeResize="0">
            <a:picLocks noChangeAspect="1"/>
          </p:cNvPicPr>
          <p:nvPr/>
        </p:nvPicPr>
        <p:blipFill rotWithShape="1">
          <a:blip r:embed="rId6">
            <a:alphaModFix/>
          </a:blip>
          <a:stretch/>
        </p:blipFill>
        <p:spPr>
          <a:xfrm>
            <a:off x="4686300" y="3804758"/>
            <a:ext cx="1708349" cy="1212641"/>
          </a:xfrm>
          <a:prstGeom prst="rect">
            <a:avLst/>
          </a:prstGeom>
          <a:noFill/>
          <a:ln>
            <a:noFill/>
          </a:ln>
        </p:spPr>
      </p:pic>
      <p:pic>
        <p:nvPicPr>
          <p:cNvPr id="11" name="Shape 1225"/>
          <p:cNvPicPr preferRelativeResize="0">
            <a:picLocks noChangeAspect="1"/>
          </p:cNvPicPr>
          <p:nvPr/>
        </p:nvPicPr>
        <p:blipFill rotWithShape="1">
          <a:blip r:embed="rId7">
            <a:alphaModFix/>
          </a:blip>
          <a:srcRect/>
          <a:stretch/>
        </p:blipFill>
        <p:spPr>
          <a:xfrm>
            <a:off x="6515100" y="2475272"/>
            <a:ext cx="2209800" cy="2646858"/>
          </a:xfrm>
          <a:prstGeom prst="rect">
            <a:avLst/>
          </a:prstGeom>
          <a:noFill/>
          <a:ln>
            <a:noFill/>
          </a:ln>
        </p:spPr>
      </p:pic>
      <p:sp>
        <p:nvSpPr>
          <p:cNvPr id="12" name="TextBox 11"/>
          <p:cNvSpPr txBox="1"/>
          <p:nvPr/>
        </p:nvSpPr>
        <p:spPr>
          <a:xfrm>
            <a:off x="6821743" y="1832885"/>
            <a:ext cx="1596513" cy="584775"/>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快速生成个人审稿报告</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13" name="Shape 214" descr="blue_white_shadow.png"/>
          <p:cNvPicPr preferRelativeResize="0"/>
          <p:nvPr/>
        </p:nvPicPr>
        <p:blipFill>
          <a:blip r:embed="rId8">
            <a:alphaModFix/>
          </a:blip>
          <a:stretch>
            <a:fillRect/>
          </a:stretch>
        </p:blipFill>
        <p:spPr>
          <a:xfrm>
            <a:off x="617965" y="733815"/>
            <a:ext cx="591402" cy="578907"/>
          </a:xfrm>
          <a:prstGeom prst="rect">
            <a:avLst/>
          </a:prstGeom>
          <a:noFill/>
          <a:ln>
            <a:noFill/>
          </a:ln>
        </p:spPr>
      </p:pic>
    </p:spTree>
    <p:extLst>
      <p:ext uri="{BB962C8B-B14F-4D97-AF65-F5344CB8AC3E}">
        <p14:creationId xmlns:p14="http://schemas.microsoft.com/office/powerpoint/2010/main" val="54425159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062"/>
          <p:cNvSpPr txBox="1">
            <a:spLocks/>
          </p:cNvSpPr>
          <p:nvPr/>
        </p:nvSpPr>
        <p:spPr>
          <a:xfrm>
            <a:off x="862047" y="858713"/>
            <a:ext cx="8458387" cy="517065"/>
          </a:xfrm>
          <a:prstGeom prst="rect">
            <a:avLst/>
          </a:prstGeom>
          <a:noFill/>
          <a:ln>
            <a:noFill/>
          </a:ln>
        </p:spPr>
        <p:txBody>
          <a:bodyPr spcFirstLastPara="1" wrap="square" lIns="0" tIns="0" rIns="0" bIns="182875" anchor="t" anchorCtr="0">
            <a:noAutofit/>
          </a:bodyPr>
          <a:lstStyle>
            <a:lvl1pPr algn="ctr" defTabSz="457189"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r>
              <a:rPr lang="zh-CN" altLang="en-US" sz="2000" dirty="0" smtClean="0">
                <a:solidFill>
                  <a:srgbClr val="6817FF"/>
                </a:solidFill>
              </a:rPr>
              <a:t>公开认可同行评议工作，</a:t>
            </a:r>
            <a:r>
              <a:rPr lang="en-US" altLang="zh-CN" sz="2000" dirty="0" err="1" smtClean="0">
                <a:solidFill>
                  <a:srgbClr val="6817FF"/>
                </a:solidFill>
                <a:latin typeface="Arial"/>
              </a:rPr>
              <a:t>Publons</a:t>
            </a:r>
            <a:r>
              <a:rPr lang="zh-CN" altLang="en-US" sz="2000" dirty="0" smtClean="0">
                <a:solidFill>
                  <a:srgbClr val="6817FF"/>
                </a:solidFill>
              </a:rPr>
              <a:t>助力中国学者融入全球学术共同体</a:t>
            </a:r>
            <a:endParaRPr lang="zh-CN" altLang="en-US" sz="2000" dirty="0">
              <a:solidFill>
                <a:srgbClr val="6817FF"/>
              </a:solidFill>
            </a:endParaRPr>
          </a:p>
        </p:txBody>
      </p:sp>
      <p:pic>
        <p:nvPicPr>
          <p:cNvPr id="13" name="Shape 214" descr="blue_white_shadow.png"/>
          <p:cNvPicPr preferRelativeResize="0"/>
          <p:nvPr/>
        </p:nvPicPr>
        <p:blipFill>
          <a:blip r:embed="rId2">
            <a:alphaModFix/>
          </a:blip>
          <a:stretch>
            <a:fillRect/>
          </a:stretch>
        </p:blipFill>
        <p:spPr>
          <a:xfrm>
            <a:off x="617965" y="733815"/>
            <a:ext cx="591402" cy="578907"/>
          </a:xfrm>
          <a:prstGeom prst="rect">
            <a:avLst/>
          </a:prstGeom>
          <a:noFill/>
          <a:ln>
            <a:noFill/>
          </a:ln>
        </p:spPr>
      </p:pic>
      <p:pic>
        <p:nvPicPr>
          <p:cNvPr id="14" name="Shape 1233"/>
          <p:cNvPicPr preferRelativeResize="0">
            <a:picLocks noChangeAspect="1"/>
          </p:cNvPicPr>
          <p:nvPr/>
        </p:nvPicPr>
        <p:blipFill rotWithShape="1">
          <a:blip r:embed="rId3">
            <a:alphaModFix/>
          </a:blip>
          <a:srcRect/>
          <a:stretch/>
        </p:blipFill>
        <p:spPr>
          <a:xfrm>
            <a:off x="1615067" y="2217287"/>
            <a:ext cx="2842650" cy="1532970"/>
          </a:xfrm>
          <a:prstGeom prst="rect">
            <a:avLst/>
          </a:prstGeom>
          <a:noFill/>
          <a:ln>
            <a:noFill/>
          </a:ln>
        </p:spPr>
      </p:pic>
      <p:sp>
        <p:nvSpPr>
          <p:cNvPr id="15" name="TextBox 14"/>
          <p:cNvSpPr txBox="1"/>
          <p:nvPr/>
        </p:nvSpPr>
        <p:spPr>
          <a:xfrm>
            <a:off x="1557917" y="1596377"/>
            <a:ext cx="3162300" cy="584775"/>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连接</a:t>
            </a:r>
            <a:r>
              <a:rPr lang="en-US" altLang="zh-CN" sz="1600" b="1" kern="0" dirty="0" err="1">
                <a:solidFill>
                  <a:srgbClr val="000000"/>
                </a:solidFill>
                <a:latin typeface="微软雅黑" panose="020B0503020204020204" pitchFamily="34" charset="-122"/>
                <a:ea typeface="微软雅黑" panose="020B0503020204020204" pitchFamily="34" charset="-122"/>
                <a:cs typeface="Arial"/>
                <a:sym typeface="Arial"/>
              </a:rPr>
              <a:t>ORCiD</a:t>
            </a: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及</a:t>
            </a:r>
            <a:r>
              <a:rPr lang="en-US" altLang="zh-CN" sz="1600" b="1" kern="0" dirty="0" err="1">
                <a:solidFill>
                  <a:srgbClr val="000000"/>
                </a:solidFill>
                <a:latin typeface="微软雅黑" panose="020B0503020204020204" pitchFamily="34" charset="-122"/>
                <a:ea typeface="微软雅黑" panose="020B0503020204020204" pitchFamily="34" charset="-122"/>
                <a:cs typeface="Arial"/>
                <a:sym typeface="Arial"/>
              </a:rPr>
              <a:t>ResearcherID</a:t>
            </a: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，提升个人学术成果曝光度</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16" name="Shape 1264"/>
          <p:cNvPicPr preferRelativeResize="0">
            <a:picLocks noChangeAspect="1"/>
          </p:cNvPicPr>
          <p:nvPr/>
        </p:nvPicPr>
        <p:blipFill rotWithShape="1">
          <a:blip r:embed="rId4">
            <a:alphaModFix/>
          </a:blip>
          <a:srcRect/>
          <a:stretch/>
        </p:blipFill>
        <p:spPr>
          <a:xfrm>
            <a:off x="1209367" y="4253706"/>
            <a:ext cx="1979476" cy="1917616"/>
          </a:xfrm>
          <a:prstGeom prst="rect">
            <a:avLst/>
          </a:prstGeom>
          <a:noFill/>
          <a:ln>
            <a:noFill/>
          </a:ln>
        </p:spPr>
      </p:pic>
      <p:pic>
        <p:nvPicPr>
          <p:cNvPr id="17" name="Shape 1262"/>
          <p:cNvPicPr preferRelativeResize="0">
            <a:picLocks noChangeAspect="1"/>
          </p:cNvPicPr>
          <p:nvPr/>
        </p:nvPicPr>
        <p:blipFill rotWithShape="1">
          <a:blip r:embed="rId5">
            <a:alphaModFix/>
          </a:blip>
          <a:srcRect/>
          <a:stretch/>
        </p:blipFill>
        <p:spPr>
          <a:xfrm>
            <a:off x="3312052" y="4211922"/>
            <a:ext cx="1548791" cy="1959400"/>
          </a:xfrm>
          <a:prstGeom prst="rect">
            <a:avLst/>
          </a:prstGeom>
          <a:noFill/>
          <a:ln>
            <a:noFill/>
          </a:ln>
        </p:spPr>
      </p:pic>
      <p:sp>
        <p:nvSpPr>
          <p:cNvPr id="18" name="TextBox 17"/>
          <p:cNvSpPr txBox="1"/>
          <p:nvPr/>
        </p:nvSpPr>
        <p:spPr>
          <a:xfrm>
            <a:off x="5230300" y="1578950"/>
            <a:ext cx="2762250" cy="584775"/>
          </a:xfrm>
          <a:prstGeom prst="rect">
            <a:avLst/>
          </a:prstGeom>
          <a:noFill/>
        </p:spPr>
        <p:txBody>
          <a:bodyPr wrap="square" rtlCol="0">
            <a:spAutoFit/>
          </a:bodyPr>
          <a:lstStyle/>
          <a:p>
            <a:pPr algn="ctr">
              <a:buClr>
                <a:srgbClr val="000000"/>
              </a:buClr>
            </a:pPr>
            <a:r>
              <a:rPr lang="en-US" altLang="zh-CN" sz="1600" b="1" kern="0" dirty="0" err="1">
                <a:solidFill>
                  <a:srgbClr val="000000"/>
                </a:solidFill>
                <a:latin typeface="微软雅黑" panose="020B0503020204020204" pitchFamily="34" charset="-122"/>
                <a:ea typeface="微软雅黑" panose="020B0503020204020204" pitchFamily="34" charset="-122"/>
                <a:cs typeface="Arial"/>
                <a:sym typeface="Arial"/>
              </a:rPr>
              <a:t>Publons</a:t>
            </a: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学院助力青年学者成长为同行评议专家</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19" name="Shape 461" descr="Screen Shot 2016-11-01 at 8.40.14 AM.png"/>
          <p:cNvPicPr preferRelativeResize="0">
            <a:picLocks noChangeAspect="1"/>
          </p:cNvPicPr>
          <p:nvPr/>
        </p:nvPicPr>
        <p:blipFill>
          <a:blip r:embed="rId6">
            <a:alphaModFix/>
          </a:blip>
          <a:stretch>
            <a:fillRect/>
          </a:stretch>
        </p:blipFill>
        <p:spPr>
          <a:xfrm>
            <a:off x="5744343" y="2181152"/>
            <a:ext cx="1734164" cy="1723438"/>
          </a:xfrm>
          <a:prstGeom prst="rect">
            <a:avLst/>
          </a:prstGeom>
          <a:noFill/>
          <a:ln>
            <a:noFill/>
          </a:ln>
        </p:spPr>
      </p:pic>
      <p:sp>
        <p:nvSpPr>
          <p:cNvPr id="20" name="TextBox 19"/>
          <p:cNvSpPr txBox="1"/>
          <p:nvPr/>
        </p:nvSpPr>
        <p:spPr>
          <a:xfrm>
            <a:off x="1310929" y="3873368"/>
            <a:ext cx="3450925" cy="338554"/>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通过仪表盘深度了解个人审稿行为</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sp>
        <p:nvSpPr>
          <p:cNvPr id="21" name="TextBox 20"/>
          <p:cNvSpPr txBox="1"/>
          <p:nvPr/>
        </p:nvSpPr>
        <p:spPr>
          <a:xfrm>
            <a:off x="5534946" y="3732831"/>
            <a:ext cx="2152957" cy="584775"/>
          </a:xfrm>
          <a:prstGeom prst="rect">
            <a:avLst/>
          </a:prstGeom>
          <a:noFill/>
        </p:spPr>
        <p:txBody>
          <a:bodyPr wrap="square" rtlCol="0">
            <a:spAutoFit/>
          </a:bodyPr>
          <a:lstStyle/>
          <a:p>
            <a:pPr algn="ctr">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免费注册</a:t>
            </a:r>
            <a:r>
              <a:rPr lang="en-US" altLang="zh-CN" sz="1600" b="1" kern="0" dirty="0" err="1">
                <a:solidFill>
                  <a:srgbClr val="000000"/>
                </a:solidFill>
                <a:latin typeface="微软雅黑" panose="020B0503020204020204" pitchFamily="34" charset="-122"/>
                <a:ea typeface="微软雅黑" panose="020B0503020204020204" pitchFamily="34" charset="-122"/>
                <a:cs typeface="Arial"/>
                <a:sym typeface="Arial"/>
              </a:rPr>
              <a:t>Publons</a:t>
            </a: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，记录个人审稿贡献</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22" name="Picture 2" descr="C:\Users\u6042505\Downloads\QR_Code_China_UTM embedd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3935" y="4317606"/>
            <a:ext cx="2032973" cy="203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7272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pic>
        <p:nvPicPr>
          <p:cNvPr id="9" name="Picture 8" descr="crv_logo_rgb_po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1435" y="6076264"/>
            <a:ext cx="1505379" cy="679419"/>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xmlns=""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sp>
        <p:nvSpPr>
          <p:cNvPr id="3" name="矩形 2"/>
          <p:cNvSpPr/>
          <p:nvPr/>
        </p:nvSpPr>
        <p:spPr>
          <a:xfrm>
            <a:off x="665648" y="1434104"/>
            <a:ext cx="3682586" cy="461665"/>
          </a:xfrm>
          <a:prstGeom prst="rect">
            <a:avLst/>
          </a:prstGeom>
        </p:spPr>
        <p:txBody>
          <a:bodyPr wrap="square">
            <a:spAutoFit/>
          </a:bodyPr>
          <a:lstStyle/>
          <a:p>
            <a:pPr defTabSz="914377"/>
            <a:r>
              <a:rPr lang="zh-CN" altLang="en-US" sz="2400" b="1" kern="0" dirty="0">
                <a:solidFill>
                  <a:schemeClr val="bg2"/>
                </a:solidFill>
                <a:latin typeface="微软雅黑" panose="020B0503020204020204" pitchFamily="34" charset="-122"/>
                <a:ea typeface="微软雅黑" panose="020B0503020204020204" pitchFamily="34" charset="-122"/>
                <a:cs typeface="+mn-ea"/>
              </a:rPr>
              <a:t>更多帮助 </a:t>
            </a:r>
            <a:r>
              <a:rPr lang="en-US" altLang="zh-CN" sz="2400" b="1" kern="0" dirty="0">
                <a:solidFill>
                  <a:schemeClr val="bg2"/>
                </a:solidFill>
                <a:latin typeface="微软雅黑" panose="020B0503020204020204" pitchFamily="34" charset="-122"/>
                <a:ea typeface="微软雅黑" panose="020B0503020204020204" pitchFamily="34" charset="-122"/>
                <a:cs typeface="+mn-ea"/>
              </a:rPr>
              <a:t>&amp; </a:t>
            </a:r>
            <a:r>
              <a:rPr lang="zh-CN" altLang="en-US" sz="2400" b="1" kern="0" dirty="0">
                <a:solidFill>
                  <a:schemeClr val="bg2"/>
                </a:solidFill>
                <a:latin typeface="微软雅黑" panose="020B0503020204020204" pitchFamily="34" charset="-122"/>
                <a:ea typeface="微软雅黑" panose="020B0503020204020204" pitchFamily="34" charset="-122"/>
                <a:cs typeface="+mn-ea"/>
              </a:rPr>
              <a:t>资源</a:t>
            </a:r>
          </a:p>
        </p:txBody>
      </p:sp>
    </p:spTree>
    <p:extLst>
      <p:ext uri="{BB962C8B-B14F-4D97-AF65-F5344CB8AC3E}">
        <p14:creationId xmlns:p14="http://schemas.microsoft.com/office/powerpoint/2010/main" val="113849147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D27C5B-2FD8-408C-9BCD-75C37320C367}"/>
              </a:ext>
            </a:extLst>
          </p:cNvPr>
          <p:cNvSpPr>
            <a:spLocks noGrp="1"/>
          </p:cNvSpPr>
          <p:nvPr>
            <p:ph type="title"/>
          </p:nvPr>
        </p:nvSpPr>
        <p:spPr>
          <a:xfrm>
            <a:off x="628653" y="365128"/>
            <a:ext cx="1647411" cy="679419"/>
          </a:xfrm>
        </p:spPr>
        <p:txBody>
          <a:bodyPr/>
          <a:lstStyle/>
          <a:p>
            <a:r>
              <a:rPr lang="zh-CN" altLang="en-US" dirty="0">
                <a:latin typeface="Microsoft YaHei" pitchFamily="34" charset="-122"/>
                <a:ea typeface="Microsoft YaHei" pitchFamily="34" charset="-122"/>
              </a:rPr>
              <a:t>更多帮助</a:t>
            </a:r>
            <a:br>
              <a:rPr lang="zh-CN" altLang="en-US" dirty="0">
                <a:latin typeface="Microsoft YaHei" pitchFamily="34" charset="-122"/>
                <a:ea typeface="Microsoft YaHei" pitchFamily="34" charset="-122"/>
              </a:rPr>
            </a:br>
            <a:endParaRPr lang="zh-CN" altLang="en-US" dirty="0"/>
          </a:p>
        </p:txBody>
      </p:sp>
      <p:pic>
        <p:nvPicPr>
          <p:cNvPr id="5" name="Picture 4"/>
          <p:cNvPicPr>
            <a:picLocks noChangeAspect="1" noChangeArrowheads="1"/>
          </p:cNvPicPr>
          <p:nvPr/>
        </p:nvPicPr>
        <p:blipFill>
          <a:blip r:embed="rId2"/>
          <a:stretch>
            <a:fillRect/>
          </a:stretch>
        </p:blipFill>
        <p:spPr bwMode="auto">
          <a:xfrm>
            <a:off x="374" y="1060847"/>
            <a:ext cx="9143627" cy="3096320"/>
          </a:xfrm>
          <a:prstGeom prst="rect">
            <a:avLst/>
          </a:prstGeom>
          <a:noFill/>
          <a:ln w="9525">
            <a:noFill/>
            <a:miter lim="800000"/>
            <a:headEnd/>
            <a:tailEnd/>
          </a:ln>
          <a:effectLst/>
        </p:spPr>
      </p:pic>
      <p:pic>
        <p:nvPicPr>
          <p:cNvPr id="3" name="图片 2">
            <a:extLst>
              <a:ext uri="{FF2B5EF4-FFF2-40B4-BE49-F238E27FC236}">
                <a16:creationId xmlns:a16="http://schemas.microsoft.com/office/drawing/2014/main" xmlns="" id="{4E82D678-112F-4265-BBDF-863F364022C1}"/>
              </a:ext>
            </a:extLst>
          </p:cNvPr>
          <p:cNvPicPr>
            <a:picLocks noChangeAspect="1"/>
          </p:cNvPicPr>
          <p:nvPr/>
        </p:nvPicPr>
        <p:blipFill>
          <a:blip r:embed="rId3"/>
          <a:stretch>
            <a:fillRect/>
          </a:stretch>
        </p:blipFill>
        <p:spPr>
          <a:xfrm>
            <a:off x="798458" y="2030686"/>
            <a:ext cx="5864463" cy="3807111"/>
          </a:xfrm>
          <a:prstGeom prst="rect">
            <a:avLst/>
          </a:prstGeom>
          <a:ln>
            <a:solidFill>
              <a:schemeClr val="bg2">
                <a:lumMod val="20000"/>
                <a:lumOff val="80000"/>
              </a:schemeClr>
            </a:solidFill>
          </a:ln>
        </p:spPr>
      </p:pic>
      <p:sp>
        <p:nvSpPr>
          <p:cNvPr id="8" name="右箭头 7"/>
          <p:cNvSpPr/>
          <p:nvPr/>
        </p:nvSpPr>
        <p:spPr bwMode="auto">
          <a:xfrm rot="19776294">
            <a:off x="7405379" y="1384925"/>
            <a:ext cx="494544" cy="276833"/>
          </a:xfrm>
          <a:prstGeom prst="rightArrow">
            <a:avLst/>
          </a:prstGeom>
          <a:solidFill>
            <a:srgbClr val="1DC606"/>
          </a:solidFill>
          <a:ln w="254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
        <p:nvSpPr>
          <p:cNvPr id="9" name="圆角矩形 9"/>
          <p:cNvSpPr/>
          <p:nvPr/>
        </p:nvSpPr>
        <p:spPr bwMode="auto">
          <a:xfrm>
            <a:off x="7892900" y="1044732"/>
            <a:ext cx="571504" cy="285752"/>
          </a:xfrm>
          <a:prstGeom prst="roundRect">
            <a:avLst/>
          </a:prstGeom>
          <a:noFill/>
          <a:ln w="381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
        <p:nvSpPr>
          <p:cNvPr id="7" name="圆角矩形 6"/>
          <p:cNvSpPr/>
          <p:nvPr/>
        </p:nvSpPr>
        <p:spPr bwMode="auto">
          <a:xfrm>
            <a:off x="5686900" y="2471052"/>
            <a:ext cx="857256" cy="357191"/>
          </a:xfrm>
          <a:prstGeom prst="roundRect">
            <a:avLst/>
          </a:prstGeom>
          <a:noFill/>
          <a:ln w="28575"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3252" r="644"/>
          <a:stretch/>
        </p:blipFill>
        <p:spPr>
          <a:xfrm>
            <a:off x="5245002" y="591015"/>
            <a:ext cx="3620218" cy="6266985"/>
          </a:xfrm>
          <a:prstGeom prst="rect">
            <a:avLst/>
          </a:prstGeom>
        </p:spPr>
      </p:pic>
      <p:sp>
        <p:nvSpPr>
          <p:cNvPr id="2" name="Title 1"/>
          <p:cNvSpPr>
            <a:spLocks noGrp="1"/>
          </p:cNvSpPr>
          <p:nvPr>
            <p:ph type="title"/>
          </p:nvPr>
        </p:nvSpPr>
        <p:spPr>
          <a:xfrm>
            <a:off x="543593" y="152443"/>
            <a:ext cx="8144647" cy="679419"/>
          </a:xfrm>
        </p:spPr>
        <p:txBody>
          <a:bodyPr/>
          <a:lstStyle/>
          <a:p>
            <a:r>
              <a:rPr lang="zh-CN" altLang="en-US" sz="2400" dirty="0" smtClean="0"/>
              <a:t>科睿唯安微信公众号 </a:t>
            </a:r>
            <a:r>
              <a:rPr lang="en-US" altLang="zh-CN" sz="2400" dirty="0" smtClean="0"/>
              <a:t>—— </a:t>
            </a:r>
            <a:r>
              <a:rPr lang="zh-CN" altLang="en-US" sz="2400" dirty="0" smtClean="0"/>
              <a:t>一站式科研信息解决方案</a:t>
            </a:r>
            <a:endParaRPr lang="zh-CN" altLang="en-US" sz="2400" dirty="0"/>
          </a:p>
        </p:txBody>
      </p:sp>
      <p:pic>
        <p:nvPicPr>
          <p:cNvPr id="3" name="图片 4">
            <a:extLst>
              <a:ext uri="{FF2B5EF4-FFF2-40B4-BE49-F238E27FC236}">
                <a16:creationId xmlns="" xmlns:a16="http://schemas.microsoft.com/office/drawing/2014/main" id="{31BC5413-4928-44C1-B2C3-EA99314DE51A}"/>
              </a:ext>
            </a:extLst>
          </p:cNvPr>
          <p:cNvPicPr>
            <a:picLocks noChangeAspect="1"/>
          </p:cNvPicPr>
          <p:nvPr/>
        </p:nvPicPr>
        <p:blipFill>
          <a:blip r:embed="rId3"/>
          <a:stretch>
            <a:fillRect/>
          </a:stretch>
        </p:blipFill>
        <p:spPr>
          <a:xfrm>
            <a:off x="1024621" y="706488"/>
            <a:ext cx="2719445" cy="2725881"/>
          </a:xfrm>
          <a:prstGeom prst="rect">
            <a:avLst/>
          </a:prstGeom>
        </p:spPr>
      </p:pic>
      <p:sp>
        <p:nvSpPr>
          <p:cNvPr id="5" name="Rectangle 4"/>
          <p:cNvSpPr/>
          <p:nvPr/>
        </p:nvSpPr>
        <p:spPr bwMode="auto">
          <a:xfrm>
            <a:off x="5634139" y="4428804"/>
            <a:ext cx="1067744" cy="326358"/>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6" name="Rectangle 5"/>
          <p:cNvSpPr/>
          <p:nvPr/>
        </p:nvSpPr>
        <p:spPr bwMode="auto">
          <a:xfrm>
            <a:off x="5606479" y="5938419"/>
            <a:ext cx="1184614" cy="306264"/>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7" name="Rectangle 6"/>
          <p:cNvSpPr/>
          <p:nvPr/>
        </p:nvSpPr>
        <p:spPr bwMode="auto">
          <a:xfrm>
            <a:off x="5634139" y="5584374"/>
            <a:ext cx="1067744" cy="270178"/>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
        <p:nvSpPr>
          <p:cNvPr id="9" name="右箭头 7"/>
          <p:cNvSpPr/>
          <p:nvPr/>
        </p:nvSpPr>
        <p:spPr bwMode="auto">
          <a:xfrm rot="1359121">
            <a:off x="4206909" y="5544338"/>
            <a:ext cx="1490657"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ndParaRPr>
          </a:p>
        </p:txBody>
      </p:sp>
      <p:sp>
        <p:nvSpPr>
          <p:cNvPr id="10" name="TextBox 9"/>
          <p:cNvSpPr txBox="1"/>
          <p:nvPr/>
        </p:nvSpPr>
        <p:spPr>
          <a:xfrm>
            <a:off x="355868" y="3663320"/>
            <a:ext cx="4654281" cy="2031325"/>
          </a:xfrm>
          <a:prstGeom prst="rect">
            <a:avLst/>
          </a:prstGeom>
          <a:solidFill>
            <a:schemeClr val="bg2"/>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下拉菜单</a:t>
            </a:r>
            <a:r>
              <a:rPr lang="en-US" altLang="zh-CN" dirty="0">
                <a:solidFill>
                  <a:srgbClr val="FFFFFF"/>
                </a:solidFill>
                <a:latin typeface="微软雅黑" panose="020B0503020204020204" pitchFamily="34" charset="-122"/>
                <a:ea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rPr>
              <a:t>在线学院，</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电脑或手机均无障碍登录</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既有干货满满的</a:t>
            </a:r>
            <a:r>
              <a:rPr lang="en-US" altLang="zh-CN" dirty="0">
                <a:solidFill>
                  <a:srgbClr val="FFFFFF"/>
                </a:solidFill>
                <a:latin typeface="微软雅黑" panose="020B0503020204020204" pitchFamily="34" charset="-122"/>
                <a:ea typeface="微软雅黑" panose="020B0503020204020204" pitchFamily="34" charset="-122"/>
              </a:rPr>
              <a:t>WOS</a:t>
            </a:r>
            <a:r>
              <a:rPr lang="zh-CN" altLang="en-US" dirty="0">
                <a:solidFill>
                  <a:srgbClr val="FFFFFF"/>
                </a:solidFill>
                <a:latin typeface="微软雅黑" panose="020B0503020204020204" pitchFamily="34" charset="-122"/>
                <a:ea typeface="微软雅黑" panose="020B0503020204020204" pitchFamily="34" charset="-122"/>
              </a:rPr>
              <a:t>在线大讲堂</a:t>
            </a:r>
            <a:endParaRPr lang="en-US" altLang="zh-CN" dirty="0">
              <a:solidFill>
                <a:srgbClr val="FFFFFF"/>
              </a:solidFill>
              <a:latin typeface="微软雅黑" panose="020B0503020204020204" pitchFamily="34" charset="-122"/>
              <a:ea typeface="微软雅黑" panose="020B0503020204020204" pitchFamily="34" charset="-122"/>
            </a:endParaRPr>
          </a:p>
          <a:p>
            <a:r>
              <a:rPr lang="zh-CN" altLang="en-US" dirty="0">
                <a:solidFill>
                  <a:srgbClr val="FFFFFF"/>
                </a:solidFill>
                <a:latin typeface="微软雅黑" panose="020B0503020204020204" pitchFamily="34" charset="-122"/>
                <a:ea typeface="微软雅黑" panose="020B0503020204020204" pitchFamily="34" charset="-122"/>
              </a:rPr>
              <a:t>又有随时随地几分钟学到小技巧的微课堂</a:t>
            </a:r>
            <a:r>
              <a:rPr lang="zh-CN" altLang="en-US" dirty="0" smtClean="0">
                <a:solidFill>
                  <a:srgbClr val="FFFFFF"/>
                </a:solidFill>
                <a:latin typeface="微软雅黑" panose="020B0503020204020204" pitchFamily="34" charset="-122"/>
                <a:ea typeface="微软雅黑" panose="020B0503020204020204" pitchFamily="34" charset="-122"/>
              </a:rPr>
              <a:t>！</a:t>
            </a:r>
            <a:endParaRPr lang="en-US" altLang="zh-CN" dirty="0" smtClean="0">
              <a:solidFill>
                <a:srgbClr val="FFFFFF"/>
              </a:solidFill>
              <a:latin typeface="微软雅黑" panose="020B0503020204020204" pitchFamily="34" charset="-122"/>
              <a:ea typeface="微软雅黑" panose="020B0503020204020204" pitchFamily="34" charset="-122"/>
            </a:endParaRPr>
          </a:p>
          <a:p>
            <a:endParaRPr lang="en-US" altLang="zh-CN" dirty="0" smtClean="0">
              <a:solidFill>
                <a:srgbClr val="FFFFFF"/>
              </a:solidFill>
              <a:latin typeface="微软雅黑" panose="020B0503020204020204" pitchFamily="34" charset="-122"/>
              <a:ea typeface="微软雅黑" panose="020B0503020204020204" pitchFamily="34" charset="-122"/>
            </a:endParaRPr>
          </a:p>
          <a:p>
            <a:r>
              <a:rPr lang="en-US" altLang="zh-CN" dirty="0" smtClean="0">
                <a:solidFill>
                  <a:srgbClr val="FFFFFF"/>
                </a:solidFill>
                <a:latin typeface="微软雅黑" panose="020B0503020204020204" pitchFamily="34" charset="-122"/>
                <a:ea typeface="微软雅黑" panose="020B0503020204020204" pitchFamily="34" charset="-122"/>
              </a:rPr>
              <a:t>PC</a:t>
            </a:r>
            <a:r>
              <a:rPr lang="zh-CN" altLang="en-US" dirty="0">
                <a:solidFill>
                  <a:srgbClr val="FFFFFF"/>
                </a:solidFill>
                <a:latin typeface="微软雅黑" panose="020B0503020204020204" pitchFamily="34" charset="-122"/>
                <a:ea typeface="微软雅黑" panose="020B0503020204020204" pitchFamily="34" charset="-122"/>
              </a:rPr>
              <a:t>端请访问：</a:t>
            </a:r>
            <a:r>
              <a:rPr lang="en-US" altLang="zh-CN" dirty="0">
                <a:solidFill>
                  <a:srgbClr val="FFFFFF"/>
                </a:solidFill>
                <a:latin typeface="微软雅黑" panose="020B0503020204020204" pitchFamily="34" charset="-122"/>
                <a:ea typeface="微软雅黑" panose="020B0503020204020204" pitchFamily="34" charset="-122"/>
              </a:rPr>
              <a:t>https://clarivate.com.cn/e-clarivate</a:t>
            </a:r>
            <a:r>
              <a:rPr lang="en-US" altLang="zh-CN" dirty="0" smtClean="0">
                <a:solidFill>
                  <a:srgbClr val="FFFFFF"/>
                </a:solidFill>
                <a:latin typeface="微软雅黑" panose="020B0503020204020204" pitchFamily="34" charset="-122"/>
                <a:ea typeface="微软雅黑" panose="020B0503020204020204" pitchFamily="34" charset="-122"/>
              </a:rPr>
              <a:t>/</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067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56" y="197061"/>
            <a:ext cx="8394485" cy="679419"/>
          </a:xfrm>
        </p:spPr>
        <p:txBody>
          <a:bodyPr/>
          <a:lstStyle/>
          <a:p>
            <a:r>
              <a:rPr lang="zh-CN" altLang="en-US" sz="2400" dirty="0"/>
              <a:t>科睿唯安微信公众</a:t>
            </a:r>
            <a:r>
              <a:rPr lang="zh-CN" altLang="en-US" sz="2400" dirty="0" smtClean="0"/>
              <a:t>号 </a:t>
            </a:r>
            <a:r>
              <a:rPr lang="en-US" altLang="zh-CN" sz="2400" dirty="0" smtClean="0"/>
              <a:t>—— </a:t>
            </a:r>
            <a:r>
              <a:rPr lang="zh-CN" altLang="en-US" sz="2400" dirty="0" smtClean="0"/>
              <a:t>一</a:t>
            </a:r>
            <a:r>
              <a:rPr lang="zh-CN" altLang="en-US" sz="2400" dirty="0"/>
              <a:t>站式科研信息解决方案</a:t>
            </a:r>
          </a:p>
        </p:txBody>
      </p:sp>
      <p:pic>
        <p:nvPicPr>
          <p:cNvPr id="3" name="Picture 2"/>
          <p:cNvPicPr>
            <a:picLocks noChangeAspect="1"/>
          </p:cNvPicPr>
          <p:nvPr/>
        </p:nvPicPr>
        <p:blipFill>
          <a:blip r:embed="rId2"/>
          <a:stretch>
            <a:fillRect/>
          </a:stretch>
        </p:blipFill>
        <p:spPr>
          <a:xfrm>
            <a:off x="5280825" y="802934"/>
            <a:ext cx="3405975" cy="6055066"/>
          </a:xfrm>
          <a:prstGeom prst="rect">
            <a:avLst/>
          </a:prstGeom>
        </p:spPr>
      </p:pic>
      <p:pic>
        <p:nvPicPr>
          <p:cNvPr id="4" name="Picture 3"/>
          <p:cNvPicPr>
            <a:picLocks noChangeAspect="1"/>
          </p:cNvPicPr>
          <p:nvPr/>
        </p:nvPicPr>
        <p:blipFill>
          <a:blip r:embed="rId3"/>
          <a:stretch>
            <a:fillRect/>
          </a:stretch>
        </p:blipFill>
        <p:spPr>
          <a:xfrm>
            <a:off x="362837" y="802934"/>
            <a:ext cx="3405974" cy="6055066"/>
          </a:xfrm>
          <a:prstGeom prst="rect">
            <a:avLst/>
          </a:prstGeom>
        </p:spPr>
      </p:pic>
      <p:sp>
        <p:nvSpPr>
          <p:cNvPr id="5" name="TextBox 4"/>
          <p:cNvSpPr txBox="1"/>
          <p:nvPr/>
        </p:nvSpPr>
        <p:spPr>
          <a:xfrm>
            <a:off x="362837" y="784700"/>
            <a:ext cx="3405974" cy="584775"/>
          </a:xfrm>
          <a:prstGeom prst="rect">
            <a:avLst/>
          </a:prstGeom>
          <a:solidFill>
            <a:schemeClr val="bg2"/>
          </a:solidFill>
        </p:spPr>
        <p:txBody>
          <a:bodyPr wrap="square" rtlCol="0">
            <a:spAutoFit/>
          </a:bodyPr>
          <a:lstStyle/>
          <a:p>
            <a:r>
              <a:rPr lang="en-US" altLang="zh-CN" sz="1600" dirty="0">
                <a:solidFill>
                  <a:srgbClr val="FFFFFF"/>
                </a:solidFill>
                <a:latin typeface="微软雅黑" panose="020B0503020204020204" pitchFamily="34" charset="-122"/>
                <a:ea typeface="微软雅黑" panose="020B0503020204020204" pitchFamily="34" charset="-122"/>
              </a:rPr>
              <a:t>WOS</a:t>
            </a:r>
            <a:r>
              <a:rPr lang="zh-CN" altLang="en-US" sz="1600" dirty="0">
                <a:solidFill>
                  <a:srgbClr val="FFFFFF"/>
                </a:solidFill>
                <a:latin typeface="微软雅黑" panose="020B0503020204020204" pitchFamily="34" charset="-122"/>
                <a:ea typeface="微软雅黑" panose="020B0503020204020204" pitchFamily="34" charset="-122"/>
              </a:rPr>
              <a:t>在线大讲堂</a:t>
            </a:r>
            <a:endParaRPr lang="en-US" altLang="zh-CN" sz="1600" dirty="0">
              <a:solidFill>
                <a:srgbClr val="FFFFFF"/>
              </a:solidFill>
              <a:latin typeface="微软雅黑" panose="020B0503020204020204" pitchFamily="34" charset="-122"/>
              <a:ea typeface="微软雅黑" panose="020B0503020204020204" pitchFamily="34" charset="-122"/>
            </a:endParaRPr>
          </a:p>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大咖在线的主题讲座</a:t>
            </a:r>
          </a:p>
        </p:txBody>
      </p:sp>
      <p:sp>
        <p:nvSpPr>
          <p:cNvPr id="6" name="TextBox 5"/>
          <p:cNvSpPr txBox="1"/>
          <p:nvPr/>
        </p:nvSpPr>
        <p:spPr>
          <a:xfrm>
            <a:off x="5280825" y="802934"/>
            <a:ext cx="3405975" cy="584775"/>
          </a:xfrm>
          <a:prstGeom prst="rect">
            <a:avLst/>
          </a:prstGeom>
          <a:solidFill>
            <a:schemeClr val="bg2"/>
          </a:solidFill>
        </p:spPr>
        <p:txBody>
          <a:bodyPr wrap="square" rtlCol="0">
            <a:spAutoFit/>
          </a:bodyPr>
          <a:lstStyle/>
          <a:p>
            <a:r>
              <a:rPr lang="zh-CN" altLang="en-US" sz="1600" dirty="0">
                <a:solidFill>
                  <a:srgbClr val="FFFFFF"/>
                </a:solidFill>
                <a:latin typeface="微软雅黑" panose="020B0503020204020204" pitchFamily="34" charset="-122"/>
                <a:ea typeface="微软雅黑" panose="020B0503020204020204" pitchFamily="34" charset="-122"/>
              </a:rPr>
              <a:t>微课堂</a:t>
            </a:r>
            <a:r>
              <a:rPr lang="en-US" altLang="zh-CN" sz="1600" dirty="0">
                <a:solidFill>
                  <a:srgbClr val="FFFFFF"/>
                </a:solidFill>
                <a:latin typeface="微软雅黑" panose="020B0503020204020204" pitchFamily="34" charset="-122"/>
                <a:ea typeface="微软雅黑" panose="020B0503020204020204" pitchFamily="34" charset="-122"/>
              </a:rPr>
              <a:t>        </a:t>
            </a:r>
          </a:p>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solidFill>
                  <a:srgbClr val="FFFFFF"/>
                </a:solidFill>
                <a:latin typeface="微软雅黑" panose="020B0503020204020204" pitchFamily="34" charset="-122"/>
                <a:ea typeface="微软雅黑" panose="020B0503020204020204" pitchFamily="34" charset="-122"/>
              </a:rPr>
              <a:t>小视频，大智慧</a:t>
            </a:r>
          </a:p>
        </p:txBody>
      </p:sp>
    </p:spTree>
    <p:extLst>
      <p:ext uri="{BB962C8B-B14F-4D97-AF65-F5344CB8AC3E}">
        <p14:creationId xmlns:p14="http://schemas.microsoft.com/office/powerpoint/2010/main" val="270310532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27" y="657112"/>
            <a:ext cx="7805648" cy="679419"/>
          </a:xfrm>
        </p:spPr>
        <p:txBody>
          <a:bodyPr/>
          <a:lstStyle/>
          <a:p>
            <a:pPr>
              <a:lnSpc>
                <a:spcPct val="150000"/>
              </a:lnSpc>
            </a:pPr>
            <a:r>
              <a:rPr lang="zh-CN" altLang="en-US" sz="2400" dirty="0" smtClean="0"/>
              <a:t>下周二（</a:t>
            </a:r>
            <a:r>
              <a:rPr lang="en-US" altLang="zh-CN" sz="2400" dirty="0" smtClean="0"/>
              <a:t>5</a:t>
            </a:r>
            <a:r>
              <a:rPr lang="zh-CN" altLang="en-US" sz="2400" dirty="0" smtClean="0"/>
              <a:t>月</a:t>
            </a:r>
            <a:r>
              <a:rPr lang="en-US" altLang="zh-CN" sz="2400" dirty="0" smtClean="0"/>
              <a:t>15</a:t>
            </a:r>
            <a:r>
              <a:rPr lang="zh-CN" altLang="en-US" sz="2400" dirty="0" smtClean="0"/>
              <a:t>号）晚上</a:t>
            </a:r>
            <a:r>
              <a:rPr lang="en-US" altLang="zh-CN" sz="2400" dirty="0" smtClean="0"/>
              <a:t>7</a:t>
            </a:r>
            <a:r>
              <a:rPr lang="zh-CN" altLang="en-US" sz="2400" dirty="0" smtClean="0"/>
              <a:t>点直播课程预告：</a:t>
            </a:r>
            <a:r>
              <a:rPr lang="en-US" altLang="zh-CN" sz="2400" dirty="0"/>
              <a:t/>
            </a:r>
            <a:br>
              <a:rPr lang="en-US" altLang="zh-CN" sz="2400" dirty="0"/>
            </a:br>
            <a:r>
              <a:rPr lang="zh-CN" altLang="en-US" sz="2400" dirty="0"/>
              <a:t>追寻诺贝尔奖的足</a:t>
            </a:r>
            <a:r>
              <a:rPr lang="zh-CN" altLang="en-US" sz="2400" dirty="0" smtClean="0"/>
              <a:t>迹</a:t>
            </a:r>
            <a:r>
              <a:rPr lang="en-US" altLang="zh-CN" sz="2400" dirty="0" smtClean="0"/>
              <a:t/>
            </a:r>
            <a:br>
              <a:rPr lang="en-US" altLang="zh-CN" sz="2400" dirty="0" smtClean="0"/>
            </a:br>
            <a:r>
              <a:rPr lang="en-US" altLang="zh-CN" sz="1800" dirty="0" smtClean="0"/>
              <a:t>——</a:t>
            </a:r>
            <a:r>
              <a:rPr lang="en-US" altLang="zh-CN" sz="1800" dirty="0"/>
              <a:t>Web of Science</a:t>
            </a:r>
            <a:r>
              <a:rPr lang="zh-CN" altLang="en-US" sz="1800" dirty="0"/>
              <a:t>核心合集（</a:t>
            </a:r>
            <a:r>
              <a:rPr lang="en-US" altLang="zh-CN" sz="1800" dirty="0"/>
              <a:t>SCIE</a:t>
            </a:r>
            <a:r>
              <a:rPr lang="zh-CN" altLang="en-US" sz="1800" dirty="0"/>
              <a:t>）数据库在科研中的价值与应用</a:t>
            </a:r>
            <a:endParaRPr lang="en-US" sz="1800" dirty="0"/>
          </a:p>
        </p:txBody>
      </p:sp>
      <p:sp>
        <p:nvSpPr>
          <p:cNvPr id="4" name="Rectangle 3"/>
          <p:cNvSpPr/>
          <p:nvPr/>
        </p:nvSpPr>
        <p:spPr>
          <a:xfrm>
            <a:off x="4090219" y="2593875"/>
            <a:ext cx="4587056" cy="43815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rgbClr val="FFFFFF"/>
                </a:solidFill>
                <a:latin typeface="微软雅黑" panose="020B0503020204020204" pitchFamily="34" charset="-122"/>
                <a:ea typeface="微软雅黑" panose="020B0503020204020204" pitchFamily="34" charset="-122"/>
              </a:rPr>
              <a:t>5</a:t>
            </a:r>
            <a:r>
              <a:rPr lang="zh-CN" altLang="en-US" b="1" dirty="0" smtClean="0">
                <a:solidFill>
                  <a:srgbClr val="FFFFFF"/>
                </a:solidFill>
                <a:latin typeface="微软雅黑" panose="020B0503020204020204" pitchFamily="34" charset="-122"/>
                <a:ea typeface="微软雅黑" panose="020B0503020204020204" pitchFamily="34" charset="-122"/>
              </a:rPr>
              <a:t>月</a:t>
            </a:r>
            <a:r>
              <a:rPr lang="en-US" altLang="zh-CN" b="1" dirty="0" smtClean="0">
                <a:solidFill>
                  <a:srgbClr val="FFFFFF"/>
                </a:solidFill>
                <a:latin typeface="微软雅黑" panose="020B0503020204020204" pitchFamily="34" charset="-122"/>
                <a:ea typeface="微软雅黑" panose="020B0503020204020204" pitchFamily="34" charset="-122"/>
              </a:rPr>
              <a:t>15</a:t>
            </a:r>
            <a:r>
              <a:rPr lang="zh-CN" altLang="en-US" b="1" dirty="0" smtClean="0">
                <a:solidFill>
                  <a:srgbClr val="FFFFFF"/>
                </a:solidFill>
                <a:latin typeface="微软雅黑" panose="020B0503020204020204" pitchFamily="34" charset="-122"/>
                <a:ea typeface="微软雅黑" panose="020B0503020204020204" pitchFamily="34" charset="-122"/>
              </a:rPr>
              <a:t>日 </a:t>
            </a:r>
            <a:r>
              <a:rPr lang="en-US" altLang="zh-CN" b="1" dirty="0">
                <a:solidFill>
                  <a:srgbClr val="FFFFFF"/>
                </a:solidFill>
                <a:latin typeface="微软雅黑" panose="020B0503020204020204" pitchFamily="34" charset="-122"/>
                <a:ea typeface="微软雅黑" panose="020B0503020204020204" pitchFamily="34" charset="-122"/>
              </a:rPr>
              <a:t>19:00-20:00</a:t>
            </a:r>
            <a:endParaRPr lang="en-US" b="1" dirty="0">
              <a:solidFill>
                <a:srgbClr val="FFFFFF"/>
              </a:solidFill>
              <a:latin typeface="微软雅黑" panose="020B0503020204020204" pitchFamily="34" charset="-122"/>
              <a:ea typeface="微软雅黑" panose="020B0503020204020204" pitchFamily="34" charset="-122"/>
            </a:endParaRPr>
          </a:p>
        </p:txBody>
      </p:sp>
      <p:sp>
        <p:nvSpPr>
          <p:cNvPr id="5" name="Rectangle 4"/>
          <p:cNvSpPr/>
          <p:nvPr/>
        </p:nvSpPr>
        <p:spPr>
          <a:xfrm>
            <a:off x="4090219" y="3670448"/>
            <a:ext cx="4587056" cy="1629139"/>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smtClean="0">
                <a:solidFill>
                  <a:srgbClr val="FFFFFF"/>
                </a:solidFill>
                <a:latin typeface="微软雅黑" panose="020B0503020204020204" pitchFamily="34" charset="-122"/>
                <a:ea typeface="微软雅黑" panose="020B0503020204020204" pitchFamily="34" charset="-122"/>
              </a:rPr>
              <a:t>和科睿唯安</a:t>
            </a:r>
            <a:r>
              <a:rPr lang="zh-CN" altLang="en-US" b="1" dirty="0">
                <a:solidFill>
                  <a:srgbClr val="FFFFFF"/>
                </a:solidFill>
                <a:latin typeface="微软雅黑" panose="020B0503020204020204" pitchFamily="34" charset="-122"/>
                <a:ea typeface="微软雅黑" panose="020B0503020204020204" pitchFamily="34" charset="-122"/>
              </a:rPr>
              <a:t>沈喨喨</a:t>
            </a:r>
            <a:r>
              <a:rPr lang="zh-CN" altLang="en-US" b="1" dirty="0" smtClean="0">
                <a:solidFill>
                  <a:srgbClr val="FFFFFF"/>
                </a:solidFill>
                <a:latin typeface="微软雅黑" panose="020B0503020204020204" pitchFamily="34" charset="-122"/>
                <a:ea typeface="微软雅黑" panose="020B0503020204020204" pitchFamily="34" charset="-122"/>
              </a:rPr>
              <a:t>老师一起，以</a:t>
            </a:r>
            <a:r>
              <a:rPr lang="en-US" altLang="zh-CN" b="1" dirty="0">
                <a:solidFill>
                  <a:srgbClr val="FFFFFF"/>
                </a:solidFill>
                <a:latin typeface="微软雅黑" panose="020B0503020204020204" pitchFamily="34" charset="-122"/>
                <a:ea typeface="微软雅黑" panose="020B0503020204020204" pitchFamily="34" charset="-122"/>
              </a:rPr>
              <a:t>2012</a:t>
            </a:r>
            <a:r>
              <a:rPr lang="zh-CN" altLang="en-US" b="1" dirty="0">
                <a:solidFill>
                  <a:srgbClr val="FFFFFF"/>
                </a:solidFill>
                <a:latin typeface="微软雅黑" panose="020B0503020204020204" pitchFamily="34" charset="-122"/>
                <a:ea typeface="微软雅黑" panose="020B0503020204020204" pitchFamily="34" charset="-122"/>
              </a:rPr>
              <a:t>年生理学和医学奖为例，探讨如何快速把握本领域的研究趋势和热点，快速找到本领域的高影响力文献，激发科研思路</a:t>
            </a:r>
            <a:r>
              <a:rPr lang="zh-CN" altLang="en-US" b="1" dirty="0" smtClean="0">
                <a:solidFill>
                  <a:srgbClr val="FFFFFF"/>
                </a:solidFill>
                <a:latin typeface="微软雅黑" panose="020B0503020204020204" pitchFamily="34" charset="-122"/>
                <a:ea typeface="微软雅黑" panose="020B0503020204020204" pitchFamily="34" charset="-122"/>
              </a:rPr>
              <a:t>，将</a:t>
            </a:r>
            <a:r>
              <a:rPr lang="zh-CN" altLang="en-US" b="1" dirty="0">
                <a:solidFill>
                  <a:srgbClr val="FFFFFF"/>
                </a:solidFill>
                <a:latin typeface="微软雅黑" panose="020B0503020204020204" pitchFamily="34" charset="-122"/>
                <a:ea typeface="微软雅黑" panose="020B0503020204020204" pitchFamily="34" charset="-122"/>
              </a:rPr>
              <a:t>您的优秀学术成果</a:t>
            </a:r>
            <a:r>
              <a:rPr lang="zh-CN" altLang="en-US" b="1" dirty="0" smtClean="0">
                <a:solidFill>
                  <a:srgbClr val="FFFFFF"/>
                </a:solidFill>
                <a:latin typeface="微软雅黑" panose="020B0503020204020204" pitchFamily="34" charset="-122"/>
                <a:ea typeface="微软雅黑" panose="020B0503020204020204" pitchFamily="34" charset="-122"/>
              </a:rPr>
              <a:t>展示到</a:t>
            </a:r>
            <a:r>
              <a:rPr lang="zh-CN" altLang="en-US" b="1" dirty="0">
                <a:solidFill>
                  <a:srgbClr val="FFFFFF"/>
                </a:solidFill>
                <a:latin typeface="微软雅黑" panose="020B0503020204020204" pitchFamily="34" charset="-122"/>
                <a:ea typeface="微软雅黑" panose="020B0503020204020204" pitchFamily="34" charset="-122"/>
              </a:rPr>
              <a:t>国际学术平台中</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pic>
        <p:nvPicPr>
          <p:cNvPr id="6" name="Picture 5"/>
          <p:cNvPicPr>
            <a:picLocks noChangeAspect="1"/>
          </p:cNvPicPr>
          <p:nvPr/>
        </p:nvPicPr>
        <p:blipFill>
          <a:blip r:embed="rId2" cstate="print"/>
          <a:stretch>
            <a:fillRect/>
          </a:stretch>
        </p:blipFill>
        <p:spPr>
          <a:xfrm>
            <a:off x="1022555" y="2593875"/>
            <a:ext cx="2855476" cy="2781308"/>
          </a:xfrm>
          <a:prstGeom prst="rect">
            <a:avLst/>
          </a:prstGeom>
        </p:spPr>
      </p:pic>
    </p:spTree>
    <p:extLst>
      <p:ext uri="{BB962C8B-B14F-4D97-AF65-F5344CB8AC3E}">
        <p14:creationId xmlns:p14="http://schemas.microsoft.com/office/powerpoint/2010/main" val="192713891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373" y="235294"/>
            <a:ext cx="8513781" cy="399311"/>
          </a:xfrm>
        </p:spPr>
        <p:txBody>
          <a:bodyPr>
            <a:noAutofit/>
          </a:bodyPr>
          <a:lstStyle/>
          <a:p>
            <a:pPr lvl="0"/>
            <a:r>
              <a:rPr lang="zh-CN" altLang="en-US" sz="2400" dirty="0">
                <a:solidFill>
                  <a:schemeClr val="bg2"/>
                </a:solidFill>
                <a:cs typeface="+mj-cs"/>
              </a:rPr>
              <a:t>科睿唯安微信公众号</a:t>
            </a:r>
            <a:r>
              <a:rPr lang="en-US" altLang="zh-CN" sz="2400" dirty="0">
                <a:solidFill>
                  <a:schemeClr val="bg2"/>
                </a:solidFill>
                <a:cs typeface="+mj-cs"/>
              </a:rPr>
              <a:t>——</a:t>
            </a:r>
            <a:r>
              <a:rPr lang="zh-CN" altLang="en-US" sz="2400" dirty="0">
                <a:solidFill>
                  <a:schemeClr val="bg2"/>
                </a:solidFill>
                <a:cs typeface="+mj-cs"/>
              </a:rPr>
              <a:t>产品资料电子版下载</a:t>
            </a:r>
            <a:endParaRPr lang="en-US" sz="2400" dirty="0">
              <a:solidFill>
                <a:schemeClr val="bg2"/>
              </a:solidFill>
              <a:cs typeface="+mj-cs"/>
            </a:endParaRPr>
          </a:p>
        </p:txBody>
      </p:sp>
      <p:sp>
        <p:nvSpPr>
          <p:cNvPr id="4" name="Text Placeholder 3"/>
          <p:cNvSpPr>
            <a:spLocks noGrp="1"/>
          </p:cNvSpPr>
          <p:nvPr>
            <p:ph type="body" sz="quarter" idx="12"/>
          </p:nvPr>
        </p:nvSpPr>
        <p:spPr>
          <a:xfrm>
            <a:off x="223025" y="797770"/>
            <a:ext cx="8718956" cy="3086012"/>
          </a:xfrm>
        </p:spPr>
        <p:txBody>
          <a:bodyPr>
            <a:normAutofit/>
          </a:bodyPr>
          <a:lstStyle/>
          <a:p>
            <a:r>
              <a:rPr lang="zh-CN" altLang="en-US" sz="1800" dirty="0" smtClean="0"/>
              <a:t>点击“在线学院”微信菜单中的</a:t>
            </a:r>
            <a:r>
              <a:rPr lang="en-US" sz="1800" dirty="0" smtClean="0"/>
              <a:t>“</a:t>
            </a:r>
            <a:r>
              <a:rPr lang="zh-CN" altLang="en-US" sz="1800" dirty="0" smtClean="0"/>
              <a:t>产品使用指南下载</a:t>
            </a:r>
            <a:r>
              <a:rPr lang="en-US" sz="1800" dirty="0" smtClean="0"/>
              <a:t>”</a:t>
            </a:r>
            <a:r>
              <a:rPr lang="zh-CN" altLang="en-US" sz="1800" dirty="0" smtClean="0"/>
              <a:t>子菜单，进入“科学与学术研究产品快速使用指南下载”页面，即可下载。</a:t>
            </a:r>
            <a:endParaRPr lang="en-US" sz="18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0019"/>
            <a:ext cx="9144000" cy="5319132"/>
          </a:xfrm>
          <a:prstGeom prst="rect">
            <a:avLst/>
          </a:prstGeom>
          <a:noFill/>
          <a:ln>
            <a:noFill/>
          </a:ln>
        </p:spPr>
      </p:pic>
      <p:sp>
        <p:nvSpPr>
          <p:cNvPr id="3" name="Rectangle 2"/>
          <p:cNvSpPr/>
          <p:nvPr/>
        </p:nvSpPr>
        <p:spPr>
          <a:xfrm>
            <a:off x="223025" y="5447591"/>
            <a:ext cx="5620214" cy="646331"/>
          </a:xfrm>
          <a:prstGeom prst="rect">
            <a:avLst/>
          </a:prstGeom>
          <a:solidFill>
            <a:schemeClr val="bg2"/>
          </a:solidFill>
        </p:spPr>
        <p:txBody>
          <a:bodyPr wrap="square">
            <a:spAutoFit/>
          </a:bodyPr>
          <a:lstStyle/>
          <a:p>
            <a:pPr defTabSz="914400"/>
            <a:r>
              <a:rPr lang="en-US" altLang="zh-CN" dirty="0" smtClean="0">
                <a:solidFill>
                  <a:srgbClr val="FFFFFF"/>
                </a:solidFill>
                <a:latin typeface="Microsoft YaHei UI" panose="020B0503020204020204" pitchFamily="34" charset="-122"/>
                <a:ea typeface="Microsoft YaHei UI" panose="020B0503020204020204" pitchFamily="34" charset="-122"/>
              </a:rPr>
              <a:t>PC</a:t>
            </a:r>
            <a:r>
              <a:rPr lang="zh-CN" altLang="en-US" dirty="0" smtClean="0">
                <a:solidFill>
                  <a:srgbClr val="FFFFFF"/>
                </a:solidFill>
                <a:latin typeface="Microsoft YaHei UI" panose="020B0503020204020204" pitchFamily="34" charset="-122"/>
                <a:ea typeface="Microsoft YaHei UI" panose="020B0503020204020204" pitchFamily="34" charset="-122"/>
              </a:rPr>
              <a:t>端请访问：https</a:t>
            </a:r>
            <a:r>
              <a:rPr lang="zh-CN" altLang="en-US" dirty="0">
                <a:solidFill>
                  <a:srgbClr val="FFFFFF"/>
                </a:solidFill>
                <a:latin typeface="Microsoft YaHei UI" panose="020B0503020204020204" pitchFamily="34" charset="-122"/>
                <a:ea typeface="Microsoft YaHei UI" panose="020B0503020204020204" pitchFamily="34" charset="-122"/>
              </a:rPr>
              <a:t>://clarivate.com.cn/products/qrc_download/</a:t>
            </a:r>
          </a:p>
        </p:txBody>
      </p:sp>
    </p:spTree>
    <p:extLst>
      <p:ext uri="{BB962C8B-B14F-4D97-AF65-F5344CB8AC3E}">
        <p14:creationId xmlns:p14="http://schemas.microsoft.com/office/powerpoint/2010/main" val="375552832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0543" y="5322708"/>
            <a:ext cx="8877132" cy="420541"/>
          </a:xfrm>
        </p:spPr>
        <p:txBody>
          <a:bodyPr/>
          <a:lstStyle/>
          <a:p>
            <a:pPr lvl="0"/>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产品客服专线：</a:t>
            </a:r>
            <a:r>
              <a:rPr lang="en-US" altLang="zh-TW"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400</a:t>
            </a:r>
            <a:r>
              <a:rPr lang="en-US" altLang="zh-CN"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-8822-031 </a:t>
            </a:r>
            <a:r>
              <a:rPr lang="en-GB" altLang="zh-CN" sz="1800" dirty="0">
                <a:latin typeface="微软雅黑" panose="020B0503020204020204" pitchFamily="34" charset="-122"/>
                <a:ea typeface="微软雅黑" panose="020B0503020204020204" pitchFamily="34" charset="-122"/>
                <a:cs typeface="+mn-ea"/>
                <a:sym typeface="Arial" panose="020B0604020202020204" pitchFamily="34" charset="0"/>
              </a:rPr>
              <a:t>| </a:t>
            </a:r>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产品客服</a:t>
            </a:r>
            <a:r>
              <a:rPr lang="en-US" altLang="zh-TW"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Email</a:t>
            </a:r>
            <a:r>
              <a:rPr lang="zh-TW" altLang="en-US"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TW" sz="1800" dirty="0" smtClean="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ts.support.china@</a:t>
            </a:r>
            <a:r>
              <a:rPr lang="en-US" altLang="zh-CN"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clarivate</a:t>
            </a:r>
            <a:r>
              <a:rPr lang="en-US" altLang="zh-TW" sz="1800" dirty="0" smtClean="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rPr>
              <a:t>.com</a:t>
            </a:r>
            <a:endParaRPr lang="en-GB" sz="1800" dirty="0">
              <a:solidFill>
                <a:srgbClr val="1AC604"/>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 name="矩形 2"/>
          <p:cNvSpPr/>
          <p:nvPr/>
        </p:nvSpPr>
        <p:spPr>
          <a:xfrm>
            <a:off x="1076333" y="725491"/>
            <a:ext cx="3004456" cy="12627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4400" dirty="0">
              <a:solidFill>
                <a:srgbClr val="FFFFFF"/>
              </a:solidFill>
              <a:ea typeface="Microsoft YaHei UI" panose="020B0503020204020204" pitchFamily="34" charset="-122"/>
              <a:cs typeface="+mn-ea"/>
              <a:sym typeface="Arial" panose="020B0604020202020204" pitchFamily="34" charset="0"/>
            </a:endParaRPr>
          </a:p>
        </p:txBody>
      </p:sp>
      <p:pic>
        <p:nvPicPr>
          <p:cNvPr id="5" name="图片 4">
            <a:extLst>
              <a:ext uri="{FF2B5EF4-FFF2-40B4-BE49-F238E27FC236}">
                <a16:creationId xmlns:a16="http://schemas.microsoft.com/office/drawing/2014/main" xmlns="" id="{31BC5413-4928-44C1-B2C3-EA99314DE51A}"/>
              </a:ext>
            </a:extLst>
          </p:cNvPr>
          <p:cNvPicPr>
            <a:picLocks noChangeAspect="1"/>
          </p:cNvPicPr>
          <p:nvPr/>
        </p:nvPicPr>
        <p:blipFill>
          <a:blip r:embed="rId2"/>
          <a:stretch>
            <a:fillRect/>
          </a:stretch>
        </p:blipFill>
        <p:spPr>
          <a:xfrm>
            <a:off x="3248868" y="1988231"/>
            <a:ext cx="2321147" cy="2326640"/>
          </a:xfrm>
          <a:prstGeom prst="rect">
            <a:avLst/>
          </a:prstGeom>
        </p:spPr>
      </p:pic>
    </p:spTree>
    <p:extLst>
      <p:ext uri="{BB962C8B-B14F-4D97-AF65-F5344CB8AC3E}">
        <p14:creationId xmlns:p14="http://schemas.microsoft.com/office/powerpoint/2010/main" val="406947631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5.3|1.2"/>
</p:tagLst>
</file>

<file path=ppt/theme/theme1.xml><?xml version="1.0" encoding="utf-8"?>
<a:theme xmlns:a="http://schemas.openxmlformats.org/drawingml/2006/main" name="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2.xml><?xml version="1.0" encoding="utf-8"?>
<a:theme xmlns:a="http://schemas.openxmlformats.org/drawingml/2006/main" name="3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WOS_福州大学_钯催化_20141016">
  <a:themeElements>
    <a:clrScheme name="自定义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themeOverride>
</file>

<file path=docProps/app.xml><?xml version="1.0" encoding="utf-8"?>
<Properties xmlns="http://schemas.openxmlformats.org/officeDocument/2006/extended-properties" xmlns:vt="http://schemas.openxmlformats.org/officeDocument/2006/docPropsVTypes">
  <Template>Crv_Tmpt_WebofScience_Full-Presentation_4x3_001</Template>
  <TotalTime>9899</TotalTime>
  <Words>6567</Words>
  <Application>Microsoft Office PowerPoint</Application>
  <PresentationFormat>On-screen Show (4:3)</PresentationFormat>
  <Paragraphs>477</Paragraphs>
  <Slides>98</Slides>
  <Notes>18</Notes>
  <HiddenSlides>0</HiddenSlides>
  <MMClips>0</MMClips>
  <ScaleCrop>false</ScaleCrop>
  <HeadingPairs>
    <vt:vector size="8" baseType="variant">
      <vt:variant>
        <vt:lpstr>Fonts Used</vt:lpstr>
      </vt:variant>
      <vt:variant>
        <vt:i4>23</vt:i4>
      </vt:variant>
      <vt:variant>
        <vt:lpstr>Theme</vt:lpstr>
      </vt:variant>
      <vt:variant>
        <vt:i4>7</vt:i4>
      </vt:variant>
      <vt:variant>
        <vt:lpstr>Embedded OLE Servers</vt:lpstr>
      </vt:variant>
      <vt:variant>
        <vt:i4>1</vt:i4>
      </vt:variant>
      <vt:variant>
        <vt:lpstr>Slide Titles</vt:lpstr>
      </vt:variant>
      <vt:variant>
        <vt:i4>98</vt:i4>
      </vt:variant>
    </vt:vector>
  </HeadingPairs>
  <TitlesOfParts>
    <vt:vector size="129" baseType="lpstr">
      <vt:lpstr>微軟正黑體</vt:lpstr>
      <vt:lpstr>Microsoft YaHei UI</vt:lpstr>
      <vt:lpstr>华文仿宋</vt:lpstr>
      <vt:lpstr>华文新魏</vt:lpstr>
      <vt:lpstr>宋体</vt:lpstr>
      <vt:lpstr>微软雅黑</vt:lpstr>
      <vt:lpstr>微软雅黑</vt:lpstr>
      <vt:lpstr>方正黑体简体</vt:lpstr>
      <vt:lpstr>SimHei</vt:lpstr>
      <vt:lpstr>SimHei</vt:lpstr>
      <vt:lpstr>Arial</vt:lpstr>
      <vt:lpstr>Arial Black</vt:lpstr>
      <vt:lpstr>Arial Narrow</vt:lpstr>
      <vt:lpstr>Arial Rounded MT Bold</vt:lpstr>
      <vt:lpstr>Calibri</vt:lpstr>
      <vt:lpstr>Cambria Math</vt:lpstr>
      <vt:lpstr>Courier New</vt:lpstr>
      <vt:lpstr>Microsoft New Tai Lue</vt:lpstr>
      <vt:lpstr>Segoe UI</vt:lpstr>
      <vt:lpstr>Segoe UI Light</vt:lpstr>
      <vt:lpstr>Tahoma</vt:lpstr>
      <vt:lpstr>Times New Roman</vt:lpstr>
      <vt:lpstr>Wingdings</vt:lpstr>
      <vt:lpstr>Office 主题</vt:lpstr>
      <vt:lpstr>3_Crv_Tmpt_WebofScience_Full-Presentation_4x3_001</vt:lpstr>
      <vt:lpstr>WOS_福州大学_钯催化_20141016</vt:lpstr>
      <vt:lpstr>2_WOS_福州大学_钯催化_20141016</vt:lpstr>
      <vt:lpstr>3_WOS_福州大学_钯催化_20141016</vt:lpstr>
      <vt:lpstr>1_WOS_福州大学_钯催化_20141016</vt:lpstr>
      <vt:lpstr>4_Crv_Tmpt_WebofScience_Full-Presentation_4x3_001</vt:lpstr>
      <vt:lpstr>Image</vt:lpstr>
      <vt:lpstr>PowerPoint Presentation</vt:lpstr>
      <vt:lpstr>西安建筑科技大学发文趋势（SCI, SSCI, A&amp;HCI）</vt:lpstr>
      <vt:lpstr>西安建筑科技大学Web of Science学科分布态势(TOP 10)</vt:lpstr>
      <vt:lpstr>西安建筑科技大学主要基金资助机构（TOP 10）</vt:lpstr>
      <vt:lpstr>西安建筑科技大学主要合作机构（TOP 10）</vt:lpstr>
      <vt:lpstr>西安建筑科技大学主要活跃的发文人员（TOP 5）</vt:lpstr>
      <vt:lpstr>PowerPoint Presentation</vt:lpstr>
      <vt:lpstr>内容提要</vt:lpstr>
      <vt:lpstr>PowerPoint Presentation</vt:lpstr>
      <vt:lpstr>Research Workflow 科研的基本工作流程</vt:lpstr>
      <vt:lpstr>PowerPoint Presentation</vt:lpstr>
      <vt:lpstr>PowerPoint Presentation</vt:lpstr>
      <vt:lpstr>PowerPoint Presentation</vt:lpstr>
      <vt:lpstr>PowerPoint Presentation</vt:lpstr>
      <vt:lpstr>Web of ScienceTM核心合集数据库 —— 广度</vt:lpstr>
      <vt:lpstr>Web of ScienceTM核心合集数据库 —— 品质</vt:lpstr>
      <vt:lpstr>Web of ScienceTM核心合集数据库 —— 深度</vt:lpstr>
      <vt:lpstr>PowerPoint Presentation</vt:lpstr>
      <vt:lpstr>PowerPoint Presentation</vt:lpstr>
      <vt:lpstr>Related Record 相关记录</vt:lpstr>
      <vt:lpstr>PowerPoint Presentation</vt:lpstr>
      <vt:lpstr>Web of ScienceTM核心合集 为科研人员建立整合的创新研究平台</vt:lpstr>
      <vt:lpstr>研究前沿报告</vt:lpstr>
      <vt:lpstr>《2017研究前沿》发布暨研讨会</vt:lpstr>
      <vt:lpstr>2017年化学与材料科学领域研究前沿</vt:lpstr>
      <vt:lpstr>PowerPoint Presentation</vt:lpstr>
      <vt:lpstr>Web of ScienceTM核心合集为科研人员建立整合的创新研究平台</vt:lpstr>
      <vt:lpstr>Web of ScienceTM核心合集为科研人员建立整合的创新研究平台</vt:lpstr>
      <vt:lpstr>石墨烯的相关论文资源</vt:lpstr>
      <vt:lpstr>通过图书馆直接访问Web of Science</vt:lpstr>
      <vt:lpstr>PowerPoint Presentation</vt:lpstr>
      <vt:lpstr>Results 检索结果</vt:lpstr>
      <vt:lpstr>PowerPoint Presentation</vt:lpstr>
      <vt:lpstr>我该先读哪些文章？</vt:lpstr>
      <vt:lpstr>快速锁定高影响力的论文——被引频次（降序）</vt:lpstr>
      <vt:lpstr>PowerPoint Presentation</vt:lpstr>
      <vt:lpstr>全记录页面</vt:lpstr>
      <vt:lpstr>施引文献</vt:lpstr>
      <vt:lpstr>全记录页面（参考文献）</vt:lpstr>
      <vt:lpstr>PowerPoint Presentation</vt:lpstr>
      <vt:lpstr>引文索引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“文献级别用量指标”——使用次数 </vt:lpstr>
      <vt:lpstr>检索小结 </vt:lpstr>
      <vt:lpstr>科研人员与科学信息的获取和利用</vt:lpstr>
      <vt:lpstr>新增对OA期刊文章的精炼 </vt:lpstr>
      <vt:lpstr>PowerPoint Presentation</vt:lpstr>
      <vt:lpstr>借助Kopernio一键式获取PDF全文</vt:lpstr>
      <vt:lpstr>获取全文的方法 </vt:lpstr>
      <vt:lpstr>Web of ScienceTM核心合集为科研人员建立整合的创新研究平台</vt:lpstr>
      <vt:lpstr>分析已有文献的信息价值</vt:lpstr>
      <vt:lpstr>PowerPoint Presentation</vt:lpstr>
      <vt:lpstr>PowerPoint Presentation</vt:lpstr>
      <vt:lpstr>PowerPoint Presentation</vt:lpstr>
      <vt:lpstr>PowerPoint Presentation</vt:lpstr>
      <vt:lpstr>Web of ScienceTM核心合集为科研人员建立整合的创新研究平台</vt:lpstr>
      <vt:lpstr>利用Web of ScienceTM跟踪最新研究进展</vt:lpstr>
      <vt:lpstr>保存检索历史,创建定题跟踪 </vt:lpstr>
      <vt:lpstr>创建“定题跟踪”- 实时跟踪最新研究进展 </vt:lpstr>
      <vt:lpstr>创建“定题跟踪”</vt:lpstr>
      <vt:lpstr>创建“引文跟踪”－随时掌握最新研究进展 </vt:lpstr>
      <vt:lpstr>如何有效地管理文献？</vt:lpstr>
      <vt:lpstr>文献管理工具——EndNote® online</vt:lpstr>
      <vt:lpstr>文献管理工具——EndNote® online</vt:lpstr>
      <vt:lpstr>第三方资源的导入 </vt:lpstr>
      <vt:lpstr>Web of ScienceTM核心合集为科研人员建立整合的创新研究平台</vt:lpstr>
      <vt:lpstr>Reference </vt:lpstr>
      <vt:lpstr>小插件： 实现word与Endnote® online之间的对接</vt:lpstr>
      <vt:lpstr>如何插入参考文献？</vt:lpstr>
      <vt:lpstr>如何插入参考文献？ </vt:lpstr>
      <vt:lpstr>如何统一做格式化处理？</vt:lpstr>
      <vt:lpstr>Endnote® online – 文献的管理和写作工具</vt:lpstr>
      <vt:lpstr>Web of ScienceTM核心合集为科研人员建立整合的创新研究平台</vt:lpstr>
      <vt:lpstr>如果稿件投向了不合适的期刊会遭遇…</vt:lpstr>
      <vt:lpstr>如何选择合适的投稿期刊</vt:lpstr>
      <vt:lpstr>石墨烯论文主要来源期刊</vt:lpstr>
      <vt:lpstr>Journal Citation Reports与Web of Science相互融合</vt:lpstr>
      <vt:lpstr>期刊引证报告——Journal Citation Reports</vt:lpstr>
      <vt:lpstr>关于被镇压期刊的说明</vt:lpstr>
      <vt:lpstr>ENDNOTE匹配功能-找到最合适您投稿的期刊</vt:lpstr>
      <vt:lpstr>PowerPoint Presentation</vt:lpstr>
      <vt:lpstr>ENDNOTE匹配功能-找到最合适您投稿的期刊 </vt:lpstr>
      <vt:lpstr>通过JCR获得ESI材料科学学科SCI期刊列表</vt:lpstr>
      <vt:lpstr>PowerPoint Presentation</vt:lpstr>
      <vt:lpstr>PowerPoint Presentation</vt:lpstr>
      <vt:lpstr>PowerPoint Presentation</vt:lpstr>
      <vt:lpstr>更多帮助 </vt:lpstr>
      <vt:lpstr>科睿唯安微信公众号 —— 一站式科研信息解决方案</vt:lpstr>
      <vt:lpstr>科睿唯安微信公众号 —— 一站式科研信息解决方案</vt:lpstr>
      <vt:lpstr>下周二（5月15号）晚上7点直播课程预告： 追寻诺贝尔奖的足迹 ——Web of Science核心合集（SCIE）数据库在科研中的价值与应用</vt:lpstr>
      <vt:lpstr>科睿唯安微信公众号——产品资料电子版下载</vt:lpstr>
      <vt:lpstr>PowerPoint Presentation</vt:lpstr>
    </vt:vector>
  </TitlesOfParts>
  <Company>Thomson Reuters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 Deborah (IP&amp;Science)</dc:creator>
  <cp:lastModifiedBy>Tingying, Huang (IP&amp;Science)</cp:lastModifiedBy>
  <cp:revision>384</cp:revision>
  <dcterms:created xsi:type="dcterms:W3CDTF">2017-07-13T06:07:10Z</dcterms:created>
  <dcterms:modified xsi:type="dcterms:W3CDTF">2018-05-09T06:57:58Z</dcterms:modified>
</cp:coreProperties>
</file>